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914400"/>
            <a:ext cx="58915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Triangles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sz="4000" b="1" spc="-6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eck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5105400"/>
            <a:ext cx="44100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994" marR="968375" algn="ctr">
              <a:lnSpc>
                <a:spcPct val="100000"/>
              </a:lnSpc>
            </a:pPr>
            <a:r>
              <a:rPr sz="2000" b="1" u="sng" dirty="0">
                <a:latin typeface="Calibri"/>
                <a:cs typeface="Calibri"/>
              </a:rPr>
              <a:t>Ali </a:t>
            </a:r>
            <a:r>
              <a:rPr sz="2000" b="1" u="sng" dirty="0" err="1">
                <a:latin typeface="Calibri"/>
                <a:cs typeface="Calibri"/>
              </a:rPr>
              <a:t>Jassim</a:t>
            </a:r>
            <a:r>
              <a:rPr sz="2000" b="1" u="sng" spc="-135" dirty="0">
                <a:latin typeface="Calibri"/>
                <a:cs typeface="Calibri"/>
              </a:rPr>
              <a:t> </a:t>
            </a:r>
            <a:r>
              <a:rPr sz="2000" b="1" u="sng" dirty="0" err="1" smtClean="0">
                <a:latin typeface="Calibri"/>
                <a:cs typeface="Calibri"/>
              </a:rPr>
              <a:t>Alhashli</a:t>
            </a:r>
            <a:endParaRPr sz="2000" b="1" u="sng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UNIT IV – </a:t>
            </a:r>
            <a:r>
              <a:rPr sz="2000" spc="-5" dirty="0">
                <a:latin typeface="Calibri"/>
                <a:cs typeface="Calibri"/>
              </a:rPr>
              <a:t>Problem </a:t>
            </a:r>
            <a:r>
              <a:rPr sz="2000" spc="-20" dirty="0" smtClean="0">
                <a:latin typeface="Calibri"/>
                <a:cs typeface="Calibri"/>
              </a:rPr>
              <a:t>IV</a:t>
            </a:r>
            <a:r>
              <a:rPr lang="en-US" sz="2000" spc="-20" dirty="0" smtClean="0">
                <a:latin typeface="Calibri"/>
                <a:cs typeface="Calibri"/>
              </a:rPr>
              <a:t>- Anatomy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3554" name="Picture 2" descr="http://cdn.simplesite.com/i/15/43/282319408838099733/i282319414644276041._szw1280h1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425687" cy="307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637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sz="40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514600"/>
            <a:ext cx="4262120" cy="191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Subdivisions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posterior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triangle  (two smaller triangles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separated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by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inferior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belly 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omohyoid 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muscle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):</a:t>
            </a:r>
            <a:endParaRPr sz="29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Supraclavicular</a:t>
            </a:r>
            <a:r>
              <a:rPr sz="2000" spc="-7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triangle.</a:t>
            </a:r>
          </a:p>
          <a:p>
            <a:pPr marL="355600">
              <a:lnSpc>
                <a:spcPct val="100000"/>
              </a:lnSpc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Occipital</a:t>
            </a:r>
            <a:r>
              <a:rPr sz="2000" spc="-8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triangle.</a:t>
            </a:r>
          </a:p>
        </p:txBody>
      </p:sp>
      <p:sp>
        <p:nvSpPr>
          <p:cNvPr id="4" name="object 4"/>
          <p:cNvSpPr/>
          <p:nvPr/>
        </p:nvSpPr>
        <p:spPr>
          <a:xfrm>
            <a:off x="4575175" y="1451483"/>
            <a:ext cx="4410075" cy="4034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7173" y="1442974"/>
            <a:ext cx="4422775" cy="4048125"/>
          </a:xfrm>
          <a:custGeom>
            <a:avLst/>
            <a:gdLst/>
            <a:ahLst/>
            <a:cxnLst/>
            <a:rect l="l" t="t" r="r" b="b"/>
            <a:pathLst>
              <a:path w="4422775" h="4048125">
                <a:moveTo>
                  <a:pt x="0" y="4048125"/>
                </a:moveTo>
                <a:lnTo>
                  <a:pt x="4422775" y="4048125"/>
                </a:lnTo>
                <a:lnTo>
                  <a:pt x="4422775" y="0"/>
                </a:lnTo>
                <a:lnTo>
                  <a:pt x="0" y="0"/>
                </a:lnTo>
                <a:lnTo>
                  <a:pt x="0" y="4048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600" y="26670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7200" y="46482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50895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sz="40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990600"/>
            <a:ext cx="4294251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" y="985774"/>
            <a:ext cx="4304030" cy="3286125"/>
          </a:xfrm>
          <a:custGeom>
            <a:avLst/>
            <a:gdLst/>
            <a:ahLst/>
            <a:cxnLst/>
            <a:rect l="l" t="t" r="r" b="b"/>
            <a:pathLst>
              <a:path w="4304030" h="3286125">
                <a:moveTo>
                  <a:pt x="0" y="3286125"/>
                </a:moveTo>
                <a:lnTo>
                  <a:pt x="4303776" y="3286125"/>
                </a:lnTo>
                <a:lnTo>
                  <a:pt x="4303776" y="0"/>
                </a:lnTo>
                <a:lnTo>
                  <a:pt x="0" y="0"/>
                </a:lnTo>
                <a:lnTo>
                  <a:pt x="0" y="3286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4377690"/>
            <a:ext cx="3054350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7435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Supraclavicular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triangle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1.	Boundaries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1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Inferior </a:t>
            </a:r>
            <a:r>
              <a:rPr sz="1600" spc="-5" dirty="0">
                <a:latin typeface="Calibri"/>
                <a:cs typeface="Calibri"/>
              </a:rPr>
              <a:t>belly of 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omohyoid.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The</a:t>
            </a:r>
            <a:r>
              <a:rPr sz="1600" spc="-8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clavicle.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15" dirty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Posterior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SCM.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5597144"/>
            <a:ext cx="280733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  <a:tab pos="986790" algn="l"/>
                <a:tab pos="1270000" algn="l"/>
                <a:tab pos="1298575" algn="l"/>
                <a:tab pos="2149475" algn="l"/>
                <a:tab pos="2295525" algn="l"/>
                <a:tab pos="2510155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Con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10" dirty="0">
                <a:latin typeface="Calibri"/>
                <a:cs typeface="Calibri"/>
              </a:rPr>
              <a:t>subc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3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ian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ar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ery  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	t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0235" y="5597144"/>
            <a:ext cx="45593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and  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ig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8290" y="5597144"/>
            <a:ext cx="74295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tabLst>
                <a:tab pos="494030" algn="l"/>
              </a:tabLst>
            </a:pP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ein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o  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um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040" y="6084823"/>
            <a:ext cx="376555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measuring the </a:t>
            </a:r>
            <a:r>
              <a:rPr sz="1600" spc="-10" dirty="0">
                <a:latin typeface="Calibri"/>
                <a:cs typeface="Calibri"/>
              </a:rPr>
              <a:t>pressure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injecting fluid) –  </a:t>
            </a:r>
            <a:r>
              <a:rPr sz="1600" spc="-10" dirty="0">
                <a:latin typeface="Calibri"/>
                <a:cs typeface="Calibri"/>
              </a:rPr>
              <a:t>external </a:t>
            </a:r>
            <a:r>
              <a:rPr sz="1600" spc="-5" dirty="0">
                <a:latin typeface="Calibri"/>
                <a:cs typeface="Calibri"/>
              </a:rPr>
              <a:t>jugular </a:t>
            </a:r>
            <a:r>
              <a:rPr sz="1600" spc="-10" dirty="0">
                <a:latin typeface="Calibri"/>
                <a:cs typeface="Calibri"/>
              </a:rPr>
              <a:t>vein </a:t>
            </a:r>
            <a:r>
              <a:rPr sz="1600" spc="-5" dirty="0">
                <a:latin typeface="Calibri"/>
                <a:cs typeface="Calibri"/>
              </a:rPr>
              <a:t>(in </a:t>
            </a:r>
            <a:r>
              <a:rPr sz="1600" spc="-10" dirty="0">
                <a:latin typeface="Calibri"/>
                <a:cs typeface="Calibri"/>
              </a:rPr>
              <a:t>superficial location  </a:t>
            </a:r>
            <a:r>
              <a:rPr sz="1600" spc="-5" dirty="0">
                <a:latin typeface="Calibri"/>
                <a:cs typeface="Calibri"/>
              </a:rPr>
              <a:t>so </a:t>
            </a:r>
            <a:r>
              <a:rPr sz="1600" spc="-15" dirty="0">
                <a:latin typeface="Calibri"/>
                <a:cs typeface="Calibri"/>
              </a:rPr>
              <a:t>may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vulnerable 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injury).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4400" y="990600"/>
            <a:ext cx="42672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9573" y="985774"/>
            <a:ext cx="4276725" cy="3286125"/>
          </a:xfrm>
          <a:custGeom>
            <a:avLst/>
            <a:gdLst/>
            <a:ahLst/>
            <a:cxnLst/>
            <a:rect l="l" t="t" r="r" b="b"/>
            <a:pathLst>
              <a:path w="4276725" h="3286125">
                <a:moveTo>
                  <a:pt x="0" y="3286125"/>
                </a:moveTo>
                <a:lnTo>
                  <a:pt x="4276725" y="3286125"/>
                </a:lnTo>
                <a:lnTo>
                  <a:pt x="4276725" y="0"/>
                </a:lnTo>
                <a:lnTo>
                  <a:pt x="0" y="0"/>
                </a:lnTo>
                <a:lnTo>
                  <a:pt x="0" y="3286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03775" y="4337684"/>
            <a:ext cx="4107815" cy="246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Occipital</a:t>
            </a:r>
            <a:r>
              <a:rPr sz="16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triangle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Boundaries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1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Inferior </a:t>
            </a:r>
            <a:r>
              <a:rPr sz="1600" spc="-5" dirty="0">
                <a:latin typeface="Calibri"/>
                <a:cs typeface="Calibri"/>
              </a:rPr>
              <a:t>belly of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 err="1" smtClean="0">
                <a:latin typeface="Calibri"/>
                <a:cs typeface="Calibri"/>
              </a:rPr>
              <a:t>omohyoid</a:t>
            </a:r>
            <a:r>
              <a:rPr sz="1600" spc="-15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1600" spc="-10" dirty="0" smtClean="0">
                <a:latin typeface="Calibri"/>
                <a:cs typeface="Calibri"/>
              </a:rPr>
              <a:t>Anterior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 err="1">
                <a:latin typeface="Calibri"/>
                <a:cs typeface="Calibri"/>
              </a:rPr>
              <a:t>trapezius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muscle.</a:t>
            </a:r>
            <a:endParaRPr lang="en-US"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1600" spc="-15" dirty="0" smtClean="0">
                <a:latin typeface="Calibri"/>
                <a:cs typeface="Calibri"/>
              </a:rPr>
              <a:t>Posterior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SCM.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AutoNum type="arabicPeriod" startAt="2"/>
              <a:tabLst>
                <a:tab pos="356235" algn="l"/>
              </a:tabLst>
            </a:pP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Contents</a:t>
            </a:r>
            <a:r>
              <a:rPr sz="1600" spc="-15" dirty="0"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spinal accessory </a:t>
            </a:r>
            <a:r>
              <a:rPr sz="1600" dirty="0">
                <a:latin typeface="Calibri"/>
                <a:cs typeface="Calibri"/>
              </a:rPr>
              <a:t>nerve </a:t>
            </a:r>
            <a:r>
              <a:rPr sz="1600" spc="-15" dirty="0">
                <a:latin typeface="Calibri"/>
                <a:cs typeface="Calibri"/>
              </a:rPr>
              <a:t>(may </a:t>
            </a:r>
            <a:r>
              <a:rPr sz="1600" spc="-5" dirty="0">
                <a:latin typeface="Calibri"/>
                <a:cs typeface="Calibri"/>
              </a:rPr>
              <a:t>be  </a:t>
            </a:r>
            <a:r>
              <a:rPr sz="1600" spc="-10" dirty="0">
                <a:latin typeface="Calibri"/>
                <a:cs typeface="Calibri"/>
              </a:rPr>
              <a:t>damaged </a:t>
            </a:r>
            <a:r>
              <a:rPr sz="1600" spc="-5" dirty="0">
                <a:latin typeface="Calibri"/>
                <a:cs typeface="Calibri"/>
              </a:rPr>
              <a:t>while taking lymph </a:t>
            </a:r>
            <a:r>
              <a:rPr sz="1600" spc="-10" dirty="0">
                <a:latin typeface="Calibri"/>
                <a:cs typeface="Calibri"/>
              </a:rPr>
              <a:t>node biopsy) </a:t>
            </a:r>
            <a:r>
              <a:rPr sz="1600" spc="-5" dirty="0">
                <a:latin typeface="Calibri"/>
                <a:cs typeface="Calibri"/>
              </a:rPr>
              <a:t>–  </a:t>
            </a:r>
            <a:r>
              <a:rPr sz="1600" spc="-10" dirty="0">
                <a:latin typeface="Calibri"/>
                <a:cs typeface="Calibri"/>
              </a:rPr>
              <a:t>brachial </a:t>
            </a:r>
            <a:r>
              <a:rPr sz="1600" spc="-15" dirty="0">
                <a:latin typeface="Calibri"/>
                <a:cs typeface="Calibri"/>
              </a:rPr>
              <a:t>plexus </a:t>
            </a:r>
            <a:r>
              <a:rPr sz="1600" spc="-10" dirty="0">
                <a:latin typeface="Calibri"/>
                <a:cs typeface="Calibri"/>
              </a:rPr>
              <a:t>(innervation </a:t>
            </a:r>
            <a:r>
              <a:rPr sz="1600" spc="-5" dirty="0">
                <a:latin typeface="Calibri"/>
                <a:cs typeface="Calibri"/>
              </a:rPr>
              <a:t>of upper </a:t>
            </a:r>
            <a:r>
              <a:rPr sz="1600" spc="-10" dirty="0">
                <a:latin typeface="Calibri"/>
                <a:cs typeface="Calibri"/>
              </a:rPr>
              <a:t>limbs,  </a:t>
            </a:r>
            <a:r>
              <a:rPr sz="1600" spc="-5" dirty="0">
                <a:latin typeface="Calibri"/>
                <a:cs typeface="Calibri"/>
              </a:rPr>
              <a:t>might be used </a:t>
            </a:r>
            <a:r>
              <a:rPr sz="1600" spc="-10" dirty="0">
                <a:latin typeface="Calibri"/>
                <a:cs typeface="Calibri"/>
              </a:rPr>
              <a:t>for local </a:t>
            </a:r>
            <a:r>
              <a:rPr sz="1600" spc="-5" dirty="0">
                <a:latin typeface="Calibri"/>
                <a:cs typeface="Calibri"/>
              </a:rPr>
              <a:t>anesthesia)- </a:t>
            </a:r>
            <a:r>
              <a:rPr sz="1600" spc="-10" dirty="0">
                <a:latin typeface="Calibri"/>
                <a:cs typeface="Calibri"/>
              </a:rPr>
              <a:t>occipital  </a:t>
            </a:r>
            <a:r>
              <a:rPr sz="1600" spc="-5" dirty="0">
                <a:latin typeface="Calibri"/>
                <a:cs typeface="Calibri"/>
              </a:rPr>
              <a:t>lymph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nodes.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8361"/>
            <a:ext cx="6934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7645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sz="40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209800"/>
            <a:ext cx="4796790" cy="307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68450" algn="l"/>
                <a:tab pos="2016760" algn="l"/>
                <a:tab pos="3425190" algn="l"/>
              </a:tabLst>
            </a:pPr>
            <a:r>
              <a:rPr sz="2000" spc="-5" dirty="0">
                <a:latin typeface="Calibri"/>
                <a:cs typeface="Calibri"/>
              </a:rPr>
              <a:t>Presents	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10" dirty="0">
                <a:latin typeface="Calibri"/>
                <a:cs typeface="Calibri"/>
              </a:rPr>
              <a:t>somewhat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quadrilateral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outline.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Boundaries:</a:t>
            </a:r>
          </a:p>
          <a:p>
            <a:pPr marL="355600" lvl="1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90220" algn="l"/>
              </a:tabLst>
            </a:pPr>
            <a:r>
              <a:rPr sz="2000" b="1" spc="-5" dirty="0">
                <a:latin typeface="Calibri"/>
                <a:cs typeface="Calibri"/>
              </a:rPr>
              <a:t>Superiorly: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lower border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mandible.</a:t>
            </a:r>
          </a:p>
          <a:p>
            <a:pPr marL="561340" lvl="1" indent="-205740">
              <a:lnSpc>
                <a:spcPct val="100000"/>
              </a:lnSpc>
              <a:spcBef>
                <a:spcPts val="480"/>
              </a:spcBef>
              <a:tabLst>
                <a:tab pos="560705" algn="l"/>
                <a:tab pos="561340" algn="l"/>
                <a:tab pos="1681480" algn="l"/>
              </a:tabLst>
            </a:pPr>
            <a:r>
              <a:rPr lang="en-US" sz="2000" b="1" spc="-10" dirty="0" smtClean="0">
                <a:latin typeface="Calibri"/>
                <a:cs typeface="Calibri"/>
              </a:rPr>
              <a:t>- </a:t>
            </a:r>
            <a:r>
              <a:rPr sz="2000" b="1" spc="-10" dirty="0" smtClean="0">
                <a:latin typeface="Calibri"/>
                <a:cs typeface="Calibri"/>
              </a:rPr>
              <a:t>Inferiorly</a:t>
            </a:r>
            <a:r>
              <a:rPr sz="2000" spc="-10" dirty="0">
                <a:latin typeface="Calibri"/>
                <a:cs typeface="Calibri"/>
              </a:rPr>
              <a:t>:	by 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upper  </a:t>
            </a:r>
            <a:r>
              <a:rPr sz="2000" spc="-10" dirty="0">
                <a:latin typeface="Calibri"/>
                <a:cs typeface="Calibri"/>
              </a:rPr>
              <a:t>border  </a:t>
            </a:r>
            <a:r>
              <a:rPr sz="2000" dirty="0">
                <a:latin typeface="Calibri"/>
                <a:cs typeface="Calibri"/>
              </a:rPr>
              <a:t>of 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clavicle.</a:t>
            </a:r>
            <a:endParaRPr sz="2000" dirty="0">
              <a:latin typeface="Calibri"/>
              <a:cs typeface="Calibri"/>
            </a:endParaRPr>
          </a:p>
          <a:p>
            <a:pPr marL="489584" lvl="1" indent="-133985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490220" algn="l"/>
              </a:tabLst>
            </a:pPr>
            <a:r>
              <a:rPr sz="2000" b="1" dirty="0">
                <a:latin typeface="Calibri"/>
                <a:cs typeface="Calibri"/>
              </a:rPr>
              <a:t>Medially: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midline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neck.</a:t>
            </a:r>
          </a:p>
          <a:p>
            <a:pPr marL="355600" marR="5080" lvl="1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506730" algn="l"/>
              </a:tabLst>
            </a:pPr>
            <a:r>
              <a:rPr sz="2000" b="1" spc="-10" dirty="0">
                <a:latin typeface="Calibri"/>
                <a:cs typeface="Calibri"/>
              </a:rPr>
              <a:t>Posteriorly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anterior border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trapezius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muscle.</a:t>
            </a:r>
          </a:p>
        </p:txBody>
      </p:sp>
      <p:sp>
        <p:nvSpPr>
          <p:cNvPr id="4" name="object 4"/>
          <p:cNvSpPr/>
          <p:nvPr/>
        </p:nvSpPr>
        <p:spPr>
          <a:xfrm>
            <a:off x="5105400" y="1676400"/>
            <a:ext cx="3886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0573" y="1671637"/>
            <a:ext cx="3895725" cy="4124325"/>
          </a:xfrm>
          <a:custGeom>
            <a:avLst/>
            <a:gdLst/>
            <a:ahLst/>
            <a:cxnLst/>
            <a:rect l="l" t="t" r="r" b="b"/>
            <a:pathLst>
              <a:path w="3895725" h="4124325">
                <a:moveTo>
                  <a:pt x="0" y="4124325"/>
                </a:moveTo>
                <a:lnTo>
                  <a:pt x="3895725" y="4124325"/>
                </a:lnTo>
                <a:lnTo>
                  <a:pt x="3895725" y="0"/>
                </a:lnTo>
                <a:lnTo>
                  <a:pt x="0" y="0"/>
                </a:lnTo>
                <a:lnTo>
                  <a:pt x="0" y="412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698" y="204342"/>
            <a:ext cx="7528559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anterior </a:t>
            </a:r>
            <a:r>
              <a:rPr sz="4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and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posterior</a:t>
            </a:r>
            <a:r>
              <a:rPr sz="4000" b="1" spc="5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triangles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</a:pPr>
            <a:r>
              <a:rPr sz="4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40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neck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1447863"/>
            <a:ext cx="4572000" cy="5252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1173" y="1443100"/>
            <a:ext cx="4581525" cy="5262880"/>
          </a:xfrm>
          <a:custGeom>
            <a:avLst/>
            <a:gdLst/>
            <a:ahLst/>
            <a:cxnLst/>
            <a:rect l="l" t="t" r="r" b="b"/>
            <a:pathLst>
              <a:path w="4581525" h="5262880">
                <a:moveTo>
                  <a:pt x="0" y="5262499"/>
                </a:moveTo>
                <a:lnTo>
                  <a:pt x="4581525" y="5262499"/>
                </a:lnTo>
                <a:lnTo>
                  <a:pt x="4581525" y="0"/>
                </a:lnTo>
                <a:lnTo>
                  <a:pt x="0" y="0"/>
                </a:lnTo>
                <a:lnTo>
                  <a:pt x="0" y="52624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8361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sz="40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4353305" y="1752536"/>
            <a:ext cx="4600194" cy="444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8573" y="1747773"/>
            <a:ext cx="4619625" cy="4453255"/>
          </a:xfrm>
          <a:custGeom>
            <a:avLst/>
            <a:gdLst/>
            <a:ahLst/>
            <a:cxnLst/>
            <a:rect l="l" t="t" r="r" b="b"/>
            <a:pathLst>
              <a:path w="4619625" h="4453255">
                <a:moveTo>
                  <a:pt x="0" y="4453001"/>
                </a:moveTo>
                <a:lnTo>
                  <a:pt x="4619625" y="4453001"/>
                </a:lnTo>
                <a:lnTo>
                  <a:pt x="4619625" y="0"/>
                </a:lnTo>
                <a:lnTo>
                  <a:pt x="0" y="0"/>
                </a:lnTo>
                <a:lnTo>
                  <a:pt x="0" y="44530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" y="1752600"/>
            <a:ext cx="40386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Boundaries:</a:t>
            </a:r>
            <a:endParaRPr lang="en-US" sz="205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8128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smtClean="0">
                <a:latin typeface="Calibri"/>
                <a:cs typeface="Calibri"/>
              </a:rPr>
              <a:t>Anterior </a:t>
            </a:r>
            <a:r>
              <a:rPr sz="2000" spc="-10" dirty="0">
                <a:latin typeface="Calibri"/>
                <a:cs typeface="Calibri"/>
              </a:rPr>
              <a:t>border </a:t>
            </a:r>
            <a:r>
              <a:rPr sz="2000" spc="-5" dirty="0">
                <a:latin typeface="Calibri"/>
                <a:cs typeface="Calibri"/>
              </a:rPr>
              <a:t>of SCM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muscle.</a:t>
            </a:r>
            <a:endParaRPr lang="en-US" sz="2000" dirty="0" smtClean="0">
              <a:latin typeface="Calibri"/>
              <a:cs typeface="Calibri"/>
            </a:endParaRPr>
          </a:p>
          <a:p>
            <a:pPr marL="8128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smtClean="0">
                <a:latin typeface="Calibri"/>
                <a:cs typeface="Calibri"/>
              </a:rPr>
              <a:t>Midline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neck.</a:t>
            </a:r>
            <a:endParaRPr lang="en-US" sz="2000" dirty="0" smtClean="0">
              <a:latin typeface="Calibri"/>
              <a:cs typeface="Calibri"/>
            </a:endParaRPr>
          </a:p>
          <a:p>
            <a:pPr marL="8128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 smtClean="0">
                <a:latin typeface="Calibri"/>
                <a:cs typeface="Calibri"/>
              </a:rPr>
              <a:t>Inferior </a:t>
            </a:r>
            <a:r>
              <a:rPr sz="2000" spc="-10" dirty="0">
                <a:latin typeface="Calibri"/>
                <a:cs typeface="Calibri"/>
              </a:rPr>
              <a:t>border </a:t>
            </a:r>
            <a:r>
              <a:rPr sz="2000" dirty="0">
                <a:latin typeface="Calibri"/>
                <a:cs typeface="Calibri"/>
              </a:rPr>
              <a:t>of the 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mandible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(lower</a:t>
            </a:r>
            <a:r>
              <a:rPr sz="2000" spc="-8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jaw</a:t>
            </a:r>
            <a:r>
              <a:rPr sz="2000" spc="-5" dirty="0" smtClean="0">
                <a:latin typeface="Calibri"/>
                <a:cs typeface="Calibri"/>
              </a:rPr>
              <a:t>).</a:t>
            </a:r>
            <a:endParaRPr lang="en-US" sz="2000" dirty="0">
              <a:latin typeface="Calibri"/>
              <a:cs typeface="Calibri"/>
            </a:endParaRPr>
          </a:p>
          <a:p>
            <a:pPr marL="8128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 smtClean="0">
                <a:latin typeface="Calibri"/>
                <a:cs typeface="Calibri"/>
              </a:rPr>
              <a:t>Apex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jugular </a:t>
            </a:r>
            <a:r>
              <a:rPr sz="2000" spc="-10" dirty="0">
                <a:latin typeface="Calibri"/>
                <a:cs typeface="Calibri"/>
              </a:rPr>
              <a:t>notch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 manubrium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sternum.</a:t>
            </a:r>
            <a:endParaRPr lang="en-US" sz="2000" dirty="0">
              <a:latin typeface="Calibri"/>
              <a:cs typeface="Calibri"/>
            </a:endParaRPr>
          </a:p>
          <a:p>
            <a:pPr marL="8128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 smtClean="0">
                <a:latin typeface="Calibri"/>
                <a:cs typeface="Calibri"/>
              </a:rPr>
              <a:t>Roof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skin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superficial </a:t>
            </a:r>
            <a:r>
              <a:rPr sz="2000" spc="-10" dirty="0">
                <a:latin typeface="Calibri"/>
                <a:cs typeface="Calibri"/>
              </a:rPr>
              <a:t>fascia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platysma </a:t>
            </a:r>
            <a:r>
              <a:rPr sz="2000" dirty="0">
                <a:latin typeface="Calibri"/>
                <a:cs typeface="Calibri"/>
              </a:rPr>
              <a:t>muscle – </a:t>
            </a:r>
            <a:r>
              <a:rPr sz="2000" spc="-10" dirty="0">
                <a:latin typeface="Calibri"/>
                <a:cs typeface="Calibri"/>
              </a:rPr>
              <a:t>investing  </a:t>
            </a:r>
            <a:r>
              <a:rPr sz="2000" spc="-15" dirty="0">
                <a:latin typeface="Calibri"/>
                <a:cs typeface="Calibri"/>
              </a:rPr>
              <a:t>layer </a:t>
            </a:r>
            <a:r>
              <a:rPr sz="2000" spc="-5" dirty="0">
                <a:latin typeface="Calibri"/>
                <a:cs typeface="Calibri"/>
              </a:rPr>
              <a:t>of deep </a:t>
            </a:r>
            <a:r>
              <a:rPr sz="2000" dirty="0">
                <a:latin typeface="Calibri"/>
                <a:cs typeface="Calibri"/>
              </a:rPr>
              <a:t>cervical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fascia.</a:t>
            </a:r>
            <a:endParaRPr lang="en-US" sz="2000" dirty="0">
              <a:latin typeface="Calibri"/>
              <a:cs typeface="Calibri"/>
            </a:endParaRPr>
          </a:p>
          <a:p>
            <a:pPr marL="812800" lvl="1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 smtClean="0">
                <a:latin typeface="Calibri"/>
                <a:cs typeface="Calibri"/>
              </a:rPr>
              <a:t>Floor</a:t>
            </a:r>
            <a:r>
              <a:rPr sz="2000" spc="-5" dirty="0">
                <a:latin typeface="Calibri"/>
                <a:cs typeface="Calibri"/>
              </a:rPr>
              <a:t>:   Pharynx   </a:t>
            </a:r>
            <a:r>
              <a:rPr sz="2000" dirty="0">
                <a:latin typeface="Calibri"/>
                <a:cs typeface="Calibri"/>
              </a:rPr>
              <a:t>–   </a:t>
            </a:r>
            <a:r>
              <a:rPr sz="2000" spc="-5" dirty="0">
                <a:latin typeface="Calibri"/>
                <a:cs typeface="Calibri"/>
              </a:rPr>
              <a:t>larynx  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and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thyroid</a:t>
            </a:r>
            <a:r>
              <a:rPr sz="2000" spc="-12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gland.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8361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sz="40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2895600"/>
            <a:ext cx="487299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865630" algn="l"/>
                <a:tab pos="2281555" algn="l"/>
                <a:tab pos="3329304" algn="l"/>
                <a:tab pos="433959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Sub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	of	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or	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ri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ngle	(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our</a:t>
            </a: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smaller</a:t>
            </a:r>
            <a:r>
              <a:rPr sz="20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triangles)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spc="-10" dirty="0" smtClean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Submental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triangle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dirty="0" smtClean="0">
                <a:latin typeface="Calibri"/>
                <a:cs typeface="Calibri"/>
              </a:rPr>
              <a:t>4)</a:t>
            </a:r>
            <a:endParaRPr lang="en-US" sz="2000" b="1" dirty="0" smtClean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2000" dirty="0" err="1" smtClean="0">
                <a:latin typeface="Calibri"/>
                <a:cs typeface="Calibri"/>
              </a:rPr>
              <a:t>Submandibular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(or </a:t>
            </a:r>
            <a:r>
              <a:rPr sz="2000" spc="-10" dirty="0">
                <a:latin typeface="Calibri"/>
                <a:cs typeface="Calibri"/>
              </a:rPr>
              <a:t>digastric) </a:t>
            </a:r>
            <a:r>
              <a:rPr sz="2000" dirty="0">
                <a:latin typeface="Calibri"/>
                <a:cs typeface="Calibri"/>
              </a:rPr>
              <a:t>triangle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dirty="0" smtClean="0">
                <a:latin typeface="Calibri"/>
                <a:cs typeface="Calibri"/>
              </a:rPr>
              <a:t>1)</a:t>
            </a:r>
            <a:endParaRPr lang="en-US" sz="2000" b="1" dirty="0" smtClean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2000" spc="-10" dirty="0" smtClean="0">
                <a:latin typeface="Calibri"/>
                <a:cs typeface="Calibri"/>
              </a:rPr>
              <a:t>Carotid </a:t>
            </a:r>
            <a:r>
              <a:rPr sz="2000" spc="-15" dirty="0">
                <a:latin typeface="Calibri"/>
                <a:cs typeface="Calibri"/>
              </a:rPr>
              <a:t>Triangle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dirty="0" smtClean="0">
                <a:latin typeface="Calibri"/>
                <a:cs typeface="Calibri"/>
              </a:rPr>
              <a:t>2)</a:t>
            </a:r>
            <a:endParaRPr lang="en-US" sz="2000" b="1" dirty="0" smtClean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2000" spc="-5" dirty="0" smtClean="0">
                <a:latin typeface="Calibri"/>
                <a:cs typeface="Calibri"/>
              </a:rPr>
              <a:t>Muscular </a:t>
            </a:r>
            <a:r>
              <a:rPr sz="2000" dirty="0">
                <a:latin typeface="Calibri"/>
                <a:cs typeface="Calibri"/>
              </a:rPr>
              <a:t>triangle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(3)</a:t>
            </a:r>
          </a:p>
        </p:txBody>
      </p:sp>
      <p:sp>
        <p:nvSpPr>
          <p:cNvPr id="4" name="object 4"/>
          <p:cNvSpPr/>
          <p:nvPr/>
        </p:nvSpPr>
        <p:spPr>
          <a:xfrm>
            <a:off x="5257800" y="1600200"/>
            <a:ext cx="3562350" cy="467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2973" y="1595437"/>
            <a:ext cx="3571875" cy="4679950"/>
          </a:xfrm>
          <a:custGeom>
            <a:avLst/>
            <a:gdLst/>
            <a:ahLst/>
            <a:cxnLst/>
            <a:rect l="l" t="t" r="r" b="b"/>
            <a:pathLst>
              <a:path w="3571875" h="4679950">
                <a:moveTo>
                  <a:pt x="0" y="4679950"/>
                </a:moveTo>
                <a:lnTo>
                  <a:pt x="3571875" y="4679950"/>
                </a:lnTo>
                <a:lnTo>
                  <a:pt x="3571875" y="0"/>
                </a:lnTo>
                <a:lnTo>
                  <a:pt x="0" y="0"/>
                </a:lnTo>
                <a:lnTo>
                  <a:pt x="0" y="4679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 rot="16200000">
            <a:off x="-3121224" y="3121224"/>
            <a:ext cx="685800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sz="40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  <a:r>
              <a:rPr lang="en-US" sz="4000" b="1" spc="-3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(Green)</a:t>
            </a:r>
            <a:endParaRPr sz="4000" b="1" spc="-3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plasticsurgerykey.com/wp-content/uploads/2016/03/9781604063806_c001_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865806" cy="640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467600" y="2743200"/>
            <a:ext cx="13716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3505200"/>
            <a:ext cx="10668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4267200"/>
            <a:ext cx="9144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895600"/>
            <a:ext cx="1371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0"/>
            <a:ext cx="49149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sz="40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612813" y="919099"/>
            <a:ext cx="3806825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837" y="909574"/>
            <a:ext cx="3819525" cy="2614930"/>
          </a:xfrm>
          <a:custGeom>
            <a:avLst/>
            <a:gdLst/>
            <a:ahLst/>
            <a:cxnLst/>
            <a:rect l="l" t="t" r="r" b="b"/>
            <a:pathLst>
              <a:path w="3819525" h="2614929">
                <a:moveTo>
                  <a:pt x="0" y="2614676"/>
                </a:moveTo>
                <a:lnTo>
                  <a:pt x="3819525" y="2614676"/>
                </a:lnTo>
                <a:lnTo>
                  <a:pt x="3819525" y="0"/>
                </a:lnTo>
                <a:lnTo>
                  <a:pt x="0" y="0"/>
                </a:lnTo>
                <a:lnTo>
                  <a:pt x="0" y="26146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3615308"/>
            <a:ext cx="37312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4094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Submental</a:t>
            </a:r>
            <a:r>
              <a:rPr sz="16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Triangle</a:t>
            </a:r>
            <a:endParaRPr sz="160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1.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Boundaries</a:t>
            </a:r>
            <a:r>
              <a:rPr sz="1600" spc="-5" dirty="0">
                <a:latin typeface="Calibri"/>
                <a:cs typeface="Calibri"/>
              </a:rPr>
              <a:t>: the </a:t>
            </a:r>
            <a:r>
              <a:rPr sz="1600" spc="-10" dirty="0">
                <a:latin typeface="Calibri"/>
                <a:cs typeface="Calibri"/>
              </a:rPr>
              <a:t>apex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5" dirty="0">
                <a:latin typeface="Calibri"/>
                <a:cs typeface="Calibri"/>
              </a:rPr>
              <a:t>toward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b="1" dirty="0">
                <a:latin typeface="Calibri"/>
                <a:cs typeface="Calibri"/>
              </a:rPr>
              <a:t>jaw  </a:t>
            </a:r>
            <a:r>
              <a:rPr sz="1600" b="1" spc="-15" dirty="0">
                <a:latin typeface="Calibri"/>
                <a:cs typeface="Calibri"/>
              </a:rPr>
              <a:t>symphysis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the base of the triangle 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formed </a:t>
            </a:r>
            <a:r>
              <a:rPr sz="1600" spc="-5" dirty="0">
                <a:latin typeface="Calibri"/>
                <a:cs typeface="Calibri"/>
              </a:rPr>
              <a:t>by the </a:t>
            </a:r>
            <a:r>
              <a:rPr sz="1600" b="1" spc="-10" dirty="0">
                <a:latin typeface="Calibri"/>
                <a:cs typeface="Calibri"/>
              </a:rPr>
              <a:t>hyoid</a:t>
            </a:r>
            <a:r>
              <a:rPr sz="1600" spc="-10" dirty="0">
                <a:latin typeface="Calibri"/>
                <a:cs typeface="Calibri"/>
              </a:rPr>
              <a:t>. From </a:t>
            </a:r>
            <a:r>
              <a:rPr sz="1600" spc="-5" dirty="0">
                <a:latin typeface="Calibri"/>
                <a:cs typeface="Calibri"/>
              </a:rPr>
              <a:t>both </a:t>
            </a:r>
            <a:r>
              <a:rPr sz="1600" spc="-10" dirty="0">
                <a:latin typeface="Calibri"/>
                <a:cs typeface="Calibri"/>
              </a:rPr>
              <a:t>sides  you  </a:t>
            </a:r>
            <a:r>
              <a:rPr sz="1600" spc="-5" dirty="0">
                <a:latin typeface="Calibri"/>
                <a:cs typeface="Calibri"/>
              </a:rPr>
              <a:t>find the </a:t>
            </a:r>
            <a:r>
              <a:rPr sz="1600" b="1" spc="-10" dirty="0">
                <a:latin typeface="Calibri"/>
                <a:cs typeface="Calibri"/>
              </a:rPr>
              <a:t>anterior  </a:t>
            </a:r>
            <a:r>
              <a:rPr sz="1600" b="1" spc="-5" dirty="0">
                <a:latin typeface="Calibri"/>
                <a:cs typeface="Calibri"/>
              </a:rPr>
              <a:t>belly of  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digastric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3133" y="4834890"/>
            <a:ext cx="161671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is   </a:t>
            </a:r>
            <a:r>
              <a:rPr sz="1600" spc="-10" dirty="0">
                <a:latin typeface="Calibri"/>
                <a:cs typeface="Calibri"/>
              </a:rPr>
              <a:t>formed  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two</a:t>
            </a:r>
            <a:endParaRPr sz="1600" b="1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which   meet  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544" y="4834890"/>
            <a:ext cx="164338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muscle</a:t>
            </a:r>
            <a:r>
              <a:rPr sz="1600" spc="-5" dirty="0">
                <a:latin typeface="Calibri"/>
                <a:cs typeface="Calibri"/>
              </a:rPr>
              <a:t>. The floor  </a:t>
            </a:r>
            <a:r>
              <a:rPr sz="1600" b="1" spc="-15" dirty="0">
                <a:latin typeface="Calibri"/>
                <a:cs typeface="Calibri"/>
              </a:rPr>
              <a:t>mylohyoid </a:t>
            </a:r>
            <a:r>
              <a:rPr sz="1600" b="1" spc="-5" dirty="0">
                <a:latin typeface="Calibri"/>
                <a:cs typeface="Calibri"/>
              </a:rPr>
              <a:t>muscles  </a:t>
            </a:r>
            <a:r>
              <a:rPr sz="1600" spc="-10" dirty="0">
                <a:latin typeface="Calibri"/>
                <a:cs typeface="Calibri"/>
              </a:rPr>
              <a:t>fibrous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raphe.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5566664"/>
            <a:ext cx="1174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b="1" spc="-5" dirty="0">
                <a:latin typeface="Calibri"/>
                <a:cs typeface="Calibri"/>
              </a:rPr>
              <a:t>2.	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Contents</a:t>
            </a:r>
            <a:r>
              <a:rPr sz="1600" spc="-1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2761" y="5566664"/>
            <a:ext cx="23063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submental  </a:t>
            </a:r>
            <a:r>
              <a:rPr sz="1600" spc="-5" dirty="0">
                <a:latin typeface="Calibri"/>
                <a:cs typeface="Calibri"/>
              </a:rPr>
              <a:t>lymph  </a:t>
            </a:r>
            <a:r>
              <a:rPr sz="1600" spc="-10" dirty="0">
                <a:latin typeface="Calibri"/>
                <a:cs typeface="Calibri"/>
              </a:rPr>
              <a:t>nodes 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44" y="5810503"/>
            <a:ext cx="174878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anterior </a:t>
            </a:r>
            <a:r>
              <a:rPr sz="1600" spc="-5" dirty="0">
                <a:latin typeface="Calibri"/>
                <a:cs typeface="Calibri"/>
              </a:rPr>
              <a:t>jugular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vein.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4409" y="917828"/>
            <a:ext cx="3806190" cy="2587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5773" y="909574"/>
            <a:ext cx="3819525" cy="2600325"/>
          </a:xfrm>
          <a:custGeom>
            <a:avLst/>
            <a:gdLst/>
            <a:ahLst/>
            <a:cxnLst/>
            <a:rect l="l" t="t" r="r" b="b"/>
            <a:pathLst>
              <a:path w="3819525" h="2600325">
                <a:moveTo>
                  <a:pt x="0" y="2600325"/>
                </a:moveTo>
                <a:lnTo>
                  <a:pt x="3819525" y="2600325"/>
                </a:lnTo>
                <a:lnTo>
                  <a:pt x="3819525" y="0"/>
                </a:lnTo>
                <a:lnTo>
                  <a:pt x="0" y="0"/>
                </a:lnTo>
                <a:lnTo>
                  <a:pt x="0" y="2600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0228" y="3615308"/>
            <a:ext cx="3653154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Submandibular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Triangle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b="1" spc="-5" dirty="0">
                <a:latin typeface="Calibri"/>
                <a:cs typeface="Calibri"/>
              </a:rPr>
              <a:t>1.	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Boundaries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1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Inferior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mandible.</a:t>
            </a:r>
            <a:endParaRPr lang="en-US"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1600" spc="-10" dirty="0" smtClean="0">
                <a:latin typeface="Calibri"/>
                <a:cs typeface="Calibri"/>
              </a:rPr>
              <a:t>Anterior </a:t>
            </a:r>
            <a:r>
              <a:rPr sz="1600" spc="-5" dirty="0">
                <a:latin typeface="Calibri"/>
                <a:cs typeface="Calibri"/>
              </a:rPr>
              <a:t>belly of </a:t>
            </a:r>
            <a:r>
              <a:rPr sz="1600" spc="-10" dirty="0" err="1">
                <a:latin typeface="Calibri"/>
                <a:cs typeface="Calibri"/>
              </a:rPr>
              <a:t>digastric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muscle.</a:t>
            </a:r>
            <a:endParaRPr lang="en-US"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1600" spc="-15" dirty="0" smtClean="0">
                <a:latin typeface="Calibri"/>
                <a:cs typeface="Calibri"/>
              </a:rPr>
              <a:t>Posterior </a:t>
            </a:r>
            <a:r>
              <a:rPr sz="1600" spc="-5" dirty="0">
                <a:latin typeface="Calibri"/>
                <a:cs typeface="Calibri"/>
              </a:rPr>
              <a:t>belly of </a:t>
            </a:r>
            <a:r>
              <a:rPr sz="1600" spc="-10" dirty="0" err="1">
                <a:latin typeface="Calibri"/>
                <a:cs typeface="Calibri"/>
              </a:rPr>
              <a:t>digastric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muscle.</a:t>
            </a:r>
            <a:endParaRPr lang="en-US"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sz="1600" spc="-5" dirty="0" smtClean="0">
                <a:latin typeface="Calibri"/>
                <a:cs typeface="Calibri"/>
              </a:rPr>
              <a:t>Floor</a:t>
            </a:r>
            <a:r>
              <a:rPr sz="1600" spc="-5" dirty="0">
                <a:latin typeface="Calibri"/>
                <a:cs typeface="Calibri"/>
              </a:rPr>
              <a:t>: </a:t>
            </a:r>
            <a:r>
              <a:rPr sz="1600" spc="-15" dirty="0">
                <a:latin typeface="Calibri"/>
                <a:cs typeface="Calibri"/>
              </a:rPr>
              <a:t>mylohyoid, </a:t>
            </a:r>
            <a:r>
              <a:rPr sz="1600" spc="-10" dirty="0">
                <a:latin typeface="Calibri"/>
                <a:cs typeface="Calibri"/>
              </a:rPr>
              <a:t>hyoglossal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middle  </a:t>
            </a:r>
            <a:r>
              <a:rPr sz="1600" spc="-5" dirty="0">
                <a:latin typeface="Calibri"/>
                <a:cs typeface="Calibri"/>
              </a:rPr>
              <a:t>pharyngeal </a:t>
            </a:r>
            <a:r>
              <a:rPr sz="1600" spc="-10" dirty="0">
                <a:latin typeface="Calibri"/>
                <a:cs typeface="Calibri"/>
              </a:rPr>
              <a:t>constrictor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muscles.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tabLst>
                <a:tab pos="354965" algn="l"/>
                <a:tab pos="1556385" algn="l"/>
                <a:tab pos="3188970" algn="l"/>
              </a:tabLst>
            </a:pP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Con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subma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dib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5" dirty="0">
                <a:latin typeface="Calibri"/>
                <a:cs typeface="Calibri"/>
              </a:rPr>
              <a:t>lar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5" dirty="0">
                <a:latin typeface="Calibri"/>
                <a:cs typeface="Calibri"/>
              </a:rPr>
              <a:t>gl</a:t>
            </a:r>
            <a:r>
              <a:rPr sz="1600" spc="-5" dirty="0">
                <a:latin typeface="Calibri"/>
                <a:cs typeface="Calibri"/>
              </a:rPr>
              <a:t>and  (salivary) – </a:t>
            </a:r>
            <a:r>
              <a:rPr sz="1600" spc="-10" dirty="0">
                <a:latin typeface="Calibri"/>
                <a:cs typeface="Calibri"/>
              </a:rPr>
              <a:t>submandibular </a:t>
            </a:r>
            <a:r>
              <a:rPr sz="1600" spc="-5" dirty="0">
                <a:latin typeface="Calibri"/>
                <a:cs typeface="Calibri"/>
              </a:rPr>
              <a:t>lymph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nodes</a:t>
            </a:r>
            <a:endParaRPr sz="1600" dirty="0">
              <a:latin typeface="Calibri"/>
              <a:cs typeface="Calibri"/>
            </a:endParaRPr>
          </a:p>
          <a:p>
            <a:pPr marL="355600" marR="571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spc="-10" dirty="0">
                <a:latin typeface="Calibri"/>
                <a:cs typeface="Calibri"/>
              </a:rPr>
              <a:t>fascial </a:t>
            </a:r>
            <a:r>
              <a:rPr sz="1600" spc="-5" dirty="0">
                <a:latin typeface="Calibri"/>
                <a:cs typeface="Calibri"/>
              </a:rPr>
              <a:t>artery and </a:t>
            </a:r>
            <a:r>
              <a:rPr sz="1600" spc="-10" dirty="0">
                <a:latin typeface="Calibri"/>
                <a:cs typeface="Calibri"/>
              </a:rPr>
              <a:t>vein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submental  </a:t>
            </a:r>
            <a:r>
              <a:rPr sz="1600" spc="-20" dirty="0">
                <a:latin typeface="Calibri"/>
                <a:cs typeface="Calibri"/>
              </a:rPr>
              <a:t>artery.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48141"/>
            <a:ext cx="49149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4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sz="40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</a:p>
        </p:txBody>
      </p:sp>
      <p:sp>
        <p:nvSpPr>
          <p:cNvPr id="3" name="object 3"/>
          <p:cNvSpPr/>
          <p:nvPr/>
        </p:nvSpPr>
        <p:spPr>
          <a:xfrm>
            <a:off x="612228" y="917702"/>
            <a:ext cx="3731133" cy="2435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837" y="909574"/>
            <a:ext cx="3743325" cy="2447925"/>
          </a:xfrm>
          <a:custGeom>
            <a:avLst/>
            <a:gdLst/>
            <a:ahLst/>
            <a:cxnLst/>
            <a:rect l="l" t="t" r="r" b="b"/>
            <a:pathLst>
              <a:path w="3743325" h="2447925">
                <a:moveTo>
                  <a:pt x="0" y="2447925"/>
                </a:moveTo>
                <a:lnTo>
                  <a:pt x="3743325" y="2447925"/>
                </a:lnTo>
                <a:lnTo>
                  <a:pt x="3743325" y="0"/>
                </a:lnTo>
                <a:lnTo>
                  <a:pt x="0" y="0"/>
                </a:lnTo>
                <a:lnTo>
                  <a:pt x="0" y="2447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7790" y="3950589"/>
            <a:ext cx="85534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h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462908"/>
            <a:ext cx="2560320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2045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Carotid</a:t>
            </a:r>
            <a:r>
              <a:rPr sz="1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Triangle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1.	Boundaries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  <a:tabLst>
                <a:tab pos="1343025" algn="l"/>
                <a:tab pos="1918970" algn="l"/>
                <a:tab pos="2271395" algn="l"/>
              </a:tabLst>
            </a:pPr>
            <a:r>
              <a:rPr lang="en-US" sz="1600" spc="-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Sup</a:t>
            </a:r>
            <a:r>
              <a:rPr sz="1600" dirty="0" smtClean="0">
                <a:latin typeface="Calibri"/>
                <a:cs typeface="Calibri"/>
              </a:rPr>
              <a:t>e</a:t>
            </a:r>
            <a:r>
              <a:rPr sz="1600" spc="-10" dirty="0" smtClean="0">
                <a:latin typeface="Calibri"/>
                <a:cs typeface="Calibri"/>
              </a:rPr>
              <a:t>r</a:t>
            </a:r>
            <a:r>
              <a:rPr sz="1600" spc="-5" dirty="0" smtClean="0">
                <a:latin typeface="Calibri"/>
                <a:cs typeface="Calibri"/>
              </a:rPr>
              <a:t>i</a:t>
            </a:r>
            <a:r>
              <a:rPr sz="1600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el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he</a:t>
            </a:r>
            <a:endParaRPr sz="1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muscle.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544" y="4438650"/>
            <a:ext cx="27349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1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Anterior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SCM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muscle.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4682490"/>
            <a:ext cx="12198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600" spc="-5" dirty="0">
                <a:latin typeface="Calibri"/>
                <a:cs typeface="Calibri"/>
              </a:rPr>
              <a:t> </a:t>
            </a:r>
            <a:r>
              <a:rPr sz="1600" spc="-30" dirty="0" smtClean="0">
                <a:latin typeface="Calibri"/>
                <a:cs typeface="Calibri"/>
              </a:rPr>
              <a:t>P</a:t>
            </a:r>
            <a:r>
              <a:rPr sz="1600" spc="-10" dirty="0" smtClean="0">
                <a:latin typeface="Calibri"/>
                <a:cs typeface="Calibri"/>
              </a:rPr>
              <a:t>o</a:t>
            </a:r>
            <a:r>
              <a:rPr sz="1600" spc="-20" dirty="0" smtClean="0">
                <a:latin typeface="Calibri"/>
                <a:cs typeface="Calibri"/>
              </a:rPr>
              <a:t>s</a:t>
            </a:r>
            <a:r>
              <a:rPr sz="1600" spc="-15" dirty="0" smtClean="0">
                <a:latin typeface="Calibri"/>
                <a:cs typeface="Calibri"/>
              </a:rPr>
              <a:t>t</a:t>
            </a:r>
            <a:r>
              <a:rPr sz="1600" spc="-5" dirty="0" smtClean="0">
                <a:latin typeface="Calibri"/>
                <a:cs typeface="Calibri"/>
              </a:rPr>
              <a:t>e</a:t>
            </a:r>
            <a:r>
              <a:rPr sz="1600" spc="-15" dirty="0" smtClean="0">
                <a:latin typeface="Calibri"/>
                <a:cs typeface="Calibri"/>
              </a:rPr>
              <a:t>r</a:t>
            </a:r>
            <a:r>
              <a:rPr sz="1600" spc="-5" dirty="0" smtClean="0">
                <a:latin typeface="Calibri"/>
                <a:cs typeface="Calibri"/>
              </a:rPr>
              <a:t>i</a:t>
            </a:r>
            <a:r>
              <a:rPr sz="1600" dirty="0" smtClean="0">
                <a:latin typeface="Calibri"/>
                <a:cs typeface="Calibri"/>
              </a:rPr>
              <a:t>o</a:t>
            </a:r>
            <a:r>
              <a:rPr sz="1600" spc="-5" dirty="0" smtClean="0">
                <a:latin typeface="Calibri"/>
                <a:cs typeface="Calibri"/>
              </a:rPr>
              <a:t>r  </a:t>
            </a:r>
            <a:r>
              <a:rPr sz="1600" spc="-5" dirty="0">
                <a:latin typeface="Calibri"/>
                <a:cs typeface="Calibri"/>
              </a:rPr>
              <a:t>muscle.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2.	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Contents: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0089" y="4682490"/>
            <a:ext cx="22739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600075" algn="l"/>
                <a:tab pos="975360" algn="l"/>
                <a:tab pos="1458595" algn="l"/>
              </a:tabLst>
            </a:pPr>
            <a:r>
              <a:rPr sz="1600" spc="-5" dirty="0">
                <a:latin typeface="Calibri"/>
                <a:cs typeface="Calibri"/>
              </a:rPr>
              <a:t>belly	of	the	</a:t>
            </a:r>
            <a:r>
              <a:rPr sz="1600" spc="-10" dirty="0">
                <a:latin typeface="Calibri"/>
                <a:cs typeface="Calibri"/>
              </a:rPr>
              <a:t>digastric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729615" algn="l"/>
                <a:tab pos="1455420" algn="l"/>
              </a:tabLst>
            </a:pP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ot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30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ys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em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ommon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44" y="5414264"/>
            <a:ext cx="323278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carotid, internal carotid </a:t>
            </a:r>
            <a:r>
              <a:rPr sz="1600" spc="-5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external  carotid) </a:t>
            </a:r>
            <a:r>
              <a:rPr sz="1600" spc="-5" dirty="0">
                <a:latin typeface="Calibri"/>
                <a:cs typeface="Calibri"/>
              </a:rPr>
              <a:t>– glossopharyngeal nerve –  </a:t>
            </a:r>
            <a:r>
              <a:rPr sz="1600" spc="-10" dirty="0">
                <a:latin typeface="Calibri"/>
                <a:cs typeface="Calibri"/>
              </a:rPr>
              <a:t>vagus nerve </a:t>
            </a:r>
            <a:r>
              <a:rPr sz="1600" spc="-5" dirty="0">
                <a:latin typeface="Calibri"/>
                <a:cs typeface="Calibri"/>
              </a:rPr>
              <a:t>(X) - </a:t>
            </a:r>
            <a:r>
              <a:rPr sz="1600" spc="-10" dirty="0">
                <a:latin typeface="Calibri"/>
                <a:cs typeface="Calibri"/>
              </a:rPr>
              <a:t>internal </a:t>
            </a:r>
            <a:r>
              <a:rPr sz="1600" spc="-5" dirty="0">
                <a:latin typeface="Calibri"/>
                <a:cs typeface="Calibri"/>
              </a:rPr>
              <a:t>jugular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vein.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3266" y="917321"/>
            <a:ext cx="3731133" cy="2435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5773" y="909574"/>
            <a:ext cx="3743325" cy="2447925"/>
          </a:xfrm>
          <a:custGeom>
            <a:avLst/>
            <a:gdLst/>
            <a:ahLst/>
            <a:cxnLst/>
            <a:rect l="l" t="t" r="r" b="b"/>
            <a:pathLst>
              <a:path w="3743325" h="2447925">
                <a:moveTo>
                  <a:pt x="0" y="2447925"/>
                </a:moveTo>
                <a:lnTo>
                  <a:pt x="3743325" y="2447925"/>
                </a:lnTo>
                <a:lnTo>
                  <a:pt x="3743325" y="0"/>
                </a:lnTo>
                <a:lnTo>
                  <a:pt x="0" y="0"/>
                </a:lnTo>
                <a:lnTo>
                  <a:pt x="0" y="2447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0228" y="3462908"/>
            <a:ext cx="31210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0"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Muscular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Triangle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Boundaries: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501650" lvl="1" indent="-146050">
              <a:lnSpc>
                <a:spcPct val="100000"/>
              </a:lnSpc>
              <a:buFont typeface="Arial" pitchFamily="34" charset="0"/>
              <a:buChar char="•"/>
              <a:tabLst>
                <a:tab pos="502284" algn="l"/>
              </a:tabLst>
            </a:pPr>
            <a:r>
              <a:rPr sz="1600" spc="-5" dirty="0">
                <a:latin typeface="Calibri"/>
                <a:cs typeface="Calibri"/>
              </a:rPr>
              <a:t>Midline of 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neck.</a:t>
            </a:r>
            <a:endParaRPr lang="en-US" sz="1600" dirty="0">
              <a:latin typeface="Calibri"/>
              <a:cs typeface="Calibri"/>
            </a:endParaRPr>
          </a:p>
          <a:p>
            <a:pPr marL="501650" lvl="1" indent="-146050">
              <a:lnSpc>
                <a:spcPct val="100000"/>
              </a:lnSpc>
              <a:buFont typeface="Arial" pitchFamily="34" charset="0"/>
              <a:buChar char="•"/>
              <a:tabLst>
                <a:tab pos="502284" algn="l"/>
              </a:tabLst>
            </a:pPr>
            <a:r>
              <a:rPr sz="1600" spc="-5" dirty="0" smtClean="0">
                <a:latin typeface="Calibri"/>
                <a:cs typeface="Calibri"/>
              </a:rPr>
              <a:t>Superior </a:t>
            </a:r>
            <a:r>
              <a:rPr sz="1600" spc="-5" dirty="0">
                <a:latin typeface="Calibri"/>
                <a:cs typeface="Calibri"/>
              </a:rPr>
              <a:t>belly of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 err="1" smtClean="0">
                <a:latin typeface="Calibri"/>
                <a:cs typeface="Calibri"/>
              </a:rPr>
              <a:t>omohyoid</a:t>
            </a:r>
            <a:r>
              <a:rPr sz="1600" spc="-15" dirty="0" smtClean="0">
                <a:latin typeface="Calibri"/>
                <a:cs typeface="Calibri"/>
              </a:rPr>
              <a:t>.</a:t>
            </a:r>
            <a:endParaRPr lang="en-US" sz="1600" dirty="0">
              <a:latin typeface="Calibri"/>
              <a:cs typeface="Calibri"/>
            </a:endParaRPr>
          </a:p>
          <a:p>
            <a:pPr marL="501650" lvl="1" indent="-146050">
              <a:lnSpc>
                <a:spcPct val="100000"/>
              </a:lnSpc>
              <a:buFont typeface="Arial" pitchFamily="34" charset="0"/>
              <a:buChar char="•"/>
              <a:tabLst>
                <a:tab pos="502284" algn="l"/>
              </a:tabLst>
            </a:pPr>
            <a:r>
              <a:rPr sz="1600" spc="-10" dirty="0" smtClean="0">
                <a:latin typeface="Calibri"/>
                <a:cs typeface="Calibri"/>
              </a:rPr>
              <a:t>Anterior </a:t>
            </a:r>
            <a:r>
              <a:rPr sz="1600" spc="-15" dirty="0">
                <a:latin typeface="Calibri"/>
                <a:cs typeface="Calibri"/>
              </a:rPr>
              <a:t>border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SCM.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0228" y="4682490"/>
            <a:ext cx="245935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  <a:tab pos="161544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Con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h</a:t>
            </a:r>
            <a:r>
              <a:rPr sz="1600" spc="-35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oid  (omohyoid,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6733" y="4682490"/>
            <a:ext cx="105918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33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muscles  </a:t>
            </a:r>
            <a:r>
              <a:rPr sz="1600" spc="-2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no</a:t>
            </a:r>
            <a:r>
              <a:rPr sz="1600" spc="-30" dirty="0">
                <a:latin typeface="Calibri"/>
                <a:cs typeface="Calibri"/>
              </a:rPr>
              <a:t>h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oi</a:t>
            </a:r>
            <a:r>
              <a:rPr sz="1600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3128" y="5170170"/>
            <a:ext cx="3233420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sternothyroid, thyrohyoid: </a:t>
            </a:r>
            <a:r>
              <a:rPr sz="1600" spc="-5" dirty="0">
                <a:latin typeface="Calibri"/>
                <a:cs typeface="Calibri"/>
              </a:rPr>
              <a:t>depressing  </a:t>
            </a:r>
            <a:r>
              <a:rPr sz="1600" spc="-15" dirty="0">
                <a:latin typeface="Calibri"/>
                <a:cs typeface="Calibri"/>
              </a:rPr>
              <a:t>hyoid </a:t>
            </a:r>
            <a:r>
              <a:rPr sz="1600" spc="-5" dirty="0">
                <a:latin typeface="Calibri"/>
                <a:cs typeface="Calibri"/>
              </a:rPr>
              <a:t>bone and </a:t>
            </a:r>
            <a:r>
              <a:rPr sz="1600" spc="-10" dirty="0">
                <a:latin typeface="Calibri"/>
                <a:cs typeface="Calibri"/>
              </a:rPr>
              <a:t>larynx) </a:t>
            </a:r>
            <a:r>
              <a:rPr sz="1600" spc="-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Thyroid and  </a:t>
            </a:r>
            <a:r>
              <a:rPr sz="1600" spc="-15" dirty="0">
                <a:latin typeface="Calibri"/>
                <a:cs typeface="Calibri"/>
              </a:rPr>
              <a:t>parathyroid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glands.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67818"/>
            <a:ext cx="41675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36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sz="36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</a:t>
            </a:r>
            <a:endParaRPr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9340" y="155320"/>
            <a:ext cx="3502660" cy="3197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1973" y="147573"/>
            <a:ext cx="3514725" cy="3209925"/>
          </a:xfrm>
          <a:custGeom>
            <a:avLst/>
            <a:gdLst/>
            <a:ahLst/>
            <a:cxnLst/>
            <a:rect l="l" t="t" r="r" b="b"/>
            <a:pathLst>
              <a:path w="3514725" h="3209925">
                <a:moveTo>
                  <a:pt x="0" y="3209925"/>
                </a:moveTo>
                <a:lnTo>
                  <a:pt x="3514725" y="3209925"/>
                </a:lnTo>
                <a:lnTo>
                  <a:pt x="3514725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1553717"/>
            <a:ext cx="377190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Boundaries</a:t>
            </a: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200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 smtClean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Posterior </a:t>
            </a:r>
            <a:r>
              <a:rPr sz="2000" spc="-10" dirty="0">
                <a:latin typeface="Calibri"/>
                <a:cs typeface="Calibri"/>
              </a:rPr>
              <a:t>border </a:t>
            </a:r>
            <a:r>
              <a:rPr sz="2000" spc="-5" dirty="0">
                <a:latin typeface="Calibri"/>
                <a:cs typeface="Calibri"/>
              </a:rPr>
              <a:t>of SCM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4642" y="2468498"/>
            <a:ext cx="227774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indent="-45720">
              <a:lnSpc>
                <a:spcPct val="100000"/>
              </a:lnSpc>
              <a:tabLst>
                <a:tab pos="913130" algn="l"/>
                <a:tab pos="1323340" algn="l"/>
              </a:tabLst>
            </a:pPr>
            <a:r>
              <a:rPr sz="2000" spc="-10" dirty="0">
                <a:latin typeface="Calibri"/>
                <a:cs typeface="Calibri"/>
              </a:rPr>
              <a:t>border	</a:t>
            </a:r>
            <a:r>
              <a:rPr sz="2000" spc="-5" dirty="0">
                <a:latin typeface="Calibri"/>
                <a:cs typeface="Calibri"/>
              </a:rPr>
              <a:t>of	</a:t>
            </a:r>
            <a:r>
              <a:rPr sz="2000" spc="-10" dirty="0">
                <a:latin typeface="Calibri"/>
                <a:cs typeface="Calibri"/>
              </a:rPr>
              <a:t>trapezius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  <a:tabLst>
                <a:tab pos="928369" algn="l"/>
                <a:tab pos="1513840" algn="l"/>
              </a:tabLst>
            </a:pPr>
            <a:r>
              <a:rPr sz="2000" dirty="0">
                <a:latin typeface="Calibri"/>
                <a:cs typeface="Calibri"/>
              </a:rPr>
              <a:t>thi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	cl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240" y="2468498"/>
            <a:ext cx="11023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A</a:t>
            </a:r>
            <a:r>
              <a:rPr sz="2000" spc="-20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dirty="0" smtClean="0">
                <a:latin typeface="Calibri"/>
                <a:cs typeface="Calibri"/>
              </a:rPr>
              <a:t>erior  </a:t>
            </a:r>
            <a:r>
              <a:rPr sz="2000" dirty="0">
                <a:latin typeface="Calibri"/>
                <a:cs typeface="Calibri"/>
              </a:rPr>
              <a:t>muscle.</a:t>
            </a:r>
          </a:p>
          <a:p>
            <a:pPr marL="12700" marR="1143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Middle 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3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240" y="3687953"/>
            <a:ext cx="3460750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sz="2000" b="1" spc="-5" dirty="0" smtClean="0">
                <a:latin typeface="Calibri"/>
                <a:cs typeface="Calibri"/>
              </a:rPr>
              <a:t>Apex</a:t>
            </a:r>
            <a:r>
              <a:rPr sz="2000" spc="-5" dirty="0">
                <a:latin typeface="Calibri"/>
                <a:cs typeface="Calibri"/>
              </a:rPr>
              <a:t>: occipital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bone.</a:t>
            </a:r>
          </a:p>
          <a:p>
            <a:pPr marL="12700" marR="508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b="1" spc="-10" dirty="0" smtClean="0">
                <a:latin typeface="Calibri"/>
                <a:cs typeface="Calibri"/>
              </a:rPr>
              <a:t>Roof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skin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superficial fascia </a:t>
            </a:r>
            <a:r>
              <a:rPr sz="2000" dirty="0">
                <a:latin typeface="Calibri"/>
                <a:cs typeface="Calibri"/>
              </a:rPr>
              <a:t>–  </a:t>
            </a:r>
            <a:r>
              <a:rPr sz="2000" spc="-10" dirty="0">
                <a:latin typeface="Calibri"/>
                <a:cs typeface="Calibri"/>
              </a:rPr>
              <a:t>platysma </a:t>
            </a:r>
            <a:r>
              <a:rPr sz="2000" dirty="0">
                <a:latin typeface="Calibri"/>
                <a:cs typeface="Calibri"/>
              </a:rPr>
              <a:t>muscle – </a:t>
            </a:r>
            <a:r>
              <a:rPr sz="2000" spc="-10" dirty="0">
                <a:latin typeface="Calibri"/>
                <a:cs typeface="Calibri"/>
              </a:rPr>
              <a:t>investing  </a:t>
            </a:r>
            <a:r>
              <a:rPr sz="2000" spc="-15" dirty="0">
                <a:latin typeface="Calibri"/>
                <a:cs typeface="Calibri"/>
              </a:rPr>
              <a:t>layer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deep </a:t>
            </a:r>
            <a:r>
              <a:rPr sz="2000" dirty="0">
                <a:latin typeface="Calibri"/>
                <a:cs typeface="Calibri"/>
              </a:rPr>
              <a:t>cervical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fascia.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buFont typeface="Arial" pitchFamily="34" charset="0"/>
              <a:buChar char="•"/>
            </a:pPr>
            <a:r>
              <a:rPr sz="2000" b="1" spc="-5" dirty="0" smtClean="0">
                <a:latin typeface="Calibri"/>
                <a:cs typeface="Calibri"/>
              </a:rPr>
              <a:t>Floor</a:t>
            </a:r>
            <a:r>
              <a:rPr sz="2000" spc="-5" dirty="0">
                <a:latin typeface="Calibri"/>
                <a:cs typeface="Calibri"/>
              </a:rPr>
              <a:t>: splenius captitis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levator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7167" y="5212333"/>
            <a:ext cx="11245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4885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	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40" y="5212333"/>
            <a:ext cx="96266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scapulae  </a:t>
            </a:r>
            <a:r>
              <a:rPr sz="2000" spc="-4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erior  </a:t>
            </a:r>
            <a:r>
              <a:rPr sz="2000" spc="-5" dirty="0">
                <a:latin typeface="Calibri"/>
                <a:cs typeface="Calibri"/>
              </a:rPr>
              <a:t>scalene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0822" y="5212333"/>
            <a:ext cx="106426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24485" algn="l"/>
              </a:tabLst>
            </a:pPr>
            <a:r>
              <a:rPr sz="2000" dirty="0">
                <a:latin typeface="Calibri"/>
                <a:cs typeface="Calibri"/>
              </a:rPr>
              <a:t>–	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le</a:t>
            </a:r>
            <a:endParaRPr sz="2000">
              <a:latin typeface="Calibri"/>
              <a:cs typeface="Calibri"/>
            </a:endParaRPr>
          </a:p>
          <a:p>
            <a:pPr marR="9207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scalene</a:t>
            </a:r>
            <a:endParaRPr sz="2000">
              <a:latin typeface="Calibri"/>
              <a:cs typeface="Calibri"/>
            </a:endParaRPr>
          </a:p>
          <a:p>
            <a:pPr marL="41465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(from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4198" y="5517388"/>
            <a:ext cx="125730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6080" algn="l"/>
              </a:tabLst>
            </a:pPr>
            <a:r>
              <a:rPr sz="2000" dirty="0">
                <a:latin typeface="Calibri"/>
                <a:cs typeface="Calibri"/>
              </a:rPr>
              <a:t>–	</a:t>
            </a:r>
            <a:r>
              <a:rPr sz="2000" spc="-10" dirty="0">
                <a:latin typeface="Calibri"/>
                <a:cs typeface="Calibri"/>
              </a:rPr>
              <a:t>Anterior</a:t>
            </a:r>
            <a:endParaRPr sz="2000">
              <a:latin typeface="Calibri"/>
              <a:cs typeface="Calibri"/>
            </a:endParaRPr>
          </a:p>
          <a:p>
            <a:pPr marL="61785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ab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0240" y="6126988"/>
            <a:ext cx="13671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downwards).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8959" y="3508121"/>
            <a:ext cx="3495040" cy="31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1973" y="3500437"/>
            <a:ext cx="3507104" cy="3209925"/>
          </a:xfrm>
          <a:custGeom>
            <a:avLst/>
            <a:gdLst/>
            <a:ahLst/>
            <a:cxnLst/>
            <a:rect l="l" t="t" r="r" b="b"/>
            <a:pathLst>
              <a:path w="3507104" h="3209925">
                <a:moveTo>
                  <a:pt x="0" y="3209925"/>
                </a:moveTo>
                <a:lnTo>
                  <a:pt x="3506851" y="3209925"/>
                </a:lnTo>
                <a:lnTo>
                  <a:pt x="3506851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427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Triangles of The Neck</vt:lpstr>
      <vt:lpstr>The Neck</vt:lpstr>
      <vt:lpstr>Slide 3</vt:lpstr>
      <vt:lpstr>The Anterior Triangle</vt:lpstr>
      <vt:lpstr>The Anterior Triangle</vt:lpstr>
      <vt:lpstr>The Anterior Triangle (Green)</vt:lpstr>
      <vt:lpstr>The Anterior Triangle</vt:lpstr>
      <vt:lpstr>The Anterior Triangle</vt:lpstr>
      <vt:lpstr>The Posterior Triangle</vt:lpstr>
      <vt:lpstr>The Posterior Triangle</vt:lpstr>
      <vt:lpstr>The Posterior Triangle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Ali Alhashili</cp:lastModifiedBy>
  <cp:revision>3</cp:revision>
  <dcterms:created xsi:type="dcterms:W3CDTF">2016-06-14T13:51:46Z</dcterms:created>
  <dcterms:modified xsi:type="dcterms:W3CDTF">2016-06-14T15:04:56Z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2016-06-14T00:00:00Z</vt:filetime>
  </property>
</Properties>
</file>