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79" r:id="rId8"/>
    <p:sldId id="262" r:id="rId9"/>
    <p:sldId id="280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81" r:id="rId19"/>
    <p:sldId id="272" r:id="rId20"/>
    <p:sldId id="282" r:id="rId21"/>
    <p:sldId id="273" r:id="rId22"/>
    <p:sldId id="274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9880-2ECB-4843-8162-51063BE4654A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B5F1-F59B-4BCB-97B3-DE806C4C4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9880-2ECB-4843-8162-51063BE4654A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B5F1-F59B-4BCB-97B3-DE806C4C4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9880-2ECB-4843-8162-51063BE4654A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B5F1-F59B-4BCB-97B3-DE806C4C4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9880-2ECB-4843-8162-51063BE4654A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B5F1-F59B-4BCB-97B3-DE806C4C4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9880-2ECB-4843-8162-51063BE4654A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B5F1-F59B-4BCB-97B3-DE806C4C4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9880-2ECB-4843-8162-51063BE4654A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B5F1-F59B-4BCB-97B3-DE806C4C4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9880-2ECB-4843-8162-51063BE4654A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B5F1-F59B-4BCB-97B3-DE806C4C4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9880-2ECB-4843-8162-51063BE4654A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B5F1-F59B-4BCB-97B3-DE806C4C4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9880-2ECB-4843-8162-51063BE4654A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B5F1-F59B-4BCB-97B3-DE806C4C4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9880-2ECB-4843-8162-51063BE4654A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B5F1-F59B-4BCB-97B3-DE806C4C4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9880-2ECB-4843-8162-51063BE4654A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B5F1-F59B-4BCB-97B3-DE806C4C4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A9880-2ECB-4843-8162-51063BE4654A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AB5F1-F59B-4BCB-97B3-DE806C4C4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pPr eaLnBrk="1" hangingPunct="1"/>
            <a:r>
              <a:rPr lang="en-US" sz="2000" b="1" smtClean="0"/>
              <a:t>Kingdom of Bahrain</a:t>
            </a:r>
            <a:br>
              <a:rPr lang="en-US" sz="2000" b="1" smtClean="0"/>
            </a:br>
            <a:r>
              <a:rPr lang="en-US" sz="2000" b="1" smtClean="0"/>
              <a:t>Arabian Gulf University</a:t>
            </a:r>
            <a:br>
              <a:rPr lang="en-US" sz="2000" b="1" smtClean="0"/>
            </a:br>
            <a:r>
              <a:rPr lang="en-US" sz="2000" b="1" smtClean="0"/>
              <a:t>College of Medicine and Medical Sciences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685800"/>
          </a:xfrm>
        </p:spPr>
        <p:txBody>
          <a:bodyPr/>
          <a:lstStyle/>
          <a:p>
            <a:pPr eaLnBrk="1" hangingPunct="1"/>
            <a:r>
              <a:rPr lang="en-US" sz="2000" b="1" u="sng" smtClean="0">
                <a:solidFill>
                  <a:schemeClr val="tx1"/>
                </a:solidFill>
              </a:rPr>
              <a:t>Ali Jassim Alhashli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371600" y="2971800"/>
            <a:ext cx="6400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General Surgery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Trauma (Head and Thorax)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053" name="Picture 6" descr="https://upload.wikimedia.org/wikipedia/en/5/52/Arabian_Gulf_University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8600"/>
            <a:ext cx="129540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" descr="C:\Users\user\Desktop\ali sultan bin casim tugra mail.jpg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3886200" y="5181600"/>
            <a:ext cx="14319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086100" y="3086100"/>
            <a:ext cx="6858000" cy="68580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CT-Scan and Management of Head Trauma</a:t>
            </a:r>
            <a:endParaRPr 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"/>
            <a:ext cx="8229600" cy="655320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indications of head CT-scan?</a:t>
            </a:r>
          </a:p>
          <a:p>
            <a:pPr lvl="1"/>
            <a:r>
              <a:rPr lang="en-US" sz="1400" b="1" dirty="0" smtClean="0"/>
              <a:t>Canadian head CT rules:</a:t>
            </a:r>
          </a:p>
          <a:p>
            <a:pPr lvl="2"/>
            <a:r>
              <a:rPr lang="en-US" sz="1400" dirty="0" smtClean="0"/>
              <a:t>Age ≥ 65 years.</a:t>
            </a:r>
          </a:p>
          <a:p>
            <a:pPr lvl="2"/>
            <a:r>
              <a:rPr lang="en-US" sz="1400" dirty="0" smtClean="0"/>
              <a:t>Open or depressed skull fracture.</a:t>
            </a:r>
          </a:p>
          <a:p>
            <a:pPr lvl="2"/>
            <a:r>
              <a:rPr lang="en-US" sz="1400" dirty="0" smtClean="0"/>
              <a:t>Signs of basilar skull fracture.</a:t>
            </a:r>
          </a:p>
          <a:p>
            <a:pPr lvl="2"/>
            <a:r>
              <a:rPr lang="en-US" sz="1400" dirty="0" smtClean="0"/>
              <a:t>≥ 2 episodes of vomiting.</a:t>
            </a:r>
          </a:p>
          <a:p>
            <a:pPr lvl="2"/>
            <a:r>
              <a:rPr lang="en-US" sz="1400" dirty="0" smtClean="0"/>
              <a:t>GCS </a:t>
            </a:r>
            <a:r>
              <a:rPr lang="ar-BH" sz="1400" dirty="0" smtClean="0"/>
              <a:t>&gt;</a:t>
            </a:r>
            <a:r>
              <a:rPr lang="en-US" sz="1400" dirty="0" smtClean="0"/>
              <a:t> 15 at 2 hours after the injury.</a:t>
            </a:r>
          </a:p>
          <a:p>
            <a:pPr lvl="2"/>
            <a:r>
              <a:rPr lang="en-US" sz="1400" dirty="0" smtClean="0"/>
              <a:t>Dangerous mechanism of injury (car accident or fall from height).</a:t>
            </a:r>
          </a:p>
          <a:p>
            <a:pPr lvl="2"/>
            <a:r>
              <a:rPr lang="en-US" sz="1400" dirty="0" smtClean="0"/>
              <a:t>Amnesia after impact for ≥ 30 minutes.</a:t>
            </a:r>
          </a:p>
          <a:p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head trauma:</a:t>
            </a:r>
          </a:p>
          <a:p>
            <a:pPr lvl="1"/>
            <a:r>
              <a:rPr lang="en-US" sz="1400" b="1" dirty="0" smtClean="0"/>
              <a:t>Most important → ABC (Airway, Breathing and Circulation).</a:t>
            </a:r>
          </a:p>
          <a:p>
            <a:pPr lvl="1"/>
            <a:r>
              <a:rPr lang="en-US" sz="1400" b="1" dirty="0" smtClean="0"/>
              <a:t>Patients presenting with severe head injury (GCS </a:t>
            </a:r>
            <a:r>
              <a:rPr lang="ar-BH" sz="1400" b="1" dirty="0" smtClean="0"/>
              <a:t>&gt;</a:t>
            </a:r>
            <a:r>
              <a:rPr lang="en-US" sz="1400" b="1" dirty="0" smtClean="0"/>
              <a:t> 9) have increased ICP which is managed by the following measures (HIVED):</a:t>
            </a:r>
          </a:p>
          <a:p>
            <a:pPr lvl="2"/>
            <a:r>
              <a:rPr lang="en-US" sz="1400" u="sng" dirty="0" smtClean="0"/>
              <a:t>H</a:t>
            </a:r>
            <a:r>
              <a:rPr lang="en-US" sz="1400" dirty="0" smtClean="0"/>
              <a:t>: Hyperventilation (with PCO2 at 35 mmHg and PO2 maintained </a:t>
            </a:r>
            <a:r>
              <a:rPr lang="ar-BH" sz="1400" dirty="0" smtClean="0"/>
              <a:t>&lt;</a:t>
            </a:r>
            <a:r>
              <a:rPr lang="en-US" sz="1400" dirty="0" smtClean="0"/>
              <a:t> 60 mmHg).</a:t>
            </a:r>
          </a:p>
          <a:p>
            <a:pPr lvl="2"/>
            <a:r>
              <a:rPr lang="en-US" sz="1400" u="sng" dirty="0" smtClean="0"/>
              <a:t>I</a:t>
            </a:r>
            <a:r>
              <a:rPr lang="en-US" sz="1400" dirty="0" smtClean="0"/>
              <a:t>: Intubation.</a:t>
            </a:r>
          </a:p>
          <a:p>
            <a:pPr lvl="2"/>
            <a:r>
              <a:rPr lang="en-US" sz="1400" u="sng" dirty="0" smtClean="0"/>
              <a:t>V</a:t>
            </a:r>
            <a:r>
              <a:rPr lang="en-US" sz="1400" dirty="0" smtClean="0"/>
              <a:t>: </a:t>
            </a:r>
            <a:r>
              <a:rPr lang="en-US" sz="1400" dirty="0" err="1" smtClean="0"/>
              <a:t>Ventriculostomy</a:t>
            </a:r>
            <a:r>
              <a:rPr lang="en-US" sz="1400" dirty="0" smtClean="0"/>
              <a:t> (a catheter is inserted through the brain to ventricles to monitor ICP).</a:t>
            </a:r>
          </a:p>
          <a:p>
            <a:pPr lvl="2"/>
            <a:r>
              <a:rPr lang="en-US" sz="1400" u="sng" dirty="0" smtClean="0"/>
              <a:t>E</a:t>
            </a:r>
            <a:r>
              <a:rPr lang="en-US" sz="1400" dirty="0" smtClean="0"/>
              <a:t>: Elevating head of the bed.</a:t>
            </a:r>
          </a:p>
          <a:p>
            <a:pPr lvl="2"/>
            <a:r>
              <a:rPr lang="en-US" sz="1400" u="sng" dirty="0" smtClean="0"/>
              <a:t>D</a:t>
            </a:r>
            <a:r>
              <a:rPr lang="en-US" sz="1400" dirty="0" smtClean="0"/>
              <a:t>: Diuretics (</a:t>
            </a:r>
            <a:r>
              <a:rPr lang="en-US" sz="1400" dirty="0" err="1" smtClean="0"/>
              <a:t>mannitol</a:t>
            </a:r>
            <a:r>
              <a:rPr lang="en-US" sz="1400" dirty="0" smtClean="0"/>
              <a:t>).</a:t>
            </a:r>
          </a:p>
          <a:p>
            <a:pPr lvl="1"/>
            <a:r>
              <a:rPr lang="en-US" sz="1400" b="1" dirty="0" smtClean="0"/>
              <a:t>Management of mild-moderate head injury:</a:t>
            </a:r>
          </a:p>
          <a:p>
            <a:pPr lvl="2"/>
            <a:r>
              <a:rPr lang="en-US" sz="1400" u="sng" dirty="0" smtClean="0"/>
              <a:t>Causes of admission to hospital</a:t>
            </a:r>
            <a:r>
              <a:rPr lang="en-US" sz="1400" dirty="0" smtClean="0"/>
              <a:t>: persistent/worsening mental status, open/depressed skull fracture, focal neurological deficit, seizure or severe mechanism of injury.</a:t>
            </a:r>
          </a:p>
          <a:p>
            <a:pPr lvl="2"/>
            <a:r>
              <a:rPr lang="en-US" sz="1400" u="sng" dirty="0" smtClean="0"/>
              <a:t>When discharging these patients, advice family members to watch for the following</a:t>
            </a:r>
            <a:r>
              <a:rPr lang="en-US" sz="1400" dirty="0" smtClean="0"/>
              <a:t>: persistent/worsening headache, vomiting, dizziness, change in size of pupils and confusion.</a:t>
            </a:r>
          </a:p>
          <a:p>
            <a:pPr lvl="1"/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Scalp is a highly vascular structure and can be a site of major blood loss. It is composed of 5 layers</a:t>
            </a:r>
            <a:r>
              <a:rPr lang="en-US" sz="1400" dirty="0" smtClean="0"/>
              <a:t>: Skin, Connective tissue, </a:t>
            </a:r>
            <a:r>
              <a:rPr lang="en-US" sz="1400" dirty="0" err="1" smtClean="0"/>
              <a:t>Aponeurosis</a:t>
            </a:r>
            <a:r>
              <a:rPr lang="en-US" sz="1400" dirty="0" smtClean="0"/>
              <a:t>, Loose </a:t>
            </a:r>
            <a:r>
              <a:rPr lang="en-US" sz="1400" dirty="0" err="1" smtClean="0"/>
              <a:t>areolar</a:t>
            </a:r>
            <a:r>
              <a:rPr lang="en-US" sz="1400" dirty="0" smtClean="0"/>
              <a:t> tissue, </a:t>
            </a:r>
            <a:r>
              <a:rPr lang="en-US" sz="1400" dirty="0" err="1" smtClean="0"/>
              <a:t>Pericranium</a:t>
            </a:r>
            <a:r>
              <a:rPr lang="en-US" sz="1400" dirty="0" smtClean="0"/>
              <a:t>. Scalp wounds are managed by direct pressure to control the bleeding.</a:t>
            </a:r>
          </a:p>
        </p:txBody>
      </p:sp>
      <p:pic>
        <p:nvPicPr>
          <p:cNvPr id="14338" name="Picture 2" descr="ÙØªÙØ¬Ø© Ø¨Ø­Ø« Ø§ÙØµÙØ± Ø¹Ù âªlayers of the scalpâ¬â"/>
          <p:cNvPicPr>
            <a:picLocks noChangeAspect="1" noChangeArrowheads="1"/>
          </p:cNvPicPr>
          <p:nvPr/>
        </p:nvPicPr>
        <p:blipFill>
          <a:blip r:embed="rId2" cstate="print"/>
          <a:srcRect l="3879" t="2991" r="7879" b="32710"/>
          <a:stretch>
            <a:fillRect/>
          </a:stretch>
        </p:blipFill>
        <p:spPr bwMode="auto">
          <a:xfrm>
            <a:off x="5105400" y="-1"/>
            <a:ext cx="4038599" cy="1908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 Trauma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048000" y="3048000"/>
            <a:ext cx="68580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"/>
            <a:ext cx="8229600" cy="6553200"/>
          </a:xfrm>
        </p:spPr>
        <p:txBody>
          <a:bodyPr>
            <a:no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Thoracotomy</a:t>
            </a: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only needed in:</a:t>
            </a:r>
          </a:p>
          <a:p>
            <a:pPr lvl="1"/>
            <a:r>
              <a:rPr lang="ar-BH" sz="1400" dirty="0" smtClean="0"/>
              <a:t>&gt;</a:t>
            </a:r>
            <a:r>
              <a:rPr lang="en-US" sz="1400" dirty="0" smtClean="0"/>
              <a:t> 10% of blunt chest injuries.</a:t>
            </a:r>
          </a:p>
          <a:p>
            <a:pPr lvl="1"/>
            <a:r>
              <a:rPr lang="en-US" sz="1400" dirty="0" smtClean="0"/>
              <a:t>15-20% of penetrating chest injuries.</a:t>
            </a:r>
          </a:p>
          <a:p>
            <a:r>
              <a:rPr lang="en-US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Trimodal</a:t>
            </a: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distribution of death in chest injuries:</a:t>
            </a:r>
          </a:p>
          <a:p>
            <a:pPr lvl="1"/>
            <a:r>
              <a:rPr lang="en-US" sz="1400" dirty="0" smtClean="0"/>
              <a:t>50% of patients sustaining chest injury will die within minutes.</a:t>
            </a:r>
          </a:p>
          <a:p>
            <a:pPr lvl="1"/>
            <a:r>
              <a:rPr lang="en-US" sz="1400" dirty="0" smtClean="0"/>
              <a:t>30% will die within hours.</a:t>
            </a:r>
          </a:p>
          <a:p>
            <a:pPr lvl="1"/>
            <a:r>
              <a:rPr lang="en-US" sz="1400" dirty="0" smtClean="0"/>
              <a:t>20% will die within days-weeks.</a:t>
            </a:r>
          </a:p>
          <a:p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LETHAL six conditions of the chest (IMMEDIATELY LIFE THREATENING)?</a:t>
            </a:r>
          </a:p>
          <a:p>
            <a:pPr lvl="1"/>
            <a:r>
              <a:rPr lang="en-US" sz="1400" dirty="0" smtClean="0"/>
              <a:t>Airway obstruction.</a:t>
            </a:r>
          </a:p>
          <a:p>
            <a:pPr lvl="1"/>
            <a:r>
              <a:rPr lang="en-US" sz="1400" dirty="0" smtClean="0"/>
              <a:t>Open </a:t>
            </a:r>
            <a:r>
              <a:rPr lang="en-US" sz="1400" dirty="0" err="1" smtClean="0"/>
              <a:t>pneumothorax</a:t>
            </a:r>
            <a:r>
              <a:rPr lang="en-US" sz="1400" dirty="0" smtClean="0"/>
              <a:t>.</a:t>
            </a:r>
          </a:p>
          <a:p>
            <a:pPr lvl="1"/>
            <a:r>
              <a:rPr lang="en-US" sz="1400" dirty="0" smtClean="0"/>
              <a:t>Tension </a:t>
            </a:r>
            <a:r>
              <a:rPr lang="en-US" sz="1400" dirty="0" err="1" smtClean="0"/>
              <a:t>pneumothorax</a:t>
            </a:r>
            <a:r>
              <a:rPr lang="en-US" sz="1400" dirty="0" smtClean="0"/>
              <a:t>.</a:t>
            </a:r>
          </a:p>
          <a:p>
            <a:pPr lvl="1"/>
            <a:r>
              <a:rPr lang="en-US" sz="1400" dirty="0" smtClean="0"/>
              <a:t>Massive </a:t>
            </a:r>
            <a:r>
              <a:rPr lang="en-US" sz="1400" dirty="0" err="1" smtClean="0"/>
              <a:t>hemothorax</a:t>
            </a:r>
            <a:r>
              <a:rPr lang="en-US" sz="1400" dirty="0" smtClean="0"/>
              <a:t>.</a:t>
            </a:r>
          </a:p>
          <a:p>
            <a:pPr lvl="1"/>
            <a:r>
              <a:rPr lang="en-US" sz="1400" dirty="0" smtClean="0"/>
              <a:t>Flail chest.</a:t>
            </a:r>
          </a:p>
          <a:p>
            <a:pPr lvl="1"/>
            <a:r>
              <a:rPr lang="en-US" sz="1400" dirty="0" smtClean="0"/>
              <a:t>Cardiac </a:t>
            </a:r>
            <a:r>
              <a:rPr lang="en-US" sz="1400" dirty="0" err="1" smtClean="0"/>
              <a:t>tamponade</a:t>
            </a:r>
            <a:r>
              <a:rPr lang="en-US" sz="1400" dirty="0" smtClean="0"/>
              <a:t>.</a:t>
            </a:r>
          </a:p>
          <a:p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HIDDEN six conditions of the chest (POTENTIALLY LIFE THREATENING):</a:t>
            </a:r>
          </a:p>
          <a:p>
            <a:pPr lvl="1"/>
            <a:r>
              <a:rPr lang="en-US" sz="1400" dirty="0" err="1" smtClean="0"/>
              <a:t>Tracheobronchial</a:t>
            </a:r>
            <a:r>
              <a:rPr lang="en-US" sz="1400" dirty="0" smtClean="0"/>
              <a:t> injury.</a:t>
            </a:r>
          </a:p>
          <a:p>
            <a:pPr lvl="1"/>
            <a:r>
              <a:rPr lang="en-US" sz="1400" dirty="0" smtClean="0"/>
              <a:t>Esophageal injury.</a:t>
            </a:r>
          </a:p>
          <a:p>
            <a:pPr lvl="1"/>
            <a:r>
              <a:rPr lang="en-US" sz="1400" dirty="0" smtClean="0"/>
              <a:t>Thoracic aortic disruption.</a:t>
            </a:r>
          </a:p>
          <a:p>
            <a:pPr lvl="1"/>
            <a:r>
              <a:rPr lang="en-US" sz="1400" dirty="0" smtClean="0"/>
              <a:t>Cardiac contusion.</a:t>
            </a:r>
          </a:p>
          <a:p>
            <a:pPr lvl="1"/>
            <a:r>
              <a:rPr lang="en-US" sz="1400" dirty="0" smtClean="0"/>
              <a:t>Pulmonary contusion.</a:t>
            </a:r>
          </a:p>
          <a:p>
            <a:pPr lvl="1"/>
            <a:r>
              <a:rPr lang="en-US" sz="1400" dirty="0" smtClean="0"/>
              <a:t>Diaphragmatic tear.</a:t>
            </a:r>
          </a:p>
          <a:p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of the patient is done by ATLS system of examination:</a:t>
            </a:r>
          </a:p>
          <a:p>
            <a:pPr lvl="1"/>
            <a:r>
              <a:rPr lang="en-US" sz="1400" b="1" dirty="0" smtClean="0"/>
              <a:t>Primary survey</a:t>
            </a:r>
            <a:r>
              <a:rPr lang="en-US" sz="1400" dirty="0" smtClean="0"/>
              <a:t>: identify the LETHAL six injuries.</a:t>
            </a:r>
          </a:p>
          <a:p>
            <a:pPr lvl="1"/>
            <a:r>
              <a:rPr lang="en-US" sz="1400" b="1" dirty="0" smtClean="0"/>
              <a:t>Secondary survey</a:t>
            </a:r>
            <a:r>
              <a:rPr lang="en-US" sz="1400" dirty="0" smtClean="0"/>
              <a:t>: identify the HIDDEN six injuries.</a:t>
            </a:r>
          </a:p>
          <a:p>
            <a:pPr lvl="1"/>
            <a:r>
              <a:rPr lang="en-US" sz="1400" b="1" dirty="0" smtClean="0"/>
              <a:t>Definitive care.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Airway and Breathing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check for the patency of airways?</a:t>
            </a:r>
          </a:p>
          <a:p>
            <a:pPr lvl="1"/>
            <a:r>
              <a:rPr lang="en-US" sz="1700" b="1" dirty="0" smtClean="0"/>
              <a:t>By listening to air movement at</a:t>
            </a:r>
            <a:r>
              <a:rPr lang="en-US" sz="1700" dirty="0" smtClean="0"/>
              <a:t>: nose, mouth and both lung fields.</a:t>
            </a:r>
          </a:p>
          <a:p>
            <a:pPr lvl="1"/>
            <a:r>
              <a:rPr lang="en-US" sz="1700" dirty="0" smtClean="0"/>
              <a:t>Check if your patient has retraction of </a:t>
            </a:r>
            <a:r>
              <a:rPr lang="en-US" sz="1700" dirty="0" err="1" smtClean="0"/>
              <a:t>intercostal</a:t>
            </a:r>
            <a:r>
              <a:rPr lang="en-US" sz="1700" dirty="0" smtClean="0"/>
              <a:t> or </a:t>
            </a:r>
            <a:r>
              <a:rPr lang="en-US" sz="1700" dirty="0" err="1" smtClean="0"/>
              <a:t>supraclavicular</a:t>
            </a:r>
            <a:r>
              <a:rPr lang="en-US" sz="1700" dirty="0" smtClean="0"/>
              <a:t> muscles.</a:t>
            </a:r>
          </a:p>
          <a:p>
            <a:pPr lvl="1"/>
            <a:r>
              <a:rPr lang="en-US" sz="1700" dirty="0" smtClean="0"/>
              <a:t>Check the </a:t>
            </a:r>
            <a:r>
              <a:rPr lang="en-US" sz="1700" dirty="0" err="1" smtClean="0"/>
              <a:t>oropharynx</a:t>
            </a:r>
            <a:r>
              <a:rPr lang="en-US" sz="1700" dirty="0" smtClean="0"/>
              <a:t> especially if you are suspecting obstruction caused by a foreign body.</a:t>
            </a:r>
          </a:p>
          <a:p>
            <a:pPr lvl="1"/>
            <a:r>
              <a:rPr lang="en-US" sz="1700" dirty="0" smtClean="0"/>
              <a:t>Your patient might have </a:t>
            </a:r>
            <a:r>
              <a:rPr lang="en-US" sz="1700" dirty="0" err="1" smtClean="0"/>
              <a:t>stridor</a:t>
            </a:r>
            <a:r>
              <a:rPr lang="en-US" sz="1700" dirty="0" smtClean="0"/>
              <a:t> (an </a:t>
            </a:r>
            <a:r>
              <a:rPr lang="en-US" sz="1700" dirty="0" err="1" smtClean="0"/>
              <a:t>inspiratory</a:t>
            </a:r>
            <a:r>
              <a:rPr lang="en-US" sz="1700" dirty="0" smtClean="0"/>
              <a:t> added sound).</a:t>
            </a:r>
          </a:p>
          <a:p>
            <a:pPr lvl="1"/>
            <a:r>
              <a:rPr lang="en-US" sz="1700" dirty="0" smtClean="0"/>
              <a:t>Notice that acute airway obstruction can be caused laryngeal trauma and considered as a life threatening condition.</a:t>
            </a:r>
          </a:p>
          <a:p>
            <a:r>
              <a:rPr 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airway obstruction:</a:t>
            </a:r>
          </a:p>
          <a:p>
            <a:pPr lvl="1"/>
            <a:r>
              <a:rPr lang="en-US" sz="1700" b="1" dirty="0" smtClean="0"/>
              <a:t>If you have a high clinical suspicion that your patient suffers from airway obstruction </a:t>
            </a:r>
            <a:r>
              <a:rPr lang="en-US" sz="1700" dirty="0" smtClean="0"/>
              <a:t>→ don’t wait for ABG results and </a:t>
            </a:r>
            <a:r>
              <a:rPr lang="en-US" sz="1700" dirty="0" err="1" smtClean="0"/>
              <a:t>intubate</a:t>
            </a:r>
            <a:r>
              <a:rPr lang="en-US" sz="1700" dirty="0" smtClean="0"/>
              <a:t> him before laryngeal edema develops (making intubation difficult/impossible).</a:t>
            </a:r>
          </a:p>
          <a:p>
            <a:r>
              <a:rPr 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Breathing is checked by</a:t>
            </a:r>
            <a:r>
              <a:rPr lang="en-US" sz="1700" dirty="0" smtClean="0"/>
              <a:t>: inspection, palpation, percussion and auscultation (by which you might detect presence of one of the lethal chest injuries and thus managing your patient earlier).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Tension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Pneumothorax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105400" cy="5105400"/>
          </a:xfrm>
        </p:spPr>
        <p:txBody>
          <a:bodyPr>
            <a:noAutofit/>
          </a:bodyPr>
          <a:lstStyle/>
          <a:p>
            <a:r>
              <a:rPr lang="en-US" sz="1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r>
              <a:rPr lang="en-US" sz="1300" dirty="0" smtClean="0"/>
              <a:t>: accumulation of air in pleural space usually due to a hole in lung tissue (acting as a one-way valve thus air cannot escape).</a:t>
            </a:r>
          </a:p>
          <a:p>
            <a:r>
              <a:rPr lang="en-US" sz="1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 simple </a:t>
            </a:r>
            <a:r>
              <a:rPr lang="en-US" sz="13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pneumothorax</a:t>
            </a:r>
            <a:r>
              <a:rPr lang="en-US" sz="1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be converted to tension </a:t>
            </a:r>
            <a:r>
              <a:rPr lang="en-US" sz="13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pneumothorax</a:t>
            </a:r>
            <a:r>
              <a:rPr lang="en-US" sz="1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lvl="1"/>
            <a:r>
              <a:rPr lang="en-US" sz="1300" dirty="0" smtClean="0"/>
              <a:t>Closure of open chest wound with dressing.</a:t>
            </a:r>
          </a:p>
          <a:p>
            <a:pPr lvl="1"/>
            <a:r>
              <a:rPr lang="en-US" sz="1300" dirty="0" smtClean="0"/>
              <a:t>Misguided attempt at central venous line insertion.</a:t>
            </a:r>
          </a:p>
          <a:p>
            <a:pPr lvl="1"/>
            <a:r>
              <a:rPr lang="en-US" sz="1300" dirty="0" smtClean="0"/>
              <a:t>Mechanical ventilation.</a:t>
            </a:r>
          </a:p>
          <a:p>
            <a:r>
              <a:rPr lang="en-US" sz="1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Presentation/diagnosis:</a:t>
            </a:r>
          </a:p>
          <a:p>
            <a:pPr lvl="1"/>
            <a:r>
              <a:rPr lang="en-US" sz="1300" dirty="0" smtClean="0"/>
              <a:t>Chest pain/</a:t>
            </a:r>
            <a:r>
              <a:rPr lang="en-US" sz="1300" dirty="0" err="1" smtClean="0"/>
              <a:t>dyspnea</a:t>
            </a:r>
            <a:r>
              <a:rPr lang="en-US" sz="1300" dirty="0" smtClean="0"/>
              <a:t>.</a:t>
            </a:r>
          </a:p>
          <a:p>
            <a:pPr lvl="1"/>
            <a:r>
              <a:rPr lang="en-US" sz="1300" b="1" dirty="0" smtClean="0"/>
              <a:t>Inspection</a:t>
            </a:r>
            <a:r>
              <a:rPr lang="en-US" sz="1300" dirty="0" smtClean="0"/>
              <a:t>: chest movement might not be symmetrical and redistricted at the affected side.</a:t>
            </a:r>
          </a:p>
          <a:p>
            <a:pPr lvl="1"/>
            <a:r>
              <a:rPr lang="en-US" sz="1300" b="1" dirty="0" smtClean="0"/>
              <a:t>Palpation</a:t>
            </a:r>
            <a:r>
              <a:rPr lang="en-US" sz="1300" dirty="0" smtClean="0"/>
              <a:t>: trachea shifted to the opposite site (because tension </a:t>
            </a:r>
            <a:r>
              <a:rPr lang="en-US" sz="1300" dirty="0" err="1" smtClean="0"/>
              <a:t>pneumothorax</a:t>
            </a:r>
            <a:r>
              <a:rPr lang="en-US" sz="1300" dirty="0" smtClean="0"/>
              <a:t> results in </a:t>
            </a:r>
            <a:r>
              <a:rPr lang="en-US" sz="1300" dirty="0" err="1" smtClean="0"/>
              <a:t>mediastinal</a:t>
            </a:r>
            <a:r>
              <a:rPr lang="en-US" sz="1300" dirty="0" smtClean="0"/>
              <a:t> shift).</a:t>
            </a:r>
          </a:p>
          <a:p>
            <a:pPr lvl="1"/>
            <a:r>
              <a:rPr lang="en-US" sz="1300" b="1" dirty="0" smtClean="0"/>
              <a:t>Percussion</a:t>
            </a:r>
            <a:r>
              <a:rPr lang="en-US" sz="1300" dirty="0" smtClean="0"/>
              <a:t>: </a:t>
            </a:r>
            <a:r>
              <a:rPr lang="en-US" sz="1300" dirty="0" err="1" smtClean="0"/>
              <a:t>hyperresonance</a:t>
            </a:r>
            <a:r>
              <a:rPr lang="en-US" sz="1300" dirty="0" smtClean="0"/>
              <a:t> at the affected side.</a:t>
            </a:r>
          </a:p>
          <a:p>
            <a:pPr lvl="1"/>
            <a:r>
              <a:rPr lang="en-US" sz="1300" b="1" dirty="0" err="1" smtClean="0"/>
              <a:t>Asucultation</a:t>
            </a:r>
            <a:r>
              <a:rPr lang="en-US" sz="1300" dirty="0" smtClean="0"/>
              <a:t>: decreased breathing sounds at the affected side.</a:t>
            </a:r>
          </a:p>
          <a:p>
            <a:pPr lvl="1"/>
            <a:r>
              <a:rPr lang="en-US" sz="1300" dirty="0" smtClean="0"/>
              <a:t>CXR confirms your diagnosis (if there is high clinical suspicion don’t wait for it!).</a:t>
            </a:r>
          </a:p>
          <a:p>
            <a:r>
              <a:rPr lang="en-US" sz="1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Treatment:</a:t>
            </a:r>
          </a:p>
          <a:p>
            <a:pPr lvl="1"/>
            <a:r>
              <a:rPr lang="en-US" sz="1300" b="1" dirty="0" smtClean="0"/>
              <a:t>Immediate decompression</a:t>
            </a:r>
            <a:r>
              <a:rPr lang="en-US" sz="1300" dirty="0" smtClean="0"/>
              <a:t>: needle inserted in 2</a:t>
            </a:r>
            <a:r>
              <a:rPr lang="en-US" sz="1300" baseline="30000" dirty="0" smtClean="0"/>
              <a:t>nd</a:t>
            </a:r>
            <a:r>
              <a:rPr lang="en-US" sz="1300" dirty="0" smtClean="0"/>
              <a:t> ICS at </a:t>
            </a:r>
            <a:r>
              <a:rPr lang="en-US" sz="1300" dirty="0" err="1" smtClean="0"/>
              <a:t>midclavicular</a:t>
            </a:r>
            <a:r>
              <a:rPr lang="en-US" sz="1300" dirty="0" smtClean="0"/>
              <a:t> line.</a:t>
            </a:r>
          </a:p>
          <a:p>
            <a:pPr lvl="1"/>
            <a:r>
              <a:rPr lang="en-US" sz="1300" b="1" dirty="0" smtClean="0"/>
              <a:t>Definitive treatment</a:t>
            </a:r>
            <a:r>
              <a:rPr lang="en-US" sz="1300" dirty="0" smtClean="0"/>
              <a:t>: chest tube placed in 5</a:t>
            </a:r>
            <a:r>
              <a:rPr lang="en-US" sz="1300" baseline="30000" dirty="0" smtClean="0"/>
              <a:t>th</a:t>
            </a:r>
            <a:r>
              <a:rPr lang="en-US" sz="1300" dirty="0" smtClean="0"/>
              <a:t> ICS at </a:t>
            </a:r>
            <a:r>
              <a:rPr lang="en-US" sz="1300" dirty="0" err="1" smtClean="0"/>
              <a:t>midaxillary</a:t>
            </a:r>
            <a:r>
              <a:rPr lang="en-US" sz="1300" dirty="0" smtClean="0"/>
              <a:t> line.</a:t>
            </a:r>
          </a:p>
        </p:txBody>
      </p:sp>
      <p:pic>
        <p:nvPicPr>
          <p:cNvPr id="10242" name="Picture 2" descr="ÙØªÙØ¬Ø© Ø¨Ø­Ø« Ø§ÙØµÙØ± Ø¹Ù âªtension pneumothorax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133600"/>
            <a:ext cx="3810000" cy="3180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Pneumothorax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r>
              <a:rPr lang="en-US" sz="1800" dirty="0" smtClean="0"/>
              <a:t>: accumulation of air in pleural cavity usually due to a large open wound in the chest wall (</a:t>
            </a:r>
            <a:r>
              <a:rPr lang="ar-BH" sz="1800" dirty="0" smtClean="0"/>
              <a:t>&lt;</a:t>
            </a:r>
            <a:r>
              <a:rPr lang="en-US" sz="1800" dirty="0" smtClean="0"/>
              <a:t>3 cm).</a:t>
            </a:r>
          </a:p>
          <a:p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Presentation/diagnosis:</a:t>
            </a:r>
          </a:p>
          <a:p>
            <a:pPr lvl="1"/>
            <a:r>
              <a:rPr lang="en-US" sz="1800" dirty="0" smtClean="0"/>
              <a:t>Patients might be ASYMPTOMATIC.</a:t>
            </a:r>
          </a:p>
          <a:p>
            <a:pPr lvl="1"/>
            <a:r>
              <a:rPr lang="en-US" sz="1800" dirty="0" smtClean="0"/>
              <a:t>Or have similar presentation to those mentioned in tension </a:t>
            </a:r>
            <a:r>
              <a:rPr lang="en-US" sz="1800" dirty="0" err="1" smtClean="0"/>
              <a:t>pneumothorax</a:t>
            </a:r>
            <a:r>
              <a:rPr lang="en-US" sz="1800" dirty="0" smtClean="0"/>
              <a:t> BUT WITHOUT MEDIASTINAL SHFIT OR HYPOTENSION.</a:t>
            </a:r>
          </a:p>
          <a:p>
            <a:pPr lvl="1"/>
            <a:r>
              <a:rPr lang="en-US" sz="1800" b="1" dirty="0" smtClean="0"/>
              <a:t>CXR</a:t>
            </a:r>
            <a:r>
              <a:rPr lang="en-US" sz="1800" dirty="0" smtClean="0"/>
              <a:t>: absence of lung markings where the lung has collapsed.</a:t>
            </a:r>
          </a:p>
          <a:p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Treatment:</a:t>
            </a:r>
          </a:p>
          <a:p>
            <a:pPr lvl="1"/>
            <a:r>
              <a:rPr lang="en-US" sz="1800" dirty="0" smtClean="0"/>
              <a:t>NOTICE THAT CLOSURE OF THE WOUND CAN CONVERT SIMPLE PNEUMOTHORAX TO TENSION PNEUMOTHORAX (WHICH IS MORE LIFE-THREATENING).</a:t>
            </a:r>
          </a:p>
          <a:p>
            <a:pPr lvl="1"/>
            <a:r>
              <a:rPr lang="en-US" sz="1800" dirty="0" smtClean="0"/>
              <a:t>Large dressing covering the wound from 3 sides.</a:t>
            </a:r>
          </a:p>
          <a:p>
            <a:pPr lvl="1"/>
            <a:r>
              <a:rPr lang="en-US" sz="1800" dirty="0" smtClean="0"/>
              <a:t>Then, </a:t>
            </a:r>
            <a:r>
              <a:rPr lang="en-US" sz="1800" dirty="0" smtClean="0"/>
              <a:t>place a chest tube away from the wound.</a:t>
            </a:r>
          </a:p>
          <a:p>
            <a:pPr lvl="1"/>
            <a:r>
              <a:rPr lang="en-US" sz="1800" dirty="0" smtClean="0"/>
              <a:t>Surgical closure of the wound.</a:t>
            </a:r>
          </a:p>
        </p:txBody>
      </p:sp>
      <p:pic>
        <p:nvPicPr>
          <p:cNvPr id="9218" name="Picture 2" descr="ÙØªÙØ¬Ø© Ø¨Ø­Ø« Ø§ÙØµÙØ± Ø¹Ù âªopen pneumothorax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648200"/>
            <a:ext cx="31242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Massive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Hemothorax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Autofit/>
          </a:bodyPr>
          <a:lstStyle/>
          <a:p>
            <a:r>
              <a:rPr lang="en-US" sz="1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r>
              <a:rPr lang="en-US" sz="1300" dirty="0" smtClean="0"/>
              <a:t>: it is the rapid accumulation of ≥ 1500 ml of blood in the chest.</a:t>
            </a:r>
          </a:p>
          <a:p>
            <a:r>
              <a:rPr lang="en-US" sz="1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Causes:</a:t>
            </a:r>
          </a:p>
          <a:p>
            <a:pPr lvl="1"/>
            <a:r>
              <a:rPr lang="en-US" sz="1300" dirty="0" smtClean="0"/>
              <a:t>Penetrating chest injury.</a:t>
            </a:r>
          </a:p>
          <a:p>
            <a:pPr lvl="1"/>
            <a:r>
              <a:rPr lang="en-US" sz="1300" dirty="0" smtClean="0"/>
              <a:t>Blunt trauma to the chest.</a:t>
            </a:r>
          </a:p>
          <a:p>
            <a:r>
              <a:rPr lang="en-US" sz="1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Presentation:</a:t>
            </a:r>
          </a:p>
          <a:p>
            <a:pPr lvl="1"/>
            <a:r>
              <a:rPr lang="en-US" sz="1300" dirty="0" smtClean="0"/>
              <a:t>Chest pain/</a:t>
            </a:r>
            <a:r>
              <a:rPr lang="en-US" sz="1300" dirty="0" err="1" smtClean="0"/>
              <a:t>dyspnea</a:t>
            </a:r>
            <a:r>
              <a:rPr lang="en-US" sz="1300" dirty="0" smtClean="0"/>
              <a:t>.</a:t>
            </a:r>
          </a:p>
          <a:p>
            <a:pPr lvl="1"/>
            <a:r>
              <a:rPr lang="en-US" sz="1300" b="1" dirty="0" smtClean="0"/>
              <a:t>Inspection</a:t>
            </a:r>
            <a:r>
              <a:rPr lang="en-US" sz="1300" dirty="0" smtClean="0"/>
              <a:t>: asymmetrical chest movement with respiration (at the affected site).</a:t>
            </a:r>
          </a:p>
          <a:p>
            <a:pPr lvl="1"/>
            <a:r>
              <a:rPr lang="en-US" sz="1300" b="1" dirty="0" smtClean="0"/>
              <a:t>Palpation</a:t>
            </a:r>
            <a:r>
              <a:rPr lang="en-US" sz="1300" dirty="0" smtClean="0"/>
              <a:t>: trachea might be shifted (if massive bleeding causes </a:t>
            </a:r>
            <a:r>
              <a:rPr lang="en-US" sz="1300" dirty="0" err="1" smtClean="0"/>
              <a:t>mediastinal</a:t>
            </a:r>
            <a:r>
              <a:rPr lang="en-US" sz="1300" dirty="0" smtClean="0"/>
              <a:t> shift).</a:t>
            </a:r>
          </a:p>
          <a:p>
            <a:pPr lvl="1"/>
            <a:r>
              <a:rPr lang="en-US" sz="1300" b="1" dirty="0" smtClean="0"/>
              <a:t>Percussion</a:t>
            </a:r>
            <a:r>
              <a:rPr lang="en-US" sz="1300" dirty="0" smtClean="0"/>
              <a:t>: stony dullness at the affected side. </a:t>
            </a:r>
          </a:p>
          <a:p>
            <a:pPr lvl="1"/>
            <a:r>
              <a:rPr lang="en-US" sz="1300" b="1" dirty="0" smtClean="0"/>
              <a:t>Auscultation</a:t>
            </a:r>
            <a:r>
              <a:rPr lang="en-US" sz="1300" dirty="0" smtClean="0"/>
              <a:t>: decreased breath sounds at the affected side.</a:t>
            </a:r>
          </a:p>
          <a:p>
            <a:r>
              <a:rPr lang="en-US" sz="1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</a:t>
            </a:r>
            <a:r>
              <a:rPr lang="en-US" sz="1300" dirty="0" smtClean="0"/>
              <a:t>: CXR (notice that </a:t>
            </a:r>
            <a:r>
              <a:rPr lang="ar-BH" sz="1300" dirty="0" smtClean="0"/>
              <a:t>&lt;</a:t>
            </a:r>
            <a:r>
              <a:rPr lang="en-US" sz="1300" dirty="0" smtClean="0"/>
              <a:t> 200 ml of blood must be present in the chest before blunting of </a:t>
            </a:r>
            <a:r>
              <a:rPr lang="en-US" sz="1300" dirty="0" err="1" smtClean="0"/>
              <a:t>costodiaphragmatic</a:t>
            </a:r>
            <a:r>
              <a:rPr lang="en-US" sz="1300" dirty="0" smtClean="0"/>
              <a:t> angle can be seen).</a:t>
            </a:r>
          </a:p>
          <a:p>
            <a:r>
              <a:rPr lang="en-US" sz="1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Treatment:</a:t>
            </a:r>
          </a:p>
          <a:p>
            <a:pPr lvl="1"/>
            <a:r>
              <a:rPr lang="en-US" sz="1300" b="1" dirty="0" smtClean="0"/>
              <a:t>Restore blood volume</a:t>
            </a:r>
            <a:r>
              <a:rPr lang="en-US" sz="1300" dirty="0" smtClean="0"/>
              <a:t>: IV fluid and blood transfusion.</a:t>
            </a:r>
          </a:p>
          <a:p>
            <a:pPr lvl="1"/>
            <a:r>
              <a:rPr lang="en-US" sz="1300" b="1" dirty="0" smtClean="0"/>
              <a:t>Decompression by placing a chest tube.</a:t>
            </a:r>
          </a:p>
          <a:p>
            <a:pPr lvl="1"/>
            <a:r>
              <a:rPr lang="en-US" sz="1300" b="1" dirty="0" smtClean="0"/>
              <a:t>What are the indications of </a:t>
            </a:r>
            <a:r>
              <a:rPr lang="en-US" sz="1300" b="1" dirty="0" err="1" smtClean="0"/>
              <a:t>thoracotomy</a:t>
            </a:r>
            <a:r>
              <a:rPr lang="en-US" sz="1300" b="1" dirty="0" smtClean="0"/>
              <a:t>:</a:t>
            </a:r>
          </a:p>
          <a:p>
            <a:pPr lvl="2"/>
            <a:r>
              <a:rPr lang="en-US" sz="1300" dirty="0" smtClean="0"/>
              <a:t>Initial blood loss of ≥ 1500 ml.</a:t>
            </a:r>
          </a:p>
          <a:p>
            <a:pPr lvl="2"/>
            <a:r>
              <a:rPr lang="en-US" sz="1300" dirty="0" smtClean="0"/>
              <a:t>Initial blood loss </a:t>
            </a:r>
            <a:r>
              <a:rPr lang="ar-BH" sz="1300" dirty="0" smtClean="0"/>
              <a:t>&gt;</a:t>
            </a:r>
            <a:r>
              <a:rPr lang="en-US" sz="1300" dirty="0" smtClean="0"/>
              <a:t> 1500 ml but is still ongoing at a rate of 200 ml/hour for 4 hours.</a:t>
            </a:r>
          </a:p>
          <a:p>
            <a:pPr lvl="2"/>
            <a:r>
              <a:rPr lang="en-US" sz="1300" dirty="0" smtClean="0"/>
              <a:t>Persistent need for blood transfusion.</a:t>
            </a:r>
          </a:p>
          <a:p>
            <a:pPr lvl="2"/>
            <a:r>
              <a:rPr lang="en-US" sz="1300" dirty="0" smtClean="0"/>
              <a:t>Patient is </a:t>
            </a:r>
            <a:r>
              <a:rPr lang="en-US" sz="1300" dirty="0" err="1" smtClean="0"/>
              <a:t>hemodynamically</a:t>
            </a:r>
            <a:r>
              <a:rPr lang="en-US" sz="1300" dirty="0" smtClean="0"/>
              <a:t> unstable.</a:t>
            </a:r>
          </a:p>
          <a:p>
            <a:pPr lvl="2"/>
            <a:r>
              <a:rPr lang="en-US" sz="1300" dirty="0" smtClean="0"/>
              <a:t>Need to remove clotted blood.</a:t>
            </a:r>
            <a:endParaRPr lang="en-US" sz="1300" dirty="0"/>
          </a:p>
        </p:txBody>
      </p:sp>
      <p:pic>
        <p:nvPicPr>
          <p:cNvPr id="8194" name="Picture 2" descr="ÙØªÙØ¬Ø© Ø¨Ø­Ø« Ø§ÙØµÙØ± Ø¹Ù âªmassive hemothorax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653" y="0"/>
            <a:ext cx="3206347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Pericardial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amponade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Autofit/>
          </a:bodyPr>
          <a:lstStyle/>
          <a:p>
            <a:r>
              <a:rPr lang="en-US" sz="13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r>
              <a:rPr lang="en-US" sz="1350" dirty="0" smtClean="0"/>
              <a:t>: accumulation of fluid in pericardial cavity which results in compression of the heart. This is a life-threatening condition.</a:t>
            </a:r>
          </a:p>
          <a:p>
            <a:r>
              <a:rPr lang="en-US" sz="13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Causes:</a:t>
            </a:r>
          </a:p>
          <a:p>
            <a:pPr lvl="1"/>
            <a:r>
              <a:rPr lang="en-US" sz="1350" b="1" dirty="0" smtClean="0"/>
              <a:t>Most common</a:t>
            </a:r>
            <a:r>
              <a:rPr lang="en-US" sz="1350" dirty="0" smtClean="0"/>
              <a:t>: penetrating chest injury.</a:t>
            </a:r>
          </a:p>
          <a:p>
            <a:pPr lvl="1"/>
            <a:r>
              <a:rPr lang="en-US" sz="1350" b="1" dirty="0" smtClean="0"/>
              <a:t>Can also be caused by blunt chest trauma.</a:t>
            </a:r>
          </a:p>
          <a:p>
            <a:r>
              <a:rPr lang="en-US" sz="13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of blood:</a:t>
            </a:r>
          </a:p>
          <a:p>
            <a:pPr lvl="1"/>
            <a:r>
              <a:rPr lang="en-US" sz="1350" dirty="0" smtClean="0"/>
              <a:t>Heart.</a:t>
            </a:r>
          </a:p>
          <a:p>
            <a:pPr lvl="1"/>
            <a:r>
              <a:rPr lang="en-US" sz="1350" dirty="0" smtClean="0"/>
              <a:t>Great vessels.</a:t>
            </a:r>
          </a:p>
          <a:p>
            <a:pPr lvl="1"/>
            <a:r>
              <a:rPr lang="en-US" sz="1350" dirty="0" smtClean="0"/>
              <a:t>Pericardial vessels.</a:t>
            </a:r>
          </a:p>
          <a:p>
            <a:pPr lvl="1">
              <a:buNone/>
            </a:pPr>
            <a:r>
              <a:rPr lang="en-US" sz="1350" u="sng" dirty="0" smtClean="0"/>
              <a:t>Notice that only small amount of bleeding is needed to produce </a:t>
            </a:r>
            <a:r>
              <a:rPr lang="en-US" sz="1350" u="sng" dirty="0" err="1" smtClean="0"/>
              <a:t>tamponade</a:t>
            </a:r>
            <a:r>
              <a:rPr lang="en-US" sz="1350" u="sng" dirty="0" smtClean="0"/>
              <a:t> (</a:t>
            </a:r>
            <a:r>
              <a:rPr lang="ar-BH" sz="1350" u="sng" dirty="0" smtClean="0"/>
              <a:t>&gt;</a:t>
            </a:r>
            <a:r>
              <a:rPr lang="en-US" sz="1350" u="sng" dirty="0" smtClean="0"/>
              <a:t>100 ml).</a:t>
            </a:r>
          </a:p>
          <a:p>
            <a:r>
              <a:rPr lang="en-US" sz="13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(Beck’s triad):</a:t>
            </a:r>
          </a:p>
          <a:p>
            <a:pPr lvl="1"/>
            <a:r>
              <a:rPr lang="en-US" sz="1350" dirty="0" smtClean="0"/>
              <a:t>Muffled heart sounds.</a:t>
            </a:r>
          </a:p>
          <a:p>
            <a:pPr lvl="1"/>
            <a:r>
              <a:rPr lang="en-US" sz="1350" dirty="0" smtClean="0"/>
              <a:t>Jugular venous distention.</a:t>
            </a:r>
          </a:p>
          <a:p>
            <a:pPr lvl="1"/>
            <a:r>
              <a:rPr lang="en-US" sz="1350" dirty="0" smtClean="0"/>
              <a:t>Hypotension.</a:t>
            </a:r>
          </a:p>
          <a:p>
            <a:r>
              <a:rPr lang="en-US" sz="13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Diagnosis:</a:t>
            </a:r>
          </a:p>
          <a:p>
            <a:pPr lvl="1"/>
            <a:r>
              <a:rPr lang="en-US" sz="1350" b="1" dirty="0" smtClean="0"/>
              <a:t>ECG</a:t>
            </a:r>
            <a:r>
              <a:rPr lang="en-US" sz="1350" dirty="0" smtClean="0"/>
              <a:t>: electrical </a:t>
            </a:r>
            <a:r>
              <a:rPr lang="en-US" sz="1350" dirty="0" err="1" smtClean="0"/>
              <a:t>alternans</a:t>
            </a:r>
            <a:r>
              <a:rPr lang="en-US" sz="1350" dirty="0" smtClean="0"/>
              <a:t> (alternating heights of R in the QRS complexes).</a:t>
            </a:r>
          </a:p>
          <a:p>
            <a:pPr lvl="1"/>
            <a:r>
              <a:rPr lang="en-US" sz="1350" dirty="0" smtClean="0"/>
              <a:t>Cardiac ultrasound as part of focused assessment with </a:t>
            </a:r>
            <a:r>
              <a:rPr lang="en-US" sz="1350" dirty="0" err="1" smtClean="0"/>
              <a:t>sonography</a:t>
            </a:r>
            <a:r>
              <a:rPr lang="en-US" sz="1350" dirty="0" smtClean="0"/>
              <a:t> for trauma (there is no time for ECHO).</a:t>
            </a:r>
          </a:p>
          <a:p>
            <a:r>
              <a:rPr lang="en-US" sz="13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Treatment: </a:t>
            </a:r>
          </a:p>
          <a:p>
            <a:pPr lvl="1"/>
            <a:r>
              <a:rPr lang="en-US" sz="1350" dirty="0" err="1" smtClean="0"/>
              <a:t>Subxyphoid</a:t>
            </a:r>
            <a:r>
              <a:rPr lang="en-US" sz="1350" dirty="0" smtClean="0"/>
              <a:t> </a:t>
            </a:r>
            <a:r>
              <a:rPr lang="en-US" sz="1350" dirty="0" err="1" smtClean="0"/>
              <a:t>pericardiocentesis</a:t>
            </a:r>
            <a:r>
              <a:rPr lang="en-US" sz="1350" dirty="0" smtClean="0"/>
              <a:t>.</a:t>
            </a:r>
          </a:p>
          <a:p>
            <a:pPr lvl="1"/>
            <a:r>
              <a:rPr lang="en-US" sz="1350" b="1" dirty="0" smtClean="0"/>
              <a:t>Definitive treatment is by surgery</a:t>
            </a:r>
            <a:r>
              <a:rPr lang="en-US" sz="1350" dirty="0" smtClean="0"/>
              <a:t>: </a:t>
            </a:r>
            <a:r>
              <a:rPr lang="en-US" sz="1350" dirty="0" err="1" smtClean="0"/>
              <a:t>thoracotomy</a:t>
            </a:r>
            <a:r>
              <a:rPr lang="en-US" sz="1350" dirty="0" smtClean="0"/>
              <a:t>  or </a:t>
            </a:r>
            <a:r>
              <a:rPr lang="en-US" sz="1350" dirty="0" err="1" smtClean="0"/>
              <a:t>subxyphoid</a:t>
            </a:r>
            <a:r>
              <a:rPr lang="en-US" sz="1350" dirty="0" smtClean="0"/>
              <a:t> </a:t>
            </a:r>
            <a:r>
              <a:rPr lang="en-US" sz="1350" dirty="0" err="1" smtClean="0"/>
              <a:t>perocardial</a:t>
            </a:r>
            <a:r>
              <a:rPr lang="en-US" sz="1350" dirty="0" smtClean="0"/>
              <a:t> window.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ÙØªÙØ¬Ø© Ø¨Ø­Ø« Ø§ÙØµÙØ± Ø¹Ù âªelectrical alternans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62200"/>
            <a:ext cx="8517696" cy="25908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Pericardial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amponade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Flail Chest and Pulmonary Contusion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Autofit/>
          </a:bodyPr>
          <a:lstStyle/>
          <a:p>
            <a:r>
              <a:rPr lang="en-US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r>
              <a:rPr lang="en-US" sz="1500" dirty="0" smtClean="0"/>
              <a:t>: it is the presence of ≥ 2 ribs fractured at ≥ 2 places.</a:t>
            </a:r>
          </a:p>
          <a:p>
            <a:r>
              <a:rPr lang="en-US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results in:</a:t>
            </a:r>
          </a:p>
          <a:p>
            <a:pPr lvl="1"/>
            <a:r>
              <a:rPr lang="en-US" sz="1500" dirty="0" smtClean="0"/>
              <a:t>Paradoxical chest movement.</a:t>
            </a:r>
          </a:p>
          <a:p>
            <a:pPr lvl="1"/>
            <a:r>
              <a:rPr lang="en-US" sz="1500" dirty="0" smtClean="0"/>
              <a:t>Pulmonary contusion.</a:t>
            </a:r>
          </a:p>
          <a:p>
            <a:pPr lvl="1">
              <a:buNone/>
            </a:pPr>
            <a:r>
              <a:rPr lang="en-US" sz="1500" dirty="0" smtClean="0"/>
              <a:t>In turn, both of the above result in hypoxia.</a:t>
            </a:r>
          </a:p>
          <a:p>
            <a:r>
              <a:rPr lang="en-US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Diagnosis:</a:t>
            </a:r>
          </a:p>
          <a:p>
            <a:pPr lvl="1"/>
            <a:r>
              <a:rPr lang="en-US" sz="1500" dirty="0" smtClean="0"/>
              <a:t>Clinical.</a:t>
            </a:r>
          </a:p>
          <a:p>
            <a:pPr lvl="1"/>
            <a:r>
              <a:rPr lang="en-US" sz="1500" dirty="0" smtClean="0"/>
              <a:t>Chest x-ray.</a:t>
            </a:r>
          </a:p>
          <a:p>
            <a:pPr lvl="1"/>
            <a:r>
              <a:rPr lang="en-US" sz="1500" dirty="0" smtClean="0"/>
              <a:t>ABG.</a:t>
            </a:r>
          </a:p>
          <a:p>
            <a:r>
              <a:rPr lang="en-US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Treatment:</a:t>
            </a:r>
          </a:p>
          <a:p>
            <a:pPr lvl="1"/>
            <a:r>
              <a:rPr lang="en-US" sz="1500" dirty="0" smtClean="0"/>
              <a:t>Humidified oxygen.</a:t>
            </a:r>
          </a:p>
          <a:p>
            <a:pPr lvl="1"/>
            <a:r>
              <a:rPr lang="en-US" sz="1500" dirty="0" smtClean="0"/>
              <a:t>Analgesia.</a:t>
            </a:r>
          </a:p>
          <a:p>
            <a:pPr lvl="1"/>
            <a:r>
              <a:rPr lang="en-US" sz="1500" dirty="0" smtClean="0"/>
              <a:t>Carefully controlled crystalloid fluid administration.</a:t>
            </a:r>
          </a:p>
          <a:p>
            <a:pPr lvl="1"/>
            <a:r>
              <a:rPr lang="en-US" sz="1500" b="1" dirty="0" smtClean="0"/>
              <a:t>What are the indications for intubation?</a:t>
            </a:r>
          </a:p>
          <a:p>
            <a:pPr lvl="2"/>
            <a:r>
              <a:rPr lang="en-US" sz="1500" dirty="0" smtClean="0"/>
              <a:t>Respiratory distress and use of accessory muscles.</a:t>
            </a:r>
          </a:p>
          <a:p>
            <a:pPr lvl="2"/>
            <a:r>
              <a:rPr lang="en-US" sz="1500" dirty="0" smtClean="0"/>
              <a:t>Respiratory rate </a:t>
            </a:r>
            <a:r>
              <a:rPr lang="ar-BH" sz="1500" dirty="0" smtClean="0"/>
              <a:t>&lt;</a:t>
            </a:r>
            <a:r>
              <a:rPr lang="en-US" sz="1500" dirty="0" smtClean="0"/>
              <a:t> 35 breaths/minute or </a:t>
            </a:r>
            <a:r>
              <a:rPr lang="ar-BH" sz="1500" dirty="0" smtClean="0"/>
              <a:t>&gt;</a:t>
            </a:r>
            <a:r>
              <a:rPr lang="en-US" sz="1500" dirty="0" smtClean="0"/>
              <a:t> 8 breaths/minute.</a:t>
            </a:r>
          </a:p>
          <a:p>
            <a:pPr lvl="2"/>
            <a:r>
              <a:rPr lang="en-US" sz="1500" dirty="0" smtClean="0"/>
              <a:t>PO2 </a:t>
            </a:r>
            <a:r>
              <a:rPr lang="ar-BH" sz="1500" dirty="0" smtClean="0"/>
              <a:t>&gt;</a:t>
            </a:r>
            <a:r>
              <a:rPr lang="en-US" sz="1500" dirty="0" smtClean="0"/>
              <a:t> 60 mmHg at FIO2 </a:t>
            </a:r>
            <a:r>
              <a:rPr lang="ar-BH" sz="1500" dirty="0" smtClean="0"/>
              <a:t>&lt;</a:t>
            </a:r>
            <a:r>
              <a:rPr lang="en-US" sz="1500" dirty="0" smtClean="0"/>
              <a:t> 50%</a:t>
            </a:r>
          </a:p>
          <a:p>
            <a:pPr lvl="2"/>
            <a:r>
              <a:rPr lang="en-US" sz="1500" dirty="0" smtClean="0"/>
              <a:t>PCO2 </a:t>
            </a:r>
            <a:r>
              <a:rPr lang="ar-BH" sz="1500" dirty="0" smtClean="0"/>
              <a:t>&lt;</a:t>
            </a:r>
            <a:r>
              <a:rPr lang="en-US" sz="1500" dirty="0" smtClean="0"/>
              <a:t> 55 mmHg.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TRAUMA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477000" cy="511892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Flail Chest and Pulmonary Contusion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Traumatic Aortic Rupture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It is a common cause of sudden death (85% of patients will die at the site!). Patients who survive and make it to the emergency tend to have incomplete rupture (contained hematoma).</a:t>
            </a:r>
          </a:p>
          <a:p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Commonest location</a:t>
            </a:r>
            <a:r>
              <a:rPr lang="en-US" sz="1800" dirty="0" smtClean="0"/>
              <a:t>: aortic isthmus (just distal to left </a:t>
            </a:r>
            <a:r>
              <a:rPr lang="en-US" sz="1800" dirty="0" err="1" smtClean="0"/>
              <a:t>subclavian</a:t>
            </a:r>
            <a:r>
              <a:rPr lang="en-US" sz="1800" dirty="0" smtClean="0"/>
              <a:t> artery).</a:t>
            </a:r>
          </a:p>
          <a:p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Diagnosis:</a:t>
            </a:r>
          </a:p>
          <a:p>
            <a:pPr lvl="1"/>
            <a:r>
              <a:rPr lang="en-US" sz="1800" b="1" dirty="0" smtClean="0"/>
              <a:t>You must have a high clinical suspicion.</a:t>
            </a:r>
          </a:p>
          <a:p>
            <a:pPr lvl="1"/>
            <a:r>
              <a:rPr lang="en-US" sz="1800" b="1" dirty="0" smtClean="0"/>
              <a:t>CXR</a:t>
            </a:r>
            <a:r>
              <a:rPr lang="en-US" sz="1800" dirty="0" smtClean="0"/>
              <a:t>: showing loss of contour of aortic knuckle and widened </a:t>
            </a:r>
            <a:r>
              <a:rPr lang="en-US" sz="1800" dirty="0" err="1" smtClean="0"/>
              <a:t>mediastinum</a:t>
            </a:r>
            <a:r>
              <a:rPr lang="en-US" sz="1800" dirty="0" smtClean="0"/>
              <a:t>. You might also notice deviation of trachea and/or esophagus (via placement of NG tube).</a:t>
            </a:r>
          </a:p>
          <a:p>
            <a:pPr lvl="1"/>
            <a:r>
              <a:rPr lang="en-US" sz="1800" b="1" dirty="0" smtClean="0"/>
              <a:t>Spiral CT-scan (most accurate).</a:t>
            </a:r>
          </a:p>
          <a:p>
            <a:pPr lvl="1"/>
            <a:r>
              <a:rPr lang="en-US" sz="1800" b="1" dirty="0" err="1" smtClean="0"/>
              <a:t>Aortogram</a:t>
            </a:r>
            <a:r>
              <a:rPr lang="en-US" sz="1800" b="1" dirty="0" smtClean="0"/>
              <a:t>.</a:t>
            </a:r>
          </a:p>
          <a:p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Treatment:</a:t>
            </a:r>
          </a:p>
          <a:p>
            <a:pPr lvl="1"/>
            <a:r>
              <a:rPr lang="en-US" sz="1800" dirty="0" smtClean="0"/>
              <a:t>Surgery.</a:t>
            </a:r>
          </a:p>
          <a:p>
            <a:pPr lvl="1"/>
            <a:r>
              <a:rPr lang="en-US" sz="1800" dirty="0" smtClean="0"/>
              <a:t>Endovascular repair.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"/>
            <a:ext cx="8229600" cy="6553200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Pulmonary contusion:</a:t>
            </a:r>
          </a:p>
          <a:p>
            <a:pPr lvl="1"/>
            <a:r>
              <a:rPr lang="en-US" sz="1600" b="1" dirty="0" smtClean="0"/>
              <a:t>Definition</a:t>
            </a:r>
            <a:r>
              <a:rPr lang="en-US" sz="1600" dirty="0" smtClean="0"/>
              <a:t>: hemorrhage which occurs into lung parenchyma.</a:t>
            </a:r>
          </a:p>
          <a:p>
            <a:pPr lvl="1"/>
            <a:r>
              <a:rPr lang="en-US" sz="1600" b="1" dirty="0" smtClean="0"/>
              <a:t>Causes:</a:t>
            </a:r>
          </a:p>
          <a:p>
            <a:pPr lvl="2"/>
            <a:r>
              <a:rPr lang="en-US" sz="1600" dirty="0" smtClean="0"/>
              <a:t>Flail chest.</a:t>
            </a:r>
          </a:p>
          <a:p>
            <a:pPr lvl="2"/>
            <a:r>
              <a:rPr lang="en-US" sz="1600" dirty="0" smtClean="0"/>
              <a:t>Or it can occur without rib fracture.</a:t>
            </a:r>
          </a:p>
          <a:p>
            <a:pPr lvl="1"/>
            <a:r>
              <a:rPr lang="en-US" sz="1600" b="1" dirty="0" smtClean="0"/>
              <a:t>Presentation:</a:t>
            </a:r>
          </a:p>
          <a:p>
            <a:pPr lvl="2"/>
            <a:r>
              <a:rPr lang="en-US" sz="1600" dirty="0" smtClean="0"/>
              <a:t>Respiratory failure and hypoxia developing over a period of time (not abrupt).</a:t>
            </a:r>
          </a:p>
          <a:p>
            <a:pPr lvl="1"/>
            <a:r>
              <a:rPr lang="en-US" sz="1600" b="1" dirty="0" smtClean="0"/>
              <a:t>Diagnosis:</a:t>
            </a:r>
          </a:p>
          <a:p>
            <a:pPr lvl="2"/>
            <a:r>
              <a:rPr lang="en-US" sz="1600" u="sng" dirty="0" smtClean="0"/>
              <a:t>CXR</a:t>
            </a:r>
            <a:r>
              <a:rPr lang="en-US" sz="1600" dirty="0" smtClean="0"/>
              <a:t>: findings are typically delayed. If they appear early, this suggests severe injury.</a:t>
            </a:r>
          </a:p>
          <a:p>
            <a:pPr lvl="2"/>
            <a:r>
              <a:rPr lang="en-US" sz="1600" dirty="0" err="1" smtClean="0"/>
              <a:t>Hempotysis</a:t>
            </a:r>
            <a:r>
              <a:rPr lang="en-US" sz="1600" dirty="0" smtClean="0"/>
              <a:t> and presence of blood in </a:t>
            </a:r>
            <a:r>
              <a:rPr lang="en-US" sz="1600" dirty="0" err="1" smtClean="0"/>
              <a:t>endotracheal</a:t>
            </a:r>
            <a:r>
              <a:rPr lang="en-US" sz="1600" dirty="0" smtClean="0"/>
              <a:t> tube can be diagnostic.</a:t>
            </a:r>
          </a:p>
          <a:p>
            <a:pPr lvl="1"/>
            <a:r>
              <a:rPr lang="en-US" sz="1600" b="1" dirty="0" smtClean="0"/>
              <a:t>Treatment</a:t>
            </a:r>
            <a:r>
              <a:rPr lang="en-US" sz="1600" dirty="0" smtClean="0"/>
              <a:t>: intubation with mechanical ventilation.</a:t>
            </a:r>
          </a:p>
          <a:p>
            <a:r>
              <a:rPr lang="en-US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Tracheobronchial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injury:</a:t>
            </a:r>
          </a:p>
          <a:p>
            <a:pPr lvl="1"/>
            <a:r>
              <a:rPr lang="en-US" sz="1600" dirty="0" smtClean="0"/>
              <a:t>It is a fatal injury in which most of patients will die at the site.</a:t>
            </a:r>
          </a:p>
          <a:p>
            <a:pPr lvl="1"/>
            <a:r>
              <a:rPr lang="en-US" sz="1600" b="1" dirty="0" smtClean="0"/>
              <a:t>Location</a:t>
            </a:r>
            <a:r>
              <a:rPr lang="en-US" sz="1600" dirty="0" smtClean="0"/>
              <a:t>: 80% occurring 2 cm distal from carina of the trachea.</a:t>
            </a:r>
          </a:p>
          <a:p>
            <a:pPr lvl="1"/>
            <a:r>
              <a:rPr lang="en-US" sz="1600" b="1" dirty="0" smtClean="0"/>
              <a:t>Diagnosis:</a:t>
            </a:r>
          </a:p>
          <a:p>
            <a:pPr lvl="2"/>
            <a:r>
              <a:rPr lang="en-US" sz="1600" u="sng" dirty="0" smtClean="0"/>
              <a:t>CXR:</a:t>
            </a:r>
          </a:p>
          <a:p>
            <a:pPr lvl="3"/>
            <a:r>
              <a:rPr lang="en-US" sz="1600" i="1" dirty="0" smtClean="0"/>
              <a:t>Non-specific</a:t>
            </a:r>
            <a:r>
              <a:rPr lang="en-US" sz="1600" dirty="0" smtClean="0"/>
              <a:t>: </a:t>
            </a:r>
            <a:r>
              <a:rPr lang="en-US" sz="1600" dirty="0" err="1" smtClean="0"/>
              <a:t>pneumothorax</a:t>
            </a:r>
            <a:r>
              <a:rPr lang="en-US" sz="1600" dirty="0" smtClean="0"/>
              <a:t>, pleural effusion, subcutaneous emphysema, fracture of upper ribs or </a:t>
            </a:r>
            <a:r>
              <a:rPr lang="en-US" sz="1600" dirty="0" err="1" smtClean="0"/>
              <a:t>mediastinal</a:t>
            </a:r>
            <a:r>
              <a:rPr lang="en-US" sz="1600" dirty="0" smtClean="0"/>
              <a:t> </a:t>
            </a:r>
            <a:r>
              <a:rPr lang="en-US" sz="1600" dirty="0" smtClean="0"/>
              <a:t>hematoma.</a:t>
            </a:r>
          </a:p>
          <a:p>
            <a:pPr lvl="3"/>
            <a:r>
              <a:rPr lang="en-US" sz="1600" i="1" dirty="0" smtClean="0"/>
              <a:t>Specific</a:t>
            </a:r>
            <a:r>
              <a:rPr lang="en-US" sz="1600" dirty="0" smtClean="0"/>
              <a:t>: </a:t>
            </a:r>
            <a:r>
              <a:rPr lang="en-US" sz="1600" dirty="0" err="1" smtClean="0"/>
              <a:t>peribronchial</a:t>
            </a:r>
            <a:r>
              <a:rPr lang="en-US" sz="1600" dirty="0" smtClean="0"/>
              <a:t> air, deep cervical emphysema and dropped lung sign.</a:t>
            </a:r>
          </a:p>
          <a:p>
            <a:pPr lvl="1"/>
            <a:r>
              <a:rPr lang="en-US" sz="1600" b="1" dirty="0" smtClean="0"/>
              <a:t>Treatment:</a:t>
            </a:r>
          </a:p>
          <a:p>
            <a:pPr lvl="2"/>
            <a:r>
              <a:rPr lang="en-US" sz="1600" u="sng" dirty="0" smtClean="0"/>
              <a:t>Temporarily</a:t>
            </a:r>
            <a:r>
              <a:rPr lang="en-US" sz="1600" dirty="0" smtClean="0"/>
              <a:t>: intubation of opposite main bronchus.</a:t>
            </a:r>
          </a:p>
          <a:p>
            <a:pPr lvl="2"/>
            <a:r>
              <a:rPr lang="en-US" sz="1600" u="sng" dirty="0" smtClean="0"/>
              <a:t>Definitive</a:t>
            </a:r>
            <a:r>
              <a:rPr lang="en-US" sz="1600" dirty="0" smtClean="0"/>
              <a:t>: surgery – primary repair (if possible).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16200000">
            <a:off x="-3048000" y="3048000"/>
            <a:ext cx="6858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Pulmonary Contusion and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Tracheobronchial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Injury</a:t>
            </a:r>
          </a:p>
        </p:txBody>
      </p:sp>
      <p:pic>
        <p:nvPicPr>
          <p:cNvPr id="4098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124200"/>
            <a:ext cx="2133600" cy="168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048000" y="3048000"/>
            <a:ext cx="6858000" cy="762000"/>
          </a:xfrm>
        </p:spPr>
        <p:txBody>
          <a:bodyPr>
            <a:noAutofit/>
          </a:bodyPr>
          <a:lstStyle/>
          <a:p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Blunt Cardiac Injury and Diaphragmatic Injury</a:t>
            </a:r>
            <a:endParaRPr lang="en-US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"/>
            <a:ext cx="8153400" cy="6477000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Blunt cardiac 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njury:</a:t>
            </a:r>
          </a:p>
          <a:p>
            <a:pPr lvl="1"/>
            <a:r>
              <a:rPr lang="en-US" sz="1400" b="1" dirty="0" smtClean="0"/>
              <a:t>This can result in:</a:t>
            </a:r>
          </a:p>
          <a:p>
            <a:pPr lvl="2"/>
            <a:r>
              <a:rPr lang="en-US" sz="1400" dirty="0" err="1" smtClean="0"/>
              <a:t>Dysarhythmias</a:t>
            </a:r>
            <a:r>
              <a:rPr lang="en-US" sz="1400" dirty="0" smtClean="0"/>
              <a:t> (a major risk).</a:t>
            </a:r>
          </a:p>
          <a:p>
            <a:pPr lvl="2"/>
            <a:r>
              <a:rPr lang="en-US" sz="1400" dirty="0" smtClean="0"/>
              <a:t>Injury to the muscle of the heart.</a:t>
            </a:r>
          </a:p>
          <a:p>
            <a:pPr lvl="2"/>
            <a:r>
              <a:rPr lang="en-US" sz="1400" dirty="0" smtClean="0"/>
              <a:t>Cardiac chamber rupture.</a:t>
            </a:r>
          </a:p>
          <a:p>
            <a:pPr lvl="2"/>
            <a:r>
              <a:rPr lang="en-US" sz="1400" dirty="0" err="1" smtClean="0"/>
              <a:t>Valvular</a:t>
            </a:r>
            <a:r>
              <a:rPr lang="en-US" sz="1400" dirty="0" smtClean="0"/>
              <a:t> disruption.</a:t>
            </a:r>
          </a:p>
          <a:p>
            <a:pPr lvl="1"/>
            <a:r>
              <a:rPr lang="en-US" sz="1400" b="1" dirty="0" smtClean="0"/>
              <a:t>Diagnosis:</a:t>
            </a:r>
          </a:p>
          <a:p>
            <a:pPr lvl="2"/>
            <a:r>
              <a:rPr lang="en-US" sz="1400" dirty="0" smtClean="0"/>
              <a:t>Inspection of the chest.</a:t>
            </a:r>
          </a:p>
          <a:p>
            <a:pPr lvl="2"/>
            <a:r>
              <a:rPr lang="en-US" sz="1400" dirty="0" smtClean="0"/>
              <a:t>Monitoring with ECG.</a:t>
            </a:r>
          </a:p>
          <a:p>
            <a:pPr lvl="2"/>
            <a:r>
              <a:rPr lang="en-US" sz="1400" dirty="0" smtClean="0"/>
              <a:t>ECHO.</a:t>
            </a:r>
          </a:p>
          <a:p>
            <a:pPr lvl="2"/>
            <a:r>
              <a:rPr lang="en-US" sz="1400" dirty="0" smtClean="0"/>
              <a:t>Cardiac enzymes (</a:t>
            </a:r>
            <a:r>
              <a:rPr lang="en-US" sz="1400" dirty="0" err="1" smtClean="0"/>
              <a:t>troponin</a:t>
            </a:r>
            <a:r>
              <a:rPr lang="en-US" sz="1400" dirty="0" smtClean="0"/>
              <a:t>): it has no benefit over ECG and can be false-positive in crush injuries.</a:t>
            </a:r>
          </a:p>
          <a:p>
            <a:pPr lvl="1"/>
            <a:r>
              <a:rPr lang="en-US" sz="1400" b="1" dirty="0" smtClean="0"/>
              <a:t>Treatment</a:t>
            </a:r>
            <a:r>
              <a:rPr lang="en-US" sz="1400" dirty="0" smtClean="0"/>
              <a:t>: basically medical.</a:t>
            </a:r>
          </a:p>
          <a:p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Traumatic diaphragmatic 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njury:</a:t>
            </a:r>
          </a:p>
          <a:p>
            <a:pPr lvl="1"/>
            <a:r>
              <a:rPr lang="en-US" sz="1400" b="1" dirty="0" smtClean="0"/>
              <a:t>There are mainly 2 causes:</a:t>
            </a:r>
          </a:p>
          <a:p>
            <a:pPr lvl="2"/>
            <a:r>
              <a:rPr lang="en-US" sz="1400" u="sng" dirty="0" smtClean="0"/>
              <a:t>Blunt trauma</a:t>
            </a:r>
            <a:r>
              <a:rPr lang="en-US" sz="1400" dirty="0" smtClean="0"/>
              <a:t>: which produces a large tear in the diaphragm; more common on the left side (liver might have a rule in protecting right side of diaphragm).</a:t>
            </a:r>
          </a:p>
          <a:p>
            <a:pPr lvl="2"/>
            <a:r>
              <a:rPr lang="en-US" sz="1400" u="sng" dirty="0" smtClean="0"/>
              <a:t>Penetrating injury</a:t>
            </a:r>
            <a:r>
              <a:rPr lang="en-US" sz="1400" dirty="0" smtClean="0"/>
              <a:t>: producing small perforations; long period of time needed for hernia to develop.</a:t>
            </a:r>
          </a:p>
          <a:p>
            <a:pPr lvl="1"/>
            <a:r>
              <a:rPr lang="en-US" sz="1400" b="1" dirty="0" smtClean="0"/>
              <a:t>Diagnosis:</a:t>
            </a:r>
          </a:p>
          <a:p>
            <a:pPr lvl="2"/>
            <a:r>
              <a:rPr lang="en-US" sz="1400" u="sng" dirty="0" smtClean="0"/>
              <a:t>Passing NG tube</a:t>
            </a:r>
            <a:r>
              <a:rPr lang="en-US" sz="1400" dirty="0" smtClean="0"/>
              <a:t>: which will appear in left </a:t>
            </a:r>
            <a:r>
              <a:rPr lang="en-US" sz="1400" dirty="0" err="1" smtClean="0"/>
              <a:t>hemithorax</a:t>
            </a:r>
            <a:r>
              <a:rPr lang="en-US" sz="1400" dirty="0" smtClean="0"/>
              <a:t>.</a:t>
            </a:r>
          </a:p>
          <a:p>
            <a:pPr lvl="2"/>
            <a:r>
              <a:rPr lang="en-US" sz="1400" u="sng" dirty="0" smtClean="0"/>
              <a:t>Upper GI contrast study.</a:t>
            </a:r>
          </a:p>
          <a:p>
            <a:pPr lvl="2"/>
            <a:r>
              <a:rPr lang="en-US" sz="1400" u="sng" dirty="0" smtClean="0"/>
              <a:t>Laparoscopy/</a:t>
            </a:r>
            <a:r>
              <a:rPr lang="en-US" sz="1400" u="sng" dirty="0" err="1" smtClean="0"/>
              <a:t>thoracoscopy</a:t>
            </a:r>
            <a:r>
              <a:rPr lang="en-US" sz="1400" u="sng" dirty="0" smtClean="0"/>
              <a:t>.</a:t>
            </a:r>
          </a:p>
          <a:p>
            <a:pPr lvl="1"/>
            <a:r>
              <a:rPr lang="en-US" sz="1400" b="1" dirty="0" smtClean="0"/>
              <a:t>Treatment</a:t>
            </a:r>
            <a:r>
              <a:rPr lang="en-US" sz="1400" dirty="0" smtClean="0"/>
              <a:t>: surgical repair of the defect which can be</a:t>
            </a:r>
          </a:p>
          <a:p>
            <a:pPr lvl="2"/>
            <a:r>
              <a:rPr lang="en-US" sz="1400" dirty="0" smtClean="0"/>
              <a:t>Open via </a:t>
            </a:r>
            <a:r>
              <a:rPr lang="en-US" sz="1400" dirty="0" err="1" smtClean="0"/>
              <a:t>laparotomy</a:t>
            </a:r>
            <a:r>
              <a:rPr lang="en-US" sz="1400" dirty="0" smtClean="0"/>
              <a:t>.</a:t>
            </a:r>
          </a:p>
          <a:p>
            <a:pPr lvl="2"/>
            <a:r>
              <a:rPr lang="en-US" sz="1400" dirty="0" smtClean="0"/>
              <a:t>Laparoscopic.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Blunt Esophageal Rupture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RARE but LETHAL!</a:t>
            </a:r>
          </a:p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</a:t>
            </a:r>
            <a:r>
              <a:rPr lang="en-US" sz="2000" dirty="0" smtClean="0"/>
              <a:t>: forceful expulsion of gastric contents via severe blunt trauma to upper abdomen or tear in lower third of the esophagus.</a:t>
            </a:r>
          </a:p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Diagnosis:</a:t>
            </a:r>
          </a:p>
          <a:p>
            <a:pPr lvl="1"/>
            <a:r>
              <a:rPr lang="en-US" sz="2000" dirty="0" smtClean="0"/>
              <a:t>Pain or shock out of proportion to the injury.</a:t>
            </a:r>
          </a:p>
          <a:p>
            <a:pPr lvl="1"/>
            <a:r>
              <a:rPr lang="en-US" sz="2000" dirty="0" smtClean="0"/>
              <a:t>Left </a:t>
            </a:r>
            <a:r>
              <a:rPr lang="en-US" sz="2000" dirty="0" err="1" smtClean="0"/>
              <a:t>pneumothorax</a:t>
            </a:r>
            <a:r>
              <a:rPr lang="en-US" sz="2000" dirty="0" smtClean="0"/>
              <a:t> or </a:t>
            </a:r>
            <a:r>
              <a:rPr lang="en-US" sz="2000" dirty="0" err="1" smtClean="0"/>
              <a:t>hemothorax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err="1" smtClean="0"/>
              <a:t>Pneumomediastinum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Contrast study or endoscopic confirmation.</a:t>
            </a:r>
          </a:p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  <a:r>
              <a:rPr lang="en-US" sz="2000" dirty="0" smtClean="0"/>
              <a:t>: surgery</a:t>
            </a:r>
          </a:p>
          <a:p>
            <a:pPr lvl="1"/>
            <a:r>
              <a:rPr lang="en-US" sz="2000" b="1" dirty="0" smtClean="0"/>
              <a:t>Injury </a:t>
            </a:r>
            <a:r>
              <a:rPr lang="ar-BH" sz="2000" b="1" dirty="0" smtClean="0"/>
              <a:t>&gt;</a:t>
            </a:r>
            <a:r>
              <a:rPr lang="en-US" sz="2000" b="1" dirty="0" smtClean="0"/>
              <a:t> 6 hours</a:t>
            </a:r>
            <a:r>
              <a:rPr lang="en-US" sz="2000" dirty="0" smtClean="0"/>
              <a:t>: repair.</a:t>
            </a:r>
          </a:p>
          <a:p>
            <a:pPr lvl="1"/>
            <a:r>
              <a:rPr lang="en-US" sz="2000" b="1" dirty="0" smtClean="0"/>
              <a:t>Injury 6-12 hours</a:t>
            </a:r>
            <a:r>
              <a:rPr lang="en-US" sz="2000" dirty="0" smtClean="0"/>
              <a:t>: controversial.</a:t>
            </a:r>
          </a:p>
          <a:p>
            <a:pPr lvl="1"/>
            <a:r>
              <a:rPr lang="en-US" sz="2000" b="1" dirty="0" smtClean="0"/>
              <a:t>Injury </a:t>
            </a:r>
            <a:r>
              <a:rPr lang="ar-BH" sz="2000" b="1" dirty="0" smtClean="0"/>
              <a:t>&lt;</a:t>
            </a:r>
            <a:r>
              <a:rPr lang="en-US" sz="2000" b="1" dirty="0" smtClean="0"/>
              <a:t> 12 hours</a:t>
            </a:r>
            <a:r>
              <a:rPr lang="en-US" sz="2000" dirty="0" smtClean="0"/>
              <a:t>: Diversion-cervical </a:t>
            </a:r>
            <a:r>
              <a:rPr lang="en-US" sz="2000" dirty="0" err="1" smtClean="0"/>
              <a:t>esophagostomy</a:t>
            </a:r>
            <a:r>
              <a:rPr lang="en-US" sz="2000" dirty="0" smtClean="0"/>
              <a:t>, </a:t>
            </a:r>
            <a:r>
              <a:rPr lang="en-US" sz="2000" dirty="0" err="1" smtClean="0"/>
              <a:t>gastrostomy</a:t>
            </a:r>
            <a:r>
              <a:rPr lang="en-US" sz="2000" dirty="0" smtClean="0"/>
              <a:t> and drainage.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leading cause of traumatic death in patients </a:t>
            </a:r>
            <a:r>
              <a:rPr lang="ar-BH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 years.</a:t>
            </a:r>
          </a:p>
          <a:p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trauma accounts for 1/3 of all trauma deaths.</a:t>
            </a:r>
          </a:p>
          <a:p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layers and </a:t>
            </a:r>
            <a:r>
              <a:rPr lang="en-US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meninges</a:t>
            </a: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brain?</a:t>
            </a:r>
          </a:p>
          <a:p>
            <a:pPr lvl="1"/>
            <a:r>
              <a:rPr lang="en-US" sz="1400" dirty="0" smtClean="0"/>
              <a:t>Skull → epidural space → </a:t>
            </a:r>
            <a:r>
              <a:rPr lang="en-US" sz="1400" dirty="0" err="1" smtClean="0"/>
              <a:t>dura</a:t>
            </a:r>
            <a:r>
              <a:rPr lang="en-US" sz="1400" dirty="0" smtClean="0"/>
              <a:t> → subdural space → </a:t>
            </a:r>
            <a:r>
              <a:rPr lang="en-US" sz="1400" dirty="0" err="1" smtClean="0"/>
              <a:t>arachenoid</a:t>
            </a:r>
            <a:r>
              <a:rPr lang="en-US" sz="1400" dirty="0" smtClean="0"/>
              <a:t> → </a:t>
            </a:r>
            <a:r>
              <a:rPr lang="en-US" sz="1400" dirty="0" err="1" smtClean="0"/>
              <a:t>subarachenoid</a:t>
            </a:r>
            <a:r>
              <a:rPr lang="en-US" sz="1400" dirty="0" smtClean="0"/>
              <a:t> space (containing CSF) → </a:t>
            </a:r>
            <a:r>
              <a:rPr lang="en-US" sz="1400" dirty="0" err="1" smtClean="0"/>
              <a:t>pia</a:t>
            </a:r>
            <a:r>
              <a:rPr lang="en-US" sz="1400" dirty="0" smtClean="0"/>
              <a:t>.</a:t>
            </a:r>
          </a:p>
          <a:p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is a semisolid structure which weighs nearly 1.5 kg</a:t>
            </a:r>
            <a:r>
              <a:rPr lang="en-US" sz="1400" dirty="0" smtClean="0"/>
              <a:t>. This weight is reduced by cerebrospinal fluid (CSF) in </a:t>
            </a:r>
            <a:r>
              <a:rPr lang="en-US" sz="1400" dirty="0" err="1" smtClean="0"/>
              <a:t>subarachenoid</a:t>
            </a:r>
            <a:r>
              <a:rPr lang="en-US" sz="1400" dirty="0" smtClean="0"/>
              <a:t> space which cushions the brain. CSF is produced by choroid </a:t>
            </a:r>
            <a:r>
              <a:rPr lang="en-US" sz="1400" dirty="0" err="1" smtClean="0"/>
              <a:t>plexi</a:t>
            </a:r>
            <a:r>
              <a:rPr lang="en-US" sz="1400" dirty="0" smtClean="0"/>
              <a:t> which are primarily found in lateral ventricles of the brain.</a:t>
            </a:r>
          </a:p>
          <a:p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Blood-Brain Barrier (BBB) maintains the microvasculature of brain tissue</a:t>
            </a:r>
            <a:r>
              <a:rPr lang="en-US" sz="1400" dirty="0" smtClean="0"/>
              <a:t>. When there is head injury, the function of this barrier is disrupted resulting in cerebral edema.</a:t>
            </a:r>
          </a:p>
          <a:p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Cerebral perfusion pressure:</a:t>
            </a:r>
          </a:p>
          <a:p>
            <a:pPr lvl="1"/>
            <a:r>
              <a:rPr lang="en-US" sz="1400" b="1" dirty="0" smtClean="0"/>
              <a:t>CPP = (Mean </a:t>
            </a:r>
            <a:r>
              <a:rPr lang="en-US" sz="1400" b="1" dirty="0"/>
              <a:t>A</a:t>
            </a:r>
            <a:r>
              <a:rPr lang="en-US" sz="1400" b="1" dirty="0" smtClean="0"/>
              <a:t>rterial Pressure) – (Intracranial Pressure).</a:t>
            </a:r>
          </a:p>
          <a:p>
            <a:pPr lvl="1"/>
            <a:r>
              <a:rPr lang="en-US" sz="1400" b="1" dirty="0" smtClean="0"/>
              <a:t>Intracranial pressure </a:t>
            </a:r>
            <a:r>
              <a:rPr lang="ar-BH" sz="1400" b="1" dirty="0" smtClean="0"/>
              <a:t>&lt;</a:t>
            </a:r>
            <a:r>
              <a:rPr lang="en-US" sz="1400" b="1" dirty="0" smtClean="0"/>
              <a:t> 20 </a:t>
            </a:r>
            <a:r>
              <a:rPr lang="en-US" sz="1400" dirty="0" smtClean="0"/>
              <a:t>is abnormal and must be treated.</a:t>
            </a:r>
          </a:p>
          <a:p>
            <a:pPr lvl="1"/>
            <a:r>
              <a:rPr lang="en-US" sz="1400" b="1" dirty="0" smtClean="0"/>
              <a:t>Intracranial pressure </a:t>
            </a:r>
            <a:r>
              <a:rPr lang="ar-BH" sz="1400" b="1" dirty="0" smtClean="0"/>
              <a:t>&lt;</a:t>
            </a:r>
            <a:r>
              <a:rPr lang="en-US" sz="1400" b="1" dirty="0" smtClean="0"/>
              <a:t> 40 </a:t>
            </a:r>
            <a:r>
              <a:rPr lang="en-US" sz="1400" dirty="0" smtClean="0"/>
              <a:t>is severe and might result in </a:t>
            </a:r>
            <a:r>
              <a:rPr lang="en-US" sz="1400" dirty="0" err="1" smtClean="0"/>
              <a:t>herniation</a:t>
            </a:r>
            <a:r>
              <a:rPr lang="en-US" sz="1400" dirty="0"/>
              <a:t>.</a:t>
            </a:r>
            <a:endParaRPr lang="en-US" sz="1400" dirty="0" smtClean="0"/>
          </a:p>
          <a:p>
            <a:pPr lvl="1"/>
            <a:r>
              <a:rPr lang="en-US" sz="1400" dirty="0" smtClean="0"/>
              <a:t>Maintaining </a:t>
            </a:r>
            <a:r>
              <a:rPr lang="en-US" sz="1400" dirty="0" smtClean="0"/>
              <a:t> CPP </a:t>
            </a:r>
            <a:r>
              <a:rPr lang="en-US" sz="1400" dirty="0" smtClean="0"/>
              <a:t>between 50-70 mmHg in non-operative brain injury is fundamental treatment.</a:t>
            </a:r>
          </a:p>
          <a:p>
            <a:pPr lvl="1"/>
            <a:r>
              <a:rPr lang="en-US" sz="1400" b="1" dirty="0" smtClean="0"/>
              <a:t>What is </a:t>
            </a:r>
            <a:r>
              <a:rPr lang="en-US" sz="1400" b="1" dirty="0" err="1" smtClean="0"/>
              <a:t>cushing</a:t>
            </a:r>
            <a:r>
              <a:rPr lang="en-US" sz="1400" b="1" dirty="0" smtClean="0"/>
              <a:t> response</a:t>
            </a:r>
            <a:r>
              <a:rPr lang="en-US" sz="1400" dirty="0" smtClean="0"/>
              <a:t>? It is the attempt of the brain to maintain the CPP by hypertension and </a:t>
            </a:r>
            <a:r>
              <a:rPr lang="en-US" sz="1400" dirty="0" err="1" smtClean="0"/>
              <a:t>bradycardia</a:t>
            </a:r>
            <a:r>
              <a:rPr lang="en-US" sz="1400" dirty="0" smtClean="0"/>
              <a:t> (when there is increased intracranial pressure).</a:t>
            </a:r>
          </a:p>
          <a:p>
            <a:pPr lvl="1"/>
            <a:r>
              <a:rPr lang="en-US" sz="1400" b="1" dirty="0" smtClean="0"/>
              <a:t>Causes of cerebral vasoconstriction</a:t>
            </a:r>
            <a:r>
              <a:rPr lang="en-US" sz="1400" dirty="0" smtClean="0"/>
              <a:t>: hypertension, </a:t>
            </a:r>
            <a:r>
              <a:rPr lang="en-US" sz="1400" dirty="0" err="1" smtClean="0"/>
              <a:t>hypocarbia</a:t>
            </a:r>
            <a:r>
              <a:rPr lang="en-US" sz="1400" dirty="0" smtClean="0"/>
              <a:t> </a:t>
            </a:r>
            <a:r>
              <a:rPr lang="en-US" sz="1400" dirty="0" smtClean="0"/>
              <a:t>and alkalosis. Cerebral </a:t>
            </a:r>
            <a:r>
              <a:rPr lang="en-US" sz="1400" dirty="0" err="1" smtClean="0"/>
              <a:t>vasodilation</a:t>
            </a:r>
            <a:r>
              <a:rPr lang="en-US" sz="1400" dirty="0" smtClean="0"/>
              <a:t> occurs with the opposite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Considerations and Assessment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considerations:</a:t>
            </a:r>
          </a:p>
          <a:p>
            <a:pPr lvl="1"/>
            <a:r>
              <a:rPr lang="en-US" sz="1700" dirty="0" smtClean="0"/>
              <a:t>Always assume that </a:t>
            </a:r>
            <a:r>
              <a:rPr lang="en-US" sz="1700" dirty="0" smtClean="0"/>
              <a:t>the patient </a:t>
            </a:r>
            <a:r>
              <a:rPr lang="en-US" sz="1700" dirty="0" smtClean="0"/>
              <a:t>presenting with head trauma has neck injury and immobilize him (with neck collar via jaw thrust method until proven otherwise by CT-scan).</a:t>
            </a:r>
          </a:p>
          <a:p>
            <a:pPr lvl="1"/>
            <a:r>
              <a:rPr lang="en-US" sz="1700" dirty="0" smtClean="0"/>
              <a:t>After you assess the patient and classify his head injury, head CT is required with neurologic consultation.</a:t>
            </a:r>
          </a:p>
          <a:p>
            <a:r>
              <a:rPr 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(by history):</a:t>
            </a:r>
          </a:p>
          <a:p>
            <a:pPr lvl="1"/>
            <a:r>
              <a:rPr lang="en-US" sz="1700" dirty="0" smtClean="0"/>
              <a:t>Mechanism of injury, consciousness (assessed by AVPU system </a:t>
            </a:r>
            <a:r>
              <a:rPr lang="en-US" sz="1700" dirty="0" smtClean="0"/>
              <a:t>or </a:t>
            </a:r>
            <a:r>
              <a:rPr lang="en-US" sz="1700" dirty="0" smtClean="0"/>
              <a:t>GCS), use of drugs or alcohol, medications which might affect </a:t>
            </a:r>
            <a:r>
              <a:rPr lang="en-US" sz="1700" dirty="0" err="1" smtClean="0"/>
              <a:t>pupillary</a:t>
            </a:r>
            <a:r>
              <a:rPr lang="en-US" sz="1700" dirty="0" smtClean="0"/>
              <a:t> size and past medical history of head trauma or stoke.</a:t>
            </a:r>
          </a:p>
          <a:p>
            <a:pPr lvl="1"/>
            <a:r>
              <a:rPr lang="en-US" sz="1700" b="1" dirty="0" smtClean="0"/>
              <a:t>Mini-neurologic exam consists of the following:</a:t>
            </a:r>
          </a:p>
          <a:p>
            <a:pPr lvl="2"/>
            <a:r>
              <a:rPr lang="en-US" sz="1700" dirty="0" smtClean="0"/>
              <a:t>Level of consciousness.</a:t>
            </a:r>
          </a:p>
          <a:p>
            <a:pPr lvl="2"/>
            <a:r>
              <a:rPr lang="en-US" sz="1700" dirty="0" err="1" smtClean="0"/>
              <a:t>Pupillary</a:t>
            </a:r>
            <a:r>
              <a:rPr lang="en-US" sz="1700" dirty="0" smtClean="0"/>
              <a:t> function.</a:t>
            </a:r>
          </a:p>
          <a:p>
            <a:pPr lvl="2"/>
            <a:r>
              <a:rPr lang="en-US" sz="1700" dirty="0" smtClean="0"/>
              <a:t>Lateralized extremity weakness.</a:t>
            </a:r>
          </a:p>
          <a:p>
            <a:pPr lvl="2">
              <a:buNone/>
            </a:pPr>
            <a:r>
              <a:rPr lang="en-US" sz="1700" dirty="0" smtClean="0"/>
              <a:t>Abnormality in each of these indicating a mass lesion which </a:t>
            </a:r>
            <a:r>
              <a:rPr lang="en-US" sz="1700" dirty="0" smtClean="0"/>
              <a:t>requires </a:t>
            </a:r>
            <a:r>
              <a:rPr lang="en-US" sz="1700" dirty="0" smtClean="0"/>
              <a:t>surgical intervention.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of Head Trauma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943600" cy="5029200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trauma can be classified according to the following:</a:t>
            </a:r>
          </a:p>
          <a:p>
            <a:pPr lvl="1"/>
            <a:r>
              <a:rPr lang="en-US" sz="1400" b="1" dirty="0" smtClean="0"/>
              <a:t>Mechanism of injury:</a:t>
            </a:r>
          </a:p>
          <a:p>
            <a:pPr lvl="2"/>
            <a:r>
              <a:rPr lang="en-US" sz="1400" dirty="0" smtClean="0"/>
              <a:t>Blunt head trauma.</a:t>
            </a:r>
          </a:p>
          <a:p>
            <a:pPr lvl="2"/>
            <a:r>
              <a:rPr lang="en-US" sz="1400" dirty="0" smtClean="0"/>
              <a:t>Penetrating head injury.</a:t>
            </a:r>
          </a:p>
          <a:p>
            <a:pPr lvl="1"/>
            <a:r>
              <a:rPr lang="en-US" sz="1400" b="1" dirty="0" smtClean="0"/>
              <a:t>Severity (according to GCS):</a:t>
            </a:r>
          </a:p>
          <a:p>
            <a:pPr lvl="2"/>
            <a:r>
              <a:rPr lang="en-US" sz="1400" u="sng" dirty="0" smtClean="0"/>
              <a:t>Mild</a:t>
            </a:r>
            <a:r>
              <a:rPr lang="en-US" sz="1400" dirty="0" smtClean="0"/>
              <a:t>: 13-15</a:t>
            </a:r>
          </a:p>
          <a:p>
            <a:pPr lvl="2"/>
            <a:r>
              <a:rPr lang="en-US" sz="1400" u="sng" dirty="0" smtClean="0"/>
              <a:t>Moderate</a:t>
            </a:r>
            <a:r>
              <a:rPr lang="en-US" sz="1400" dirty="0" smtClean="0"/>
              <a:t>: 9-12</a:t>
            </a:r>
          </a:p>
          <a:p>
            <a:pPr lvl="2"/>
            <a:r>
              <a:rPr lang="en-US" sz="1400" u="sng" dirty="0" smtClean="0"/>
              <a:t>Severe</a:t>
            </a:r>
            <a:r>
              <a:rPr lang="en-US" sz="1400" dirty="0" smtClean="0"/>
              <a:t>: </a:t>
            </a:r>
            <a:r>
              <a:rPr lang="ar-BH" sz="1400" dirty="0" smtClean="0"/>
              <a:t>&gt;</a:t>
            </a:r>
            <a:r>
              <a:rPr lang="en-US" sz="1400" dirty="0" smtClean="0"/>
              <a:t> 9</a:t>
            </a:r>
          </a:p>
          <a:p>
            <a:pPr lvl="1"/>
            <a:r>
              <a:rPr lang="en-US" sz="1400" b="1" dirty="0" smtClean="0"/>
              <a:t>Morphology (skull fracture):</a:t>
            </a:r>
          </a:p>
          <a:p>
            <a:pPr lvl="2"/>
            <a:r>
              <a:rPr lang="en-US" sz="1400" u="sng" dirty="0" smtClean="0"/>
              <a:t>Vault </a:t>
            </a:r>
            <a:r>
              <a:rPr lang="ar-BH" sz="1400" u="sng" dirty="0" smtClean="0"/>
              <a:t>قحفة الرأس</a:t>
            </a:r>
            <a:r>
              <a:rPr lang="en-US" sz="1400" dirty="0" smtClean="0"/>
              <a:t>: linear, depressed/</a:t>
            </a:r>
            <a:r>
              <a:rPr lang="en-US" sz="1400" dirty="0" err="1" smtClean="0"/>
              <a:t>nondepressed</a:t>
            </a:r>
            <a:r>
              <a:rPr lang="en-US" sz="1400" dirty="0" smtClean="0"/>
              <a:t> or open/closed</a:t>
            </a:r>
          </a:p>
          <a:p>
            <a:pPr lvl="2"/>
            <a:r>
              <a:rPr lang="en-US" sz="1400" u="sng" dirty="0" smtClean="0"/>
              <a:t>Basilar</a:t>
            </a:r>
            <a:r>
              <a:rPr lang="en-US" sz="1400" dirty="0" smtClean="0"/>
              <a:t>: with or without CSF leak. Signs of basilar fracture include</a:t>
            </a:r>
          </a:p>
          <a:p>
            <a:pPr lvl="3"/>
            <a:r>
              <a:rPr lang="en-US" sz="1400" dirty="0" err="1" smtClean="0"/>
              <a:t>Periorbital</a:t>
            </a:r>
            <a:r>
              <a:rPr lang="en-US" sz="1400" dirty="0" smtClean="0"/>
              <a:t> </a:t>
            </a:r>
            <a:r>
              <a:rPr lang="en-US" sz="1400" dirty="0" err="1" smtClean="0"/>
              <a:t>ecchymosis</a:t>
            </a:r>
            <a:r>
              <a:rPr lang="en-US" sz="1400" dirty="0" smtClean="0"/>
              <a:t> (raccoon’s eye).</a:t>
            </a:r>
          </a:p>
          <a:p>
            <a:pPr lvl="3"/>
            <a:r>
              <a:rPr lang="en-US" sz="1400" dirty="0" err="1" smtClean="0"/>
              <a:t>Retroauricular</a:t>
            </a:r>
            <a:r>
              <a:rPr lang="en-US" sz="1400" dirty="0" smtClean="0"/>
              <a:t> </a:t>
            </a:r>
            <a:r>
              <a:rPr lang="en-US" sz="1400" dirty="0" err="1" smtClean="0"/>
              <a:t>ecchymoses</a:t>
            </a:r>
            <a:r>
              <a:rPr lang="en-US" sz="1400" dirty="0" smtClean="0"/>
              <a:t> (Battle’s sign).</a:t>
            </a:r>
          </a:p>
          <a:p>
            <a:pPr lvl="3"/>
            <a:r>
              <a:rPr lang="en-US" sz="1400" dirty="0" smtClean="0"/>
              <a:t>If there is CSF leak: </a:t>
            </a:r>
            <a:r>
              <a:rPr lang="en-US" sz="1400" dirty="0" err="1" smtClean="0"/>
              <a:t>otorrhea</a:t>
            </a:r>
            <a:r>
              <a:rPr lang="en-US" sz="1400" dirty="0" smtClean="0"/>
              <a:t> and </a:t>
            </a:r>
            <a:r>
              <a:rPr lang="en-US" sz="1400" dirty="0" err="1" smtClean="0"/>
              <a:t>rhinorrhea</a:t>
            </a:r>
            <a:r>
              <a:rPr lang="en-US" sz="1400" dirty="0" smtClean="0"/>
              <a:t>.</a:t>
            </a:r>
          </a:p>
          <a:p>
            <a:pPr lvl="3"/>
            <a:r>
              <a:rPr lang="en-US" sz="1400" dirty="0" err="1" smtClean="0"/>
              <a:t>Hemotympanum</a:t>
            </a:r>
            <a:r>
              <a:rPr lang="en-US" sz="1400" dirty="0" smtClean="0"/>
              <a:t>.</a:t>
            </a:r>
          </a:p>
          <a:p>
            <a:pPr lvl="3"/>
            <a:r>
              <a:rPr lang="en-US" sz="1400" dirty="0" smtClean="0"/>
              <a:t>Cranial nerve palsies.</a:t>
            </a:r>
          </a:p>
          <a:p>
            <a:pPr lvl="1"/>
            <a:r>
              <a:rPr lang="en-US" sz="1400" b="1" dirty="0" smtClean="0"/>
              <a:t>Intracranial lesions:</a:t>
            </a:r>
          </a:p>
          <a:p>
            <a:pPr lvl="2"/>
            <a:r>
              <a:rPr lang="en-US" sz="1400" u="sng" dirty="0" smtClean="0"/>
              <a:t>Focal</a:t>
            </a:r>
            <a:r>
              <a:rPr lang="en-US" sz="1400" dirty="0" smtClean="0"/>
              <a:t>: epidural, subdural or </a:t>
            </a:r>
            <a:r>
              <a:rPr lang="en-US" sz="1400" dirty="0" err="1" smtClean="0"/>
              <a:t>intracerebral</a:t>
            </a:r>
            <a:r>
              <a:rPr lang="en-US" sz="1400" dirty="0" smtClean="0"/>
              <a:t>.</a:t>
            </a:r>
          </a:p>
          <a:p>
            <a:pPr lvl="2"/>
            <a:r>
              <a:rPr lang="en-US" sz="1400" u="sng" dirty="0" smtClean="0"/>
              <a:t>Diffuse</a:t>
            </a:r>
            <a:r>
              <a:rPr lang="en-US" sz="1400" dirty="0" smtClean="0"/>
              <a:t>: multiple contusions, concussion or ischemic injury</a:t>
            </a:r>
          </a:p>
        </p:txBody>
      </p:sp>
      <p:pic>
        <p:nvPicPr>
          <p:cNvPr id="17410" name="Picture 2" descr="ÙØªÙØ¬Ø© Ø¨Ø­Ø« Ø§ÙØµÙØ± Ø¹Ù âªpenetrating head traumaâ¬â"/>
          <p:cNvPicPr>
            <a:picLocks noChangeAspect="1" noChangeArrowheads="1"/>
          </p:cNvPicPr>
          <p:nvPr/>
        </p:nvPicPr>
        <p:blipFill>
          <a:blip r:embed="rId2" cstate="print"/>
          <a:srcRect l="41913"/>
          <a:stretch>
            <a:fillRect/>
          </a:stretch>
        </p:blipFill>
        <p:spPr bwMode="auto">
          <a:xfrm>
            <a:off x="6858000" y="228600"/>
            <a:ext cx="1895475" cy="1903149"/>
          </a:xfrm>
          <a:prstGeom prst="rect">
            <a:avLst/>
          </a:prstGeom>
          <a:noFill/>
        </p:spPr>
      </p:pic>
      <p:pic>
        <p:nvPicPr>
          <p:cNvPr id="17412" name="Picture 4" descr="ÙØªÙØ¬Ø© Ø¨Ø­Ø« Ø§ÙØµÙØ± Ø¹Ù âªdepressed skull fractureâ¬â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209800"/>
            <a:ext cx="1905000" cy="1843548"/>
          </a:xfrm>
          <a:prstGeom prst="rect">
            <a:avLst/>
          </a:prstGeom>
          <a:noFill/>
        </p:spPr>
      </p:pic>
      <p:pic>
        <p:nvPicPr>
          <p:cNvPr id="17414" name="Picture 6" descr="ØµÙØ±Ø© Ø°Ø§Øª ØµÙØ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114800"/>
            <a:ext cx="19050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Epidural and Subdural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Hematomas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Epidural hematoma:</a:t>
            </a:r>
          </a:p>
          <a:p>
            <a:pPr lvl="1"/>
            <a:r>
              <a:rPr lang="en-US" sz="1600" b="1" dirty="0" smtClean="0"/>
              <a:t>Definition</a:t>
            </a:r>
            <a:r>
              <a:rPr lang="en-US" sz="1600" dirty="0" smtClean="0"/>
              <a:t>: collection of blood in epidural space (between </a:t>
            </a:r>
            <a:r>
              <a:rPr lang="en-US" sz="1600" dirty="0" err="1" smtClean="0"/>
              <a:t>dura</a:t>
            </a:r>
            <a:r>
              <a:rPr lang="en-US" sz="1600" dirty="0" smtClean="0"/>
              <a:t> and the skull).</a:t>
            </a:r>
          </a:p>
          <a:p>
            <a:pPr lvl="1"/>
            <a:r>
              <a:rPr lang="en-US" sz="1600" b="1" dirty="0" smtClean="0"/>
              <a:t>Cause</a:t>
            </a:r>
            <a:r>
              <a:rPr lang="en-US" sz="1600" dirty="0" smtClean="0"/>
              <a:t>: temporal bone fracture resulting in injury to middle </a:t>
            </a:r>
            <a:r>
              <a:rPr lang="en-US" sz="1600" dirty="0" err="1" smtClean="0"/>
              <a:t>meningeal</a:t>
            </a:r>
            <a:r>
              <a:rPr lang="en-US" sz="1600" dirty="0" smtClean="0"/>
              <a:t> artery.</a:t>
            </a:r>
          </a:p>
          <a:p>
            <a:pPr lvl="1"/>
            <a:r>
              <a:rPr lang="en-US" sz="1600" b="1" dirty="0" smtClean="0"/>
              <a:t>CT-scan</a:t>
            </a:r>
            <a:r>
              <a:rPr lang="en-US" sz="1600" dirty="0" smtClean="0"/>
              <a:t>: biconvex in shape / lens-shaped lesion.</a:t>
            </a:r>
          </a:p>
          <a:p>
            <a:pPr lvl="1"/>
            <a:r>
              <a:rPr lang="en-US" sz="1600" dirty="0" smtClean="0"/>
              <a:t>It is also characterized by lucid interval where patient “talk and die”.</a:t>
            </a:r>
          </a:p>
          <a:p>
            <a:pPr lvl="1"/>
            <a:r>
              <a:rPr lang="en-US" sz="1600" b="1" dirty="0" smtClean="0"/>
              <a:t>Management</a:t>
            </a:r>
            <a:r>
              <a:rPr lang="en-US" sz="1600" dirty="0" smtClean="0"/>
              <a:t>: early evacuation – good prognosis.</a:t>
            </a:r>
          </a:p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Subdural hematoma:</a:t>
            </a:r>
          </a:p>
          <a:p>
            <a:pPr lvl="1"/>
            <a:r>
              <a:rPr lang="en-US" sz="1600" b="1" dirty="0" smtClean="0"/>
              <a:t>Definition</a:t>
            </a:r>
            <a:r>
              <a:rPr lang="en-US" sz="1600" dirty="0" smtClean="0"/>
              <a:t>: collection of blood between </a:t>
            </a:r>
            <a:r>
              <a:rPr lang="en-US" sz="1600" dirty="0" err="1" smtClean="0"/>
              <a:t>dura</a:t>
            </a:r>
            <a:r>
              <a:rPr lang="en-US" sz="1600" dirty="0" smtClean="0"/>
              <a:t> and </a:t>
            </a:r>
            <a:r>
              <a:rPr lang="en-US" sz="1600" dirty="0" err="1" smtClean="0"/>
              <a:t>arachenoid</a:t>
            </a:r>
            <a:r>
              <a:rPr lang="en-US" sz="1600" dirty="0" smtClean="0"/>
              <a:t> (in subdural space).</a:t>
            </a:r>
          </a:p>
          <a:p>
            <a:pPr lvl="1"/>
            <a:r>
              <a:rPr lang="en-US" sz="1600" b="1" dirty="0" smtClean="0"/>
              <a:t>Cause</a:t>
            </a:r>
            <a:r>
              <a:rPr lang="en-US" sz="1600" dirty="0" smtClean="0"/>
              <a:t>: </a:t>
            </a:r>
            <a:r>
              <a:rPr lang="en-US" sz="1600" dirty="0" smtClean="0"/>
              <a:t>acceleration-deceleration </a:t>
            </a:r>
            <a:r>
              <a:rPr lang="en-US" sz="1600" dirty="0" smtClean="0"/>
              <a:t>mechanism resulting in tear of bridging veins.</a:t>
            </a:r>
          </a:p>
          <a:p>
            <a:pPr lvl="1"/>
            <a:r>
              <a:rPr lang="en-US" sz="1600" b="1" dirty="0" smtClean="0"/>
              <a:t>Classified as:</a:t>
            </a:r>
          </a:p>
          <a:p>
            <a:pPr lvl="2"/>
            <a:r>
              <a:rPr lang="en-US" sz="1600" u="sng" dirty="0" smtClean="0"/>
              <a:t>Acute</a:t>
            </a:r>
            <a:r>
              <a:rPr lang="en-US" sz="1600" dirty="0" smtClean="0"/>
              <a:t>: </a:t>
            </a:r>
            <a:r>
              <a:rPr lang="ar-BH" sz="1600" dirty="0" smtClean="0"/>
              <a:t>&gt;</a:t>
            </a:r>
            <a:r>
              <a:rPr lang="en-US" sz="1600" dirty="0" smtClean="0"/>
              <a:t> 24 hours.</a:t>
            </a:r>
          </a:p>
          <a:p>
            <a:pPr lvl="2"/>
            <a:r>
              <a:rPr lang="en-US" sz="1600" u="sng" dirty="0" err="1" smtClean="0"/>
              <a:t>Subacute</a:t>
            </a:r>
            <a:r>
              <a:rPr lang="en-US" sz="1600" dirty="0" smtClean="0"/>
              <a:t>: 24 hours – 2weeks.</a:t>
            </a:r>
          </a:p>
          <a:p>
            <a:pPr lvl="2"/>
            <a:r>
              <a:rPr lang="en-US" sz="1600" u="sng" dirty="0" smtClean="0"/>
              <a:t>Chronic</a:t>
            </a:r>
            <a:r>
              <a:rPr lang="en-US" sz="1600" dirty="0" smtClean="0"/>
              <a:t>: </a:t>
            </a:r>
            <a:r>
              <a:rPr lang="ar-BH" sz="1600" dirty="0" smtClean="0"/>
              <a:t>&lt;</a:t>
            </a:r>
            <a:r>
              <a:rPr lang="en-US" sz="1600" dirty="0" smtClean="0"/>
              <a:t> 2 weeks.</a:t>
            </a:r>
          </a:p>
          <a:p>
            <a:pPr lvl="1"/>
            <a:r>
              <a:rPr lang="en-US" sz="1600" b="1" dirty="0" smtClean="0"/>
              <a:t>Management</a:t>
            </a:r>
            <a:r>
              <a:rPr lang="en-US" sz="1600" dirty="0" smtClean="0"/>
              <a:t>: rapid surgical evacuation is recommended.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ÙØªÙØ¬Ø© Ø¨Ø­Ø« Ø§ÙØµÙØ± Ø¹Ù âªCT epidural vs subdural hematomaâ¬â"/>
          <p:cNvPicPr>
            <a:picLocks noChangeAspect="1" noChangeArrowheads="1"/>
          </p:cNvPicPr>
          <p:nvPr/>
        </p:nvPicPr>
        <p:blipFill>
          <a:blip r:embed="rId2" cstate="print"/>
          <a:srcRect l="1667" t="16667" r="2500" b="21111"/>
          <a:stretch>
            <a:fillRect/>
          </a:stretch>
        </p:blipFill>
        <p:spPr bwMode="auto">
          <a:xfrm>
            <a:off x="685800" y="1905000"/>
            <a:ext cx="7824107" cy="3810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Epidural and Subdural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Hematomas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086100" y="3086100"/>
            <a:ext cx="6858000" cy="685800"/>
          </a:xfrm>
        </p:spPr>
        <p:txBody>
          <a:bodyPr>
            <a:no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Cerebral Contusion, Cerebral Concussion and DAI</a:t>
            </a:r>
            <a:endParaRPr lang="en-US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"/>
            <a:ext cx="8229600" cy="6553200"/>
          </a:xfrm>
        </p:spPr>
        <p:txBody>
          <a:bodyPr>
            <a:noAutofit/>
          </a:bodyPr>
          <a:lstStyle/>
          <a:p>
            <a:r>
              <a:rPr lang="en-US" sz="15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Cerebral contusion:</a:t>
            </a:r>
          </a:p>
          <a:p>
            <a:pPr lvl="1"/>
            <a:r>
              <a:rPr lang="en-US" sz="1550" b="1" dirty="0" smtClean="0"/>
              <a:t>Definition</a:t>
            </a:r>
            <a:r>
              <a:rPr lang="en-US" sz="1550" dirty="0" smtClean="0"/>
              <a:t>: it occurs when the brain hits the skull (commonly frontal and temporal lobes).</a:t>
            </a:r>
          </a:p>
          <a:p>
            <a:pPr lvl="1"/>
            <a:r>
              <a:rPr lang="en-US" sz="1550" b="1" dirty="0" smtClean="0"/>
              <a:t>Causes:</a:t>
            </a:r>
          </a:p>
          <a:p>
            <a:pPr lvl="2"/>
            <a:r>
              <a:rPr lang="en-US" sz="1550" dirty="0" smtClean="0"/>
              <a:t>Blow to the head.</a:t>
            </a:r>
          </a:p>
          <a:p>
            <a:pPr lvl="2"/>
            <a:r>
              <a:rPr lang="en-US" sz="1550" dirty="0" smtClean="0"/>
              <a:t>Sudden deceleration.</a:t>
            </a:r>
          </a:p>
          <a:p>
            <a:pPr lvl="1"/>
            <a:r>
              <a:rPr lang="en-US" sz="1550" b="1" dirty="0" smtClean="0"/>
              <a:t>Types:</a:t>
            </a:r>
          </a:p>
          <a:p>
            <a:pPr lvl="2"/>
            <a:r>
              <a:rPr lang="en-US" sz="1550" u="sng" dirty="0" smtClean="0"/>
              <a:t>Coup</a:t>
            </a:r>
            <a:r>
              <a:rPr lang="en-US" sz="1550" dirty="0" smtClean="0"/>
              <a:t>: directly under the site of impact.</a:t>
            </a:r>
          </a:p>
          <a:p>
            <a:pPr lvl="2"/>
            <a:r>
              <a:rPr lang="en-US" sz="1550" u="sng" dirty="0" smtClean="0"/>
              <a:t>Counter-coup</a:t>
            </a:r>
            <a:r>
              <a:rPr lang="en-US" sz="1550" dirty="0" smtClean="0"/>
              <a:t>: </a:t>
            </a:r>
            <a:r>
              <a:rPr lang="en-US" sz="1550" dirty="0" err="1" smtClean="0"/>
              <a:t>contralateral</a:t>
            </a:r>
            <a:r>
              <a:rPr lang="en-US" sz="1550" dirty="0" smtClean="0"/>
              <a:t> side of the impact.</a:t>
            </a:r>
          </a:p>
          <a:p>
            <a:pPr lvl="1"/>
            <a:r>
              <a:rPr lang="en-US" sz="1550" b="1" dirty="0" smtClean="0"/>
              <a:t>Diagnosis</a:t>
            </a:r>
            <a:r>
              <a:rPr lang="en-US" sz="1550" dirty="0" smtClean="0"/>
              <a:t>: CT-changes are progressive.</a:t>
            </a:r>
          </a:p>
          <a:p>
            <a:pPr lvl="1"/>
            <a:r>
              <a:rPr lang="en-US" sz="1550" dirty="0" smtClean="0"/>
              <a:t>Most conscious patients require </a:t>
            </a:r>
            <a:r>
              <a:rPr lang="en-US" sz="1550" dirty="0" smtClean="0"/>
              <a:t>NO </a:t>
            </a:r>
            <a:r>
              <a:rPr lang="en-US" sz="1550" dirty="0" smtClean="0"/>
              <a:t>operation.</a:t>
            </a:r>
          </a:p>
          <a:p>
            <a:r>
              <a:rPr lang="en-US" sz="15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Cerebral concussion: </a:t>
            </a:r>
          </a:p>
          <a:p>
            <a:pPr lvl="1"/>
            <a:r>
              <a:rPr lang="en-US" sz="1550" b="1" dirty="0" smtClean="0"/>
              <a:t>Definition</a:t>
            </a:r>
            <a:r>
              <a:rPr lang="en-US" sz="1550" dirty="0" smtClean="0"/>
              <a:t>: it is a temporarily loss of consciousness following blunt, non-penetrating trauma to the head.</a:t>
            </a:r>
          </a:p>
          <a:p>
            <a:pPr lvl="1"/>
            <a:r>
              <a:rPr lang="en-US" sz="1550" b="1" dirty="0" smtClean="0"/>
              <a:t>Cause</a:t>
            </a:r>
            <a:r>
              <a:rPr lang="en-US" sz="1550" dirty="0" smtClean="0"/>
              <a:t>: impairment of reticular activating system.</a:t>
            </a:r>
          </a:p>
          <a:p>
            <a:pPr lvl="1"/>
            <a:r>
              <a:rPr lang="en-US" sz="1550" b="1" dirty="0" smtClean="0"/>
              <a:t>Diagnosis</a:t>
            </a:r>
            <a:r>
              <a:rPr lang="en-US" sz="1550" dirty="0" smtClean="0"/>
              <a:t>: CT-scan is negative.</a:t>
            </a:r>
          </a:p>
          <a:p>
            <a:pPr lvl="1"/>
            <a:r>
              <a:rPr lang="en-US" sz="1550" b="1" dirty="0" smtClean="0"/>
              <a:t>Management</a:t>
            </a:r>
            <a:r>
              <a:rPr lang="en-US" sz="1550" dirty="0" smtClean="0"/>
              <a:t>: recovery is complete but patients might have headache or nausea which persists for a short time.</a:t>
            </a:r>
          </a:p>
          <a:p>
            <a:r>
              <a:rPr lang="en-US" sz="15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Diffuse Axonal Injury (DAI):</a:t>
            </a:r>
          </a:p>
          <a:p>
            <a:pPr lvl="1"/>
            <a:r>
              <a:rPr lang="en-US" sz="1550" b="1" dirty="0" smtClean="0"/>
              <a:t>Cause</a:t>
            </a:r>
            <a:r>
              <a:rPr lang="en-US" sz="1550" dirty="0" smtClean="0"/>
              <a:t>: microscopic shearing of nerve fibers.</a:t>
            </a:r>
          </a:p>
          <a:p>
            <a:pPr lvl="1"/>
            <a:r>
              <a:rPr lang="en-US" sz="1550" b="1" dirty="0" smtClean="0"/>
              <a:t>Presentation</a:t>
            </a:r>
            <a:r>
              <a:rPr lang="en-US" sz="1550" dirty="0" smtClean="0"/>
              <a:t>: patients are comatose for long periods of time (</a:t>
            </a:r>
            <a:r>
              <a:rPr lang="en-US" sz="1550" dirty="0" smtClean="0"/>
              <a:t>days </a:t>
            </a:r>
            <a:r>
              <a:rPr lang="en-US" sz="1550" dirty="0" smtClean="0"/>
              <a:t>to weeks).</a:t>
            </a:r>
          </a:p>
          <a:p>
            <a:pPr lvl="1"/>
            <a:r>
              <a:rPr lang="en-US" sz="1550" b="1" dirty="0" smtClean="0"/>
              <a:t>Diagnosis</a:t>
            </a:r>
            <a:r>
              <a:rPr lang="en-US" sz="1550" dirty="0" smtClean="0"/>
              <a:t>: CT-scan shows no mass lesion but indistinct grey-white matter margins.</a:t>
            </a:r>
          </a:p>
          <a:p>
            <a:pPr lvl="1"/>
            <a:r>
              <a:rPr lang="en-US" sz="1550" b="1" dirty="0" smtClean="0"/>
              <a:t>Management</a:t>
            </a:r>
            <a:r>
              <a:rPr lang="en-US" sz="1550" dirty="0" smtClean="0"/>
              <a:t>: intubation, hyperventilation, monitoring of ICP.</a:t>
            </a:r>
          </a:p>
          <a:p>
            <a:pPr lvl="1"/>
            <a:r>
              <a:rPr lang="en-US" sz="1550" b="1" dirty="0" smtClean="0"/>
              <a:t>Prognosis</a:t>
            </a:r>
            <a:r>
              <a:rPr lang="en-US" sz="1550" dirty="0" smtClean="0"/>
              <a:t>: mortality reaching 33% and mostly due to increased ICP due to cerebral edema.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ÙØªÙØ¬Ø© Ø¨Ø­Ø« Ø§ÙØµÙØ± Ø¹Ù âªcerebral contusion coup contrecoup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4999"/>
            <a:ext cx="5562599" cy="3094757"/>
          </a:xfrm>
          <a:prstGeom prst="rect">
            <a:avLst/>
          </a:prstGeom>
          <a:noFill/>
        </p:spPr>
      </p:pic>
      <p:pic>
        <p:nvPicPr>
          <p:cNvPr id="35844" name="Picture 4" descr="ÙØªÙØ¬Ø© Ø¨Ø­Ø« Ø§ÙØµÙØ± Ø¹Ù âªdiffuse axonal injuryâ¬â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905000"/>
            <a:ext cx="2895600" cy="3089965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858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Cerebral Contusion, Cerebral Concussion and DAI</a:t>
            </a: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1054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Cerebral contusion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51054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Diffuse axonal injury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2627</Words>
  <Application>Microsoft Office PowerPoint</Application>
  <PresentationFormat>On-screen Show (4:3)</PresentationFormat>
  <Paragraphs>308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Kingdom of Bahrain Arabian Gulf University College of Medicine and Medical Sciences</vt:lpstr>
      <vt:lpstr>HEAD TRAUMA</vt:lpstr>
      <vt:lpstr>Introduction</vt:lpstr>
      <vt:lpstr>General Considerations and Assessment</vt:lpstr>
      <vt:lpstr>Classification of Head Trauma</vt:lpstr>
      <vt:lpstr>Epidural and Subdural Hematomas</vt:lpstr>
      <vt:lpstr>Epidural and Subdural Hematomas</vt:lpstr>
      <vt:lpstr>Cerebral Contusion, Cerebral Concussion and DAI</vt:lpstr>
      <vt:lpstr>Cerebral Contusion, Cerebral Concussion and DAI</vt:lpstr>
      <vt:lpstr>Head CT-Scan and Management of Head Trauma</vt:lpstr>
      <vt:lpstr>Thoracic Trauma</vt:lpstr>
      <vt:lpstr>Introduction</vt:lpstr>
      <vt:lpstr>Airway and Breathing</vt:lpstr>
      <vt:lpstr>Tension Pneumothorax</vt:lpstr>
      <vt:lpstr>Open Pneumothorax</vt:lpstr>
      <vt:lpstr>Massive Hemothorax</vt:lpstr>
      <vt:lpstr>Pericardial Tamponade</vt:lpstr>
      <vt:lpstr>Pericardial Tamponade</vt:lpstr>
      <vt:lpstr>Flail Chest and Pulmonary Contusion</vt:lpstr>
      <vt:lpstr>Flail Chest and Pulmonary Contusion</vt:lpstr>
      <vt:lpstr>Traumatic Aortic Rupture</vt:lpstr>
      <vt:lpstr>Slide 22</vt:lpstr>
      <vt:lpstr>Blunt Cardiac Injury and Diaphragmatic Injury</vt:lpstr>
      <vt:lpstr>Blunt Esophageal Rupture</vt:lpstr>
    </vt:vector>
  </TitlesOfParts>
  <Company>Citigroup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Kingdom of Bahrain Arabian Gulf University College of Medicine and Medical Sciences</dc:title>
  <dc:creator>Ali Alhashili</dc:creator>
  <cp:lastModifiedBy>Ali Alhashili</cp:lastModifiedBy>
  <cp:revision>52</cp:revision>
  <dcterms:created xsi:type="dcterms:W3CDTF">2017-12-18T13:31:15Z</dcterms:created>
  <dcterms:modified xsi:type="dcterms:W3CDTF">2018-05-12T20:37:37Z</dcterms:modified>
</cp:coreProperties>
</file>