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</p:sldIdLst>
  <p:sldSz cx="9144000" cy="6858000" type="screen4x3"/>
  <p:notesSz cx="9144000" cy="9144000"/>
  <p:defaultTextStyle>
    <a:defPPr>
      <a:defRPr lang="en-US"/>
    </a:defPPr>
    <a:lvl1pPr marL="0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6344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2687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9030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5373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1717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18061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54403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90747" algn="l" defTabSz="87268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826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1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72" y="-108"/>
      </p:cViewPr>
      <p:guideLst>
        <p:guide orient="horz" pos="288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21C3-A33E-4164-8B91-B15F46CC80E6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343400"/>
            <a:ext cx="7315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8685213"/>
            <a:ext cx="39624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80366-6709-43E8-A710-E13C638640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6344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2687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9030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5373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717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061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403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747" algn="l" defTabSz="8726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80366-6709-43E8-A710-E13C6386407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2" y="1594484"/>
            <a:ext cx="777240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442" y="-30097"/>
            <a:ext cx="7529119" cy="646331"/>
          </a:xfrm>
        </p:spPr>
        <p:txBody>
          <a:bodyPr lIns="0" tIns="0" rIns="0" bIns="0"/>
          <a:lstStyle>
            <a:lvl1pPr>
              <a:defRPr sz="4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442" y="-30097"/>
            <a:ext cx="7529119" cy="646331"/>
          </a:xfrm>
        </p:spPr>
        <p:txBody>
          <a:bodyPr lIns="0" tIns="0" rIns="0" bIns="0"/>
          <a:lstStyle>
            <a:lvl1pPr>
              <a:defRPr sz="4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442" y="-30097"/>
            <a:ext cx="7529119" cy="646331"/>
          </a:xfrm>
        </p:spPr>
        <p:txBody>
          <a:bodyPr lIns="0" tIns="0" rIns="0" bIns="0"/>
          <a:lstStyle>
            <a:lvl1pPr>
              <a:defRPr sz="42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7442" y="-30099"/>
            <a:ext cx="7529119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3101" y="1252541"/>
            <a:ext cx="7797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2" y="4783456"/>
            <a:ext cx="2103121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2" y="4783456"/>
            <a:ext cx="2103121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6344">
        <a:defRPr>
          <a:latin typeface="+mn-lt"/>
          <a:ea typeface="+mn-ea"/>
          <a:cs typeface="+mn-cs"/>
        </a:defRPr>
      </a:lvl2pPr>
      <a:lvl3pPr marL="872687">
        <a:defRPr>
          <a:latin typeface="+mn-lt"/>
          <a:ea typeface="+mn-ea"/>
          <a:cs typeface="+mn-cs"/>
        </a:defRPr>
      </a:lvl3pPr>
      <a:lvl4pPr marL="1309030">
        <a:defRPr>
          <a:latin typeface="+mn-lt"/>
          <a:ea typeface="+mn-ea"/>
          <a:cs typeface="+mn-cs"/>
        </a:defRPr>
      </a:lvl4pPr>
      <a:lvl5pPr marL="1745373">
        <a:defRPr>
          <a:latin typeface="+mn-lt"/>
          <a:ea typeface="+mn-ea"/>
          <a:cs typeface="+mn-cs"/>
        </a:defRPr>
      </a:lvl5pPr>
      <a:lvl6pPr marL="2181717">
        <a:defRPr>
          <a:latin typeface="+mn-lt"/>
          <a:ea typeface="+mn-ea"/>
          <a:cs typeface="+mn-cs"/>
        </a:defRPr>
      </a:lvl6pPr>
      <a:lvl7pPr marL="2618061">
        <a:defRPr>
          <a:latin typeface="+mn-lt"/>
          <a:ea typeface="+mn-ea"/>
          <a:cs typeface="+mn-cs"/>
        </a:defRPr>
      </a:lvl7pPr>
      <a:lvl8pPr marL="3054403">
        <a:defRPr>
          <a:latin typeface="+mn-lt"/>
          <a:ea typeface="+mn-ea"/>
          <a:cs typeface="+mn-cs"/>
        </a:defRPr>
      </a:lvl8pPr>
      <a:lvl9pPr marL="349074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6344">
        <a:defRPr>
          <a:latin typeface="+mn-lt"/>
          <a:ea typeface="+mn-ea"/>
          <a:cs typeface="+mn-cs"/>
        </a:defRPr>
      </a:lvl2pPr>
      <a:lvl3pPr marL="872687">
        <a:defRPr>
          <a:latin typeface="+mn-lt"/>
          <a:ea typeface="+mn-ea"/>
          <a:cs typeface="+mn-cs"/>
        </a:defRPr>
      </a:lvl3pPr>
      <a:lvl4pPr marL="1309030">
        <a:defRPr>
          <a:latin typeface="+mn-lt"/>
          <a:ea typeface="+mn-ea"/>
          <a:cs typeface="+mn-cs"/>
        </a:defRPr>
      </a:lvl4pPr>
      <a:lvl5pPr marL="1745373">
        <a:defRPr>
          <a:latin typeface="+mn-lt"/>
          <a:ea typeface="+mn-ea"/>
          <a:cs typeface="+mn-cs"/>
        </a:defRPr>
      </a:lvl5pPr>
      <a:lvl6pPr marL="2181717">
        <a:defRPr>
          <a:latin typeface="+mn-lt"/>
          <a:ea typeface="+mn-ea"/>
          <a:cs typeface="+mn-cs"/>
        </a:defRPr>
      </a:lvl6pPr>
      <a:lvl7pPr marL="2618061">
        <a:defRPr>
          <a:latin typeface="+mn-lt"/>
          <a:ea typeface="+mn-ea"/>
          <a:cs typeface="+mn-cs"/>
        </a:defRPr>
      </a:lvl7pPr>
      <a:lvl8pPr marL="3054403">
        <a:defRPr>
          <a:latin typeface="+mn-lt"/>
          <a:ea typeface="+mn-ea"/>
          <a:cs typeface="+mn-cs"/>
        </a:defRPr>
      </a:lvl8pPr>
      <a:lvl9pPr marL="349074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685800"/>
            <a:ext cx="3392171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0"/>
            <a:r>
              <a:rPr sz="5700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</a:t>
            </a:r>
            <a:r>
              <a:rPr sz="5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5700" spc="-5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57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sz="5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8400" y="1828800"/>
            <a:ext cx="4120133" cy="1610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700" b="1" u="heavy" spc="-9" dirty="0">
                <a:solidFill>
                  <a:srgbClr val="7E7E7E"/>
                </a:solidFill>
                <a:latin typeface="Calibri"/>
                <a:cs typeface="Calibri"/>
              </a:rPr>
              <a:t>Stomach </a:t>
            </a:r>
            <a:r>
              <a:rPr sz="2700" b="1" u="heavy" spc="-5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r>
              <a:rPr sz="2700" b="1" u="heavy" spc="-38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700" b="1" u="heavy" spc="-9" dirty="0">
                <a:solidFill>
                  <a:srgbClr val="7E7E7E"/>
                </a:solidFill>
                <a:latin typeface="Calibri"/>
                <a:cs typeface="Calibri"/>
              </a:rPr>
              <a:t>Duodenum</a:t>
            </a:r>
            <a:endParaRPr sz="2700" dirty="0">
              <a:latin typeface="Calibri"/>
              <a:cs typeface="Calibri"/>
            </a:endParaRPr>
          </a:p>
          <a:p>
            <a:pPr algn="ctr">
              <a:spcBef>
                <a:spcPts val="1890"/>
              </a:spcBef>
            </a:pPr>
            <a:r>
              <a:rPr sz="2700" b="1" u="sng" spc="-5" dirty="0">
                <a:latin typeface="Calibri"/>
                <a:cs typeface="Calibri"/>
              </a:rPr>
              <a:t>Ali </a:t>
            </a:r>
            <a:r>
              <a:rPr sz="2700" b="1" u="sng" spc="-9" dirty="0" err="1">
                <a:latin typeface="Calibri"/>
                <a:cs typeface="Calibri"/>
              </a:rPr>
              <a:t>Jasim</a:t>
            </a:r>
            <a:r>
              <a:rPr sz="2700" b="1" u="sng" spc="-47" dirty="0">
                <a:latin typeface="Calibri"/>
                <a:cs typeface="Calibri"/>
              </a:rPr>
              <a:t> </a:t>
            </a:r>
            <a:r>
              <a:rPr sz="2700" b="1" u="sng" spc="-5" dirty="0" err="1" smtClean="0">
                <a:latin typeface="Calibri"/>
                <a:cs typeface="Calibri"/>
              </a:rPr>
              <a:t>Alhashli</a:t>
            </a:r>
            <a:endParaRPr lang="en-US" sz="2700" u="sng" dirty="0">
              <a:latin typeface="Calibri"/>
              <a:cs typeface="Calibri"/>
            </a:endParaRPr>
          </a:p>
          <a:p>
            <a:pPr algn="ctr">
              <a:spcBef>
                <a:spcPts val="1890"/>
              </a:spcBef>
            </a:pPr>
            <a:r>
              <a:rPr sz="1900" b="1" spc="-38" dirty="0" smtClean="0">
                <a:latin typeface="Calibri"/>
                <a:cs typeface="Calibri"/>
              </a:rPr>
              <a:t>Year </a:t>
            </a:r>
            <a:r>
              <a:rPr sz="1900" b="1" dirty="0">
                <a:latin typeface="Calibri"/>
                <a:cs typeface="Calibri"/>
              </a:rPr>
              <a:t>III – Unit V  (GI &amp; </a:t>
            </a:r>
            <a:r>
              <a:rPr sz="1900" b="1" spc="-9" dirty="0">
                <a:latin typeface="Calibri"/>
                <a:cs typeface="Calibri"/>
              </a:rPr>
              <a:t>Renal</a:t>
            </a:r>
            <a:r>
              <a:rPr sz="1900" b="1" spc="-105" dirty="0">
                <a:latin typeface="Calibri"/>
                <a:cs typeface="Calibri"/>
              </a:rPr>
              <a:t> </a:t>
            </a:r>
            <a:r>
              <a:rPr sz="1900" b="1" spc="-9" dirty="0">
                <a:latin typeface="Calibri"/>
                <a:cs typeface="Calibri"/>
              </a:rPr>
              <a:t>Systems)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0" y="3810000"/>
            <a:ext cx="3048000" cy="2552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2000" y="1828800"/>
          <a:ext cx="7696201" cy="3577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1"/>
                <a:gridCol w="5486400"/>
              </a:tblGrid>
              <a:tr h="1028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Arterial Supply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Duodenum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75565" algn="just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Superior pancreatico-duodenal arteries arising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gasroduodenal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artery.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These arteries supply the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first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second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parts of the</a:t>
                      </a:r>
                      <a:r>
                        <a:rPr sz="1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duodenum.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725" marR="7683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Inferior pancreatico-duodenal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arteries arising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SMA.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These  arteries supply 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third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forth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parts of the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duodenum.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2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Venous </a:t>
                      </a:r>
                      <a:r>
                        <a:rPr sz="14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drainage </a:t>
                      </a:r>
                      <a:r>
                        <a:rPr sz="14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400" b="1" spc="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duodenum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Through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hepatic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portal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8740">
                <a:tc>
                  <a:txBody>
                    <a:bodyPr/>
                    <a:lstStyle/>
                    <a:p>
                      <a:pPr marL="6280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Lymphatics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77470" algn="just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Anterior lymphatic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vessels will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drain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the  pancreaticoduodenal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lymph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nodes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turn will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drain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into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pyloric lymph</a:t>
                      </a:r>
                      <a:r>
                        <a:rPr sz="1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nodes.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725" marR="78740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Posterior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lymphatic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vessels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drain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superior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mesenteric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lymph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nodes.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85725" marR="7810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Note: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eventually,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all of them will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drain into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celiac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lymph  nodes.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1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Innervation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Parasympathetic: from vagus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nerve.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85725" marR="787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Sympathetic: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greater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&amp; lesser splanchnic nerves by  the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way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 the celiac and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superior mesenteric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plexus.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489634"/>
          </a:xfrm>
          <a:prstGeom prst="rect">
            <a:avLst/>
          </a:prstGeom>
        </p:spPr>
        <p:txBody>
          <a:bodyPr vert="horz" wrap="square" lIns="0" tIns="58179" rIns="0" bIns="0" rtlCol="0">
            <a:spAutoFit/>
          </a:bodyPr>
          <a:lstStyle/>
          <a:p>
            <a:pPr marL="4848" algn="ctr"/>
            <a:r>
              <a:rPr sz="28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8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(Surface </a:t>
            </a:r>
            <a:r>
              <a:rPr sz="2800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2800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2800" spc="1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295400"/>
            <a:ext cx="8530591" cy="47705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378" indent="-327257" algn="just">
              <a:buFont typeface="Arial"/>
              <a:buChar char="•"/>
              <a:tabLst>
                <a:tab pos="339378" algn="l"/>
              </a:tabLst>
            </a:pP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Surface anatomy </a:t>
            </a:r>
            <a:r>
              <a:rPr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</a:t>
            </a:r>
            <a:r>
              <a:rPr sz="1500" b="1" spc="1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stomach: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39378" lvl="1" algn="just">
              <a:spcBef>
                <a:spcPts val="367"/>
              </a:spcBef>
              <a:buFont typeface="Calibri"/>
              <a:buChar char="-"/>
              <a:tabLst>
                <a:tab pos="454525" algn="l"/>
              </a:tabLst>
            </a:pPr>
            <a:r>
              <a:rPr sz="1500" b="1" spc="-5" dirty="0">
                <a:latin typeface="Calibri"/>
                <a:cs typeface="Calibri"/>
              </a:rPr>
              <a:t>Cardia</a:t>
            </a:r>
            <a:r>
              <a:rPr sz="1500" spc="-5" dirty="0">
                <a:latin typeface="Calibri"/>
                <a:cs typeface="Calibri"/>
              </a:rPr>
              <a:t>:</a:t>
            </a:r>
            <a:r>
              <a:rPr sz="1500" spc="96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at</a:t>
            </a:r>
            <a:r>
              <a:rPr sz="1500" spc="108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the</a:t>
            </a:r>
            <a:r>
              <a:rPr sz="1500" spc="101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level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of</a:t>
            </a:r>
            <a:r>
              <a:rPr sz="1500" spc="108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T10</a:t>
            </a:r>
            <a:r>
              <a:rPr sz="1500" spc="101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vertebra</a:t>
            </a:r>
            <a:r>
              <a:rPr sz="1500" spc="108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–</a:t>
            </a:r>
            <a:r>
              <a:rPr sz="1500" spc="101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left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7</a:t>
            </a:r>
            <a:r>
              <a:rPr sz="1500" baseline="26455" dirty="0">
                <a:latin typeface="Calibri"/>
                <a:cs typeface="Calibri"/>
              </a:rPr>
              <a:t>th  </a:t>
            </a:r>
            <a:r>
              <a:rPr sz="1500" spc="-14" dirty="0">
                <a:latin typeface="Calibri"/>
                <a:cs typeface="Calibri"/>
              </a:rPr>
              <a:t>costal</a:t>
            </a:r>
            <a:r>
              <a:rPr sz="1500" spc="101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cartilage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–</a:t>
            </a:r>
            <a:r>
              <a:rPr sz="1500" spc="101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2.5</a:t>
            </a:r>
            <a:r>
              <a:rPr sz="1500" spc="101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cm</a:t>
            </a:r>
            <a:r>
              <a:rPr sz="1500" spc="101" dirty="0">
                <a:latin typeface="Calibri"/>
                <a:cs typeface="Calibri"/>
              </a:rPr>
              <a:t> </a:t>
            </a:r>
            <a:r>
              <a:rPr sz="1500" spc="-14" dirty="0">
                <a:latin typeface="Calibri"/>
                <a:cs typeface="Calibri"/>
              </a:rPr>
              <a:t>away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from</a:t>
            </a:r>
            <a:r>
              <a:rPr sz="1500" spc="96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left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side</a:t>
            </a:r>
            <a:r>
              <a:rPr sz="1500" spc="10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of</a:t>
            </a:r>
            <a:endParaRPr sz="1500" dirty="0">
              <a:latin typeface="Calibri"/>
              <a:cs typeface="Calibri"/>
            </a:endParaRPr>
          </a:p>
          <a:p>
            <a:pPr marL="339378" algn="just"/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-82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sternum.</a:t>
            </a:r>
            <a:endParaRPr sz="1500" dirty="0">
              <a:latin typeface="Calibri"/>
              <a:cs typeface="Calibri"/>
            </a:endParaRPr>
          </a:p>
          <a:p>
            <a:pPr marL="441191" lvl="1" indent="-101814" algn="just">
              <a:spcBef>
                <a:spcPts val="362"/>
              </a:spcBef>
              <a:buFont typeface="Calibri"/>
              <a:buChar char="-"/>
              <a:tabLst>
                <a:tab pos="441191" algn="l"/>
              </a:tabLst>
            </a:pPr>
            <a:r>
              <a:rPr sz="1500" b="1" spc="-5" dirty="0">
                <a:latin typeface="Calibri"/>
                <a:cs typeface="Calibri"/>
              </a:rPr>
              <a:t>Pyloric part </a:t>
            </a:r>
            <a:r>
              <a:rPr sz="1500" b="1" dirty="0">
                <a:latin typeface="Calibri"/>
                <a:cs typeface="Calibri"/>
              </a:rPr>
              <a:t>of </a:t>
            </a:r>
            <a:r>
              <a:rPr sz="1500" b="1" spc="-9" dirty="0">
                <a:latin typeface="Calibri"/>
                <a:cs typeface="Calibri"/>
              </a:rPr>
              <a:t>the stomach</a:t>
            </a:r>
            <a:r>
              <a:rPr sz="1500" spc="-9" dirty="0">
                <a:latin typeface="Calibri"/>
                <a:cs typeface="Calibri"/>
              </a:rPr>
              <a:t>: at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level </a:t>
            </a:r>
            <a:r>
              <a:rPr sz="1500" spc="-5" dirty="0">
                <a:latin typeface="Calibri"/>
                <a:cs typeface="Calibri"/>
              </a:rPr>
              <a:t>of L1 </a:t>
            </a:r>
            <a:r>
              <a:rPr sz="1500" spc="-14" dirty="0">
                <a:latin typeface="Calibri"/>
                <a:cs typeface="Calibri"/>
              </a:rPr>
              <a:t>vertebra </a:t>
            </a:r>
            <a:r>
              <a:rPr sz="1500" spc="-9" dirty="0">
                <a:latin typeface="Calibri"/>
                <a:cs typeface="Calibri"/>
              </a:rPr>
              <a:t>(transpyloric</a:t>
            </a:r>
            <a:r>
              <a:rPr sz="1500" spc="253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plane).</a:t>
            </a:r>
            <a:endParaRPr sz="1500" dirty="0">
              <a:latin typeface="Calibri"/>
              <a:cs typeface="Calibri"/>
            </a:endParaRPr>
          </a:p>
          <a:p>
            <a:pPr marL="339378" marR="6061" lvl="1" algn="just">
              <a:spcBef>
                <a:spcPts val="366"/>
              </a:spcBef>
              <a:buFont typeface="Calibri"/>
              <a:buChar char="-"/>
              <a:tabLst>
                <a:tab pos="448464" algn="l"/>
              </a:tabLst>
            </a:pPr>
            <a:r>
              <a:rPr sz="1500" b="1" spc="-5" dirty="0">
                <a:latin typeface="Calibri"/>
                <a:cs typeface="Calibri"/>
              </a:rPr>
              <a:t>Lesser curvature</a:t>
            </a:r>
            <a:r>
              <a:rPr sz="1500" spc="-5" dirty="0">
                <a:latin typeface="Calibri"/>
                <a:cs typeface="Calibri"/>
              </a:rPr>
              <a:t>: </a:t>
            </a:r>
            <a:r>
              <a:rPr sz="1500" dirty="0">
                <a:latin typeface="Calibri"/>
                <a:cs typeface="Calibri"/>
              </a:rPr>
              <a:t>it is </a:t>
            </a:r>
            <a:r>
              <a:rPr sz="1500" spc="-9" dirty="0">
                <a:latin typeface="Calibri"/>
                <a:cs typeface="Calibri"/>
              </a:rPr>
              <a:t>the </a:t>
            </a:r>
            <a:r>
              <a:rPr sz="1500" spc="-14" dirty="0">
                <a:latin typeface="Calibri"/>
                <a:cs typeface="Calibri"/>
              </a:rPr>
              <a:t>convex </a:t>
            </a:r>
            <a:r>
              <a:rPr sz="1500" spc="-9" dirty="0">
                <a:latin typeface="Calibri"/>
                <a:cs typeface="Calibri"/>
              </a:rPr>
              <a:t>line </a:t>
            </a:r>
            <a:r>
              <a:rPr sz="1500" spc="-5" dirty="0">
                <a:latin typeface="Calibri"/>
                <a:cs typeface="Calibri"/>
              </a:rPr>
              <a:t>joining the </a:t>
            </a:r>
            <a:r>
              <a:rPr sz="1500" spc="-9" dirty="0">
                <a:latin typeface="Calibri"/>
                <a:cs typeface="Calibri"/>
              </a:rPr>
              <a:t>two </a:t>
            </a:r>
            <a:r>
              <a:rPr sz="1500" spc="-5" dirty="0">
                <a:latin typeface="Calibri"/>
                <a:cs typeface="Calibri"/>
              </a:rPr>
              <a:t>opening of the stomach – </a:t>
            </a:r>
            <a:r>
              <a:rPr sz="1500" dirty="0">
                <a:latin typeface="Calibri"/>
                <a:cs typeface="Calibri"/>
              </a:rPr>
              <a:t>it is </a:t>
            </a:r>
            <a:r>
              <a:rPr sz="1500" spc="-5" dirty="0">
                <a:latin typeface="Calibri"/>
                <a:cs typeface="Calibri"/>
              </a:rPr>
              <a:t>1 cm </a:t>
            </a:r>
            <a:r>
              <a:rPr sz="1500" spc="-9" dirty="0">
                <a:latin typeface="Calibri"/>
                <a:cs typeface="Calibri"/>
              </a:rPr>
              <a:t>right </a:t>
            </a:r>
            <a:r>
              <a:rPr sz="1500" spc="-14" dirty="0">
                <a:latin typeface="Calibri"/>
                <a:cs typeface="Calibri"/>
              </a:rPr>
              <a:t>to 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-77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midline.</a:t>
            </a:r>
            <a:endParaRPr sz="1500" dirty="0">
              <a:latin typeface="Calibri"/>
              <a:cs typeface="Calibri"/>
            </a:endParaRPr>
          </a:p>
          <a:p>
            <a:pPr marL="441191" lvl="1" indent="-101814" algn="just">
              <a:spcBef>
                <a:spcPts val="367"/>
              </a:spcBef>
              <a:buFont typeface="Calibri"/>
              <a:buChar char="-"/>
              <a:tabLst>
                <a:tab pos="441191" algn="l"/>
              </a:tabLst>
            </a:pPr>
            <a:r>
              <a:rPr sz="1500" b="1" spc="-9" dirty="0">
                <a:latin typeface="Calibri"/>
                <a:cs typeface="Calibri"/>
              </a:rPr>
              <a:t>Fundus</a:t>
            </a:r>
            <a:r>
              <a:rPr sz="1500" spc="-9" dirty="0">
                <a:latin typeface="Calibri"/>
                <a:cs typeface="Calibri"/>
              </a:rPr>
              <a:t>: </a:t>
            </a:r>
            <a:r>
              <a:rPr sz="1500" dirty="0">
                <a:latin typeface="Calibri"/>
                <a:cs typeface="Calibri"/>
              </a:rPr>
              <a:t>it is </a:t>
            </a:r>
            <a:r>
              <a:rPr sz="1500" spc="-5" dirty="0">
                <a:latin typeface="Calibri"/>
                <a:cs typeface="Calibri"/>
              </a:rPr>
              <a:t>1 cm </a:t>
            </a:r>
            <a:r>
              <a:rPr sz="1500" spc="-9" dirty="0">
                <a:latin typeface="Calibri"/>
                <a:cs typeface="Calibri"/>
              </a:rPr>
              <a:t>below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apex </a:t>
            </a:r>
            <a:r>
              <a:rPr sz="1500" spc="-5" dirty="0">
                <a:latin typeface="Calibri"/>
                <a:cs typeface="Calibri"/>
              </a:rPr>
              <a:t>of the </a:t>
            </a:r>
            <a:r>
              <a:rPr sz="1500" spc="-9" dirty="0">
                <a:latin typeface="Calibri"/>
                <a:cs typeface="Calibri"/>
              </a:rPr>
              <a:t>heart </a:t>
            </a:r>
            <a:r>
              <a:rPr sz="1500" dirty="0">
                <a:latin typeface="Calibri"/>
                <a:cs typeface="Calibri"/>
              </a:rPr>
              <a:t>(6</a:t>
            </a:r>
            <a:r>
              <a:rPr sz="1500" baseline="26455" dirty="0">
                <a:latin typeface="Calibri"/>
                <a:cs typeface="Calibri"/>
              </a:rPr>
              <a:t>th  </a:t>
            </a:r>
            <a:r>
              <a:rPr sz="1500" spc="-14" dirty="0">
                <a:latin typeface="Calibri"/>
                <a:cs typeface="Calibri"/>
              </a:rPr>
              <a:t>costal</a:t>
            </a:r>
            <a:r>
              <a:rPr sz="1500" spc="82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cartilage).</a:t>
            </a:r>
            <a:endParaRPr sz="1500" dirty="0">
              <a:latin typeface="Calibri"/>
              <a:cs typeface="Calibri"/>
            </a:endParaRPr>
          </a:p>
          <a:p>
            <a:pPr marL="339378" indent="-327257" algn="just">
              <a:spcBef>
                <a:spcPts val="362"/>
              </a:spcBef>
              <a:buFont typeface="Arial"/>
              <a:buChar char="•"/>
              <a:tabLst>
                <a:tab pos="339378" algn="l"/>
              </a:tabLst>
            </a:pP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Surface anatomy </a:t>
            </a:r>
            <a:r>
              <a:rPr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</a:t>
            </a:r>
            <a:r>
              <a:rPr sz="1500" b="1" spc="24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duodenum: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39378" lvl="1" algn="just">
              <a:spcBef>
                <a:spcPts val="362"/>
              </a:spcBef>
              <a:buFont typeface="Calibri"/>
              <a:buChar char="-"/>
              <a:tabLst>
                <a:tab pos="441191" algn="l"/>
              </a:tabLst>
            </a:pPr>
            <a:r>
              <a:rPr sz="1500" b="1" spc="-9" dirty="0">
                <a:latin typeface="Calibri"/>
                <a:cs typeface="Calibri"/>
              </a:rPr>
              <a:t>First </a:t>
            </a:r>
            <a:r>
              <a:rPr sz="1500" b="1" spc="-5" dirty="0">
                <a:latin typeface="Calibri"/>
                <a:cs typeface="Calibri"/>
              </a:rPr>
              <a:t>part </a:t>
            </a:r>
            <a:r>
              <a:rPr sz="1500" b="1" dirty="0">
                <a:latin typeface="Calibri"/>
                <a:cs typeface="Calibri"/>
              </a:rPr>
              <a:t>of </a:t>
            </a:r>
            <a:r>
              <a:rPr sz="1500" b="1" spc="-9" dirty="0">
                <a:latin typeface="Calibri"/>
                <a:cs typeface="Calibri"/>
              </a:rPr>
              <a:t>the </a:t>
            </a:r>
            <a:r>
              <a:rPr sz="1500" b="1" spc="-5" dirty="0">
                <a:latin typeface="Calibri"/>
                <a:cs typeface="Calibri"/>
              </a:rPr>
              <a:t>duodenum</a:t>
            </a:r>
            <a:r>
              <a:rPr sz="1500" spc="-5" dirty="0">
                <a:latin typeface="Calibri"/>
                <a:cs typeface="Calibri"/>
              </a:rPr>
              <a:t>: </a:t>
            </a:r>
            <a:r>
              <a:rPr sz="1500" spc="-9" dirty="0">
                <a:latin typeface="Calibri"/>
                <a:cs typeface="Calibri"/>
              </a:rPr>
              <a:t>at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level </a:t>
            </a:r>
            <a:r>
              <a:rPr sz="1500" spc="-5" dirty="0">
                <a:latin typeface="Calibri"/>
                <a:cs typeface="Calibri"/>
              </a:rPr>
              <a:t>of L1 </a:t>
            </a:r>
            <a:r>
              <a:rPr sz="1500" spc="-14" dirty="0">
                <a:latin typeface="Calibri"/>
                <a:cs typeface="Calibri"/>
              </a:rPr>
              <a:t>vertebra </a:t>
            </a:r>
            <a:r>
              <a:rPr sz="1500" spc="-9" dirty="0">
                <a:latin typeface="Calibri"/>
                <a:cs typeface="Calibri"/>
              </a:rPr>
              <a:t>(right </a:t>
            </a:r>
            <a:r>
              <a:rPr sz="1500" spc="-5" dirty="0">
                <a:latin typeface="Calibri"/>
                <a:cs typeface="Calibri"/>
              </a:rPr>
              <a:t>midclavicular</a:t>
            </a:r>
            <a:r>
              <a:rPr sz="1500" spc="2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line).</a:t>
            </a:r>
            <a:endParaRPr sz="1500" dirty="0">
              <a:latin typeface="Calibri"/>
              <a:cs typeface="Calibri"/>
            </a:endParaRPr>
          </a:p>
          <a:p>
            <a:pPr marL="449677" lvl="1" indent="-110298" algn="just">
              <a:spcBef>
                <a:spcPts val="366"/>
              </a:spcBef>
              <a:buFont typeface="Calibri"/>
              <a:buChar char="-"/>
              <a:tabLst>
                <a:tab pos="450283" algn="l"/>
              </a:tabLst>
            </a:pPr>
            <a:r>
              <a:rPr sz="1500" b="1" spc="-5" dirty="0">
                <a:latin typeface="Calibri"/>
                <a:cs typeface="Calibri"/>
              </a:rPr>
              <a:t>Second part </a:t>
            </a:r>
            <a:r>
              <a:rPr sz="1500" b="1" dirty="0">
                <a:latin typeface="Calibri"/>
                <a:cs typeface="Calibri"/>
              </a:rPr>
              <a:t>of </a:t>
            </a:r>
            <a:r>
              <a:rPr sz="1500" b="1" spc="-5" dirty="0">
                <a:latin typeface="Calibri"/>
                <a:cs typeface="Calibri"/>
              </a:rPr>
              <a:t>the </a:t>
            </a:r>
            <a:r>
              <a:rPr sz="1500" b="1" dirty="0">
                <a:latin typeface="Calibri"/>
                <a:cs typeface="Calibri"/>
              </a:rPr>
              <a:t>duodenum</a:t>
            </a:r>
            <a:r>
              <a:rPr sz="1500" dirty="0">
                <a:latin typeface="Calibri"/>
                <a:cs typeface="Calibri"/>
              </a:rPr>
              <a:t>: </a:t>
            </a:r>
            <a:r>
              <a:rPr sz="1500" spc="-9" dirty="0">
                <a:latin typeface="Calibri"/>
                <a:cs typeface="Calibri"/>
              </a:rPr>
              <a:t>from </a:t>
            </a:r>
            <a:r>
              <a:rPr sz="1500" spc="-5" dirty="0">
                <a:latin typeface="Calibri"/>
                <a:cs typeface="Calibri"/>
              </a:rPr>
              <a:t>L1-L3 </a:t>
            </a:r>
            <a:r>
              <a:rPr sz="1500" spc="-9" dirty="0">
                <a:latin typeface="Calibri"/>
                <a:cs typeface="Calibri"/>
              </a:rPr>
              <a:t>vertebra </a:t>
            </a:r>
            <a:r>
              <a:rPr sz="1500" spc="-5" dirty="0">
                <a:latin typeface="Calibri"/>
                <a:cs typeface="Calibri"/>
              </a:rPr>
              <a:t>(at </a:t>
            </a:r>
            <a:r>
              <a:rPr sz="1500" spc="-9" dirty="0">
                <a:latin typeface="Calibri"/>
                <a:cs typeface="Calibri"/>
              </a:rPr>
              <a:t>the midpoint between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transpyloric  </a:t>
            </a:r>
            <a:r>
              <a:rPr sz="1500" spc="263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&amp;</a:t>
            </a:r>
            <a:endParaRPr sz="1500" dirty="0">
              <a:latin typeface="Calibri"/>
              <a:cs typeface="Calibri"/>
            </a:endParaRPr>
          </a:p>
          <a:p>
            <a:pPr marL="339378" algn="just"/>
            <a:r>
              <a:rPr sz="1500" spc="-9" dirty="0">
                <a:latin typeface="Calibri"/>
                <a:cs typeface="Calibri"/>
              </a:rPr>
              <a:t>trantubercle</a:t>
            </a:r>
            <a:r>
              <a:rPr sz="1500" spc="-62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planes).</a:t>
            </a:r>
            <a:endParaRPr sz="1500" dirty="0">
              <a:latin typeface="Calibri"/>
              <a:cs typeface="Calibri"/>
            </a:endParaRPr>
          </a:p>
          <a:p>
            <a:pPr marL="441191" lvl="1" indent="-101814" algn="just">
              <a:spcBef>
                <a:spcPts val="362"/>
              </a:spcBef>
              <a:buFont typeface="Calibri"/>
              <a:buChar char="-"/>
              <a:tabLst>
                <a:tab pos="441191" algn="l"/>
              </a:tabLst>
            </a:pPr>
            <a:r>
              <a:rPr sz="1500" b="1" spc="-9" dirty="0">
                <a:latin typeface="Calibri"/>
                <a:cs typeface="Calibri"/>
              </a:rPr>
              <a:t>Third </a:t>
            </a:r>
            <a:r>
              <a:rPr sz="1500" b="1" spc="-5" dirty="0">
                <a:latin typeface="Calibri"/>
                <a:cs typeface="Calibri"/>
              </a:rPr>
              <a:t>part </a:t>
            </a:r>
            <a:r>
              <a:rPr sz="1500" b="1" dirty="0">
                <a:latin typeface="Calibri"/>
                <a:cs typeface="Calibri"/>
              </a:rPr>
              <a:t>of </a:t>
            </a:r>
            <a:r>
              <a:rPr sz="1500" b="1" spc="-9" dirty="0">
                <a:latin typeface="Calibri"/>
                <a:cs typeface="Calibri"/>
              </a:rPr>
              <a:t>the duodenum</a:t>
            </a:r>
            <a:r>
              <a:rPr sz="1500" spc="-9" dirty="0">
                <a:latin typeface="Calibri"/>
                <a:cs typeface="Calibri"/>
              </a:rPr>
              <a:t>: at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level </a:t>
            </a:r>
            <a:r>
              <a:rPr sz="1500" spc="-5" dirty="0">
                <a:latin typeface="Calibri"/>
                <a:cs typeface="Calibri"/>
              </a:rPr>
              <a:t>of L3</a:t>
            </a:r>
            <a:r>
              <a:rPr sz="1500" spc="191" dirty="0">
                <a:latin typeface="Calibri"/>
                <a:cs typeface="Calibri"/>
              </a:rPr>
              <a:t> </a:t>
            </a:r>
            <a:r>
              <a:rPr sz="1500" spc="-14" dirty="0">
                <a:latin typeface="Calibri"/>
                <a:cs typeface="Calibri"/>
              </a:rPr>
              <a:t>vertebra.</a:t>
            </a:r>
            <a:endParaRPr sz="1500" dirty="0">
              <a:latin typeface="Calibri"/>
              <a:cs typeface="Calibri"/>
            </a:endParaRPr>
          </a:p>
          <a:p>
            <a:pPr marL="339378" marR="7272" lvl="1" algn="just">
              <a:spcBef>
                <a:spcPts val="366"/>
              </a:spcBef>
              <a:buFont typeface="Calibri"/>
              <a:buChar char="-"/>
              <a:tabLst>
                <a:tab pos="476340" algn="l"/>
              </a:tabLst>
            </a:pPr>
            <a:r>
              <a:rPr sz="1500" b="1" spc="-5" dirty="0">
                <a:latin typeface="Calibri"/>
                <a:cs typeface="Calibri"/>
              </a:rPr>
              <a:t>Fourth part </a:t>
            </a:r>
            <a:r>
              <a:rPr sz="1500" b="1" spc="5" dirty="0">
                <a:latin typeface="Calibri"/>
                <a:cs typeface="Calibri"/>
              </a:rPr>
              <a:t>of </a:t>
            </a:r>
            <a:r>
              <a:rPr sz="1500" b="1" spc="-5" dirty="0">
                <a:latin typeface="Calibri"/>
                <a:cs typeface="Calibri"/>
              </a:rPr>
              <a:t>the duodenum</a:t>
            </a:r>
            <a:r>
              <a:rPr sz="1500" spc="-5" dirty="0">
                <a:latin typeface="Calibri"/>
                <a:cs typeface="Calibri"/>
              </a:rPr>
              <a:t>: </a:t>
            </a:r>
            <a:r>
              <a:rPr sz="1500" spc="-9" dirty="0">
                <a:latin typeface="Calibri"/>
                <a:cs typeface="Calibri"/>
              </a:rPr>
              <a:t>from </a:t>
            </a:r>
            <a:r>
              <a:rPr sz="1500" dirty="0">
                <a:latin typeface="Calibri"/>
                <a:cs typeface="Calibri"/>
              </a:rPr>
              <a:t>L3 to </a:t>
            </a:r>
            <a:r>
              <a:rPr sz="1500" spc="-5" dirty="0">
                <a:latin typeface="Calibri"/>
                <a:cs typeface="Calibri"/>
              </a:rPr>
              <a:t>L2 ending </a:t>
            </a:r>
            <a:r>
              <a:rPr sz="1500" spc="-14" dirty="0">
                <a:latin typeface="Calibri"/>
                <a:cs typeface="Calibri"/>
              </a:rPr>
              <a:t>toward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left </a:t>
            </a:r>
            <a:r>
              <a:rPr sz="1500" spc="-5" dirty="0">
                <a:latin typeface="Calibri"/>
                <a:cs typeface="Calibri"/>
              </a:rPr>
              <a:t>side </a:t>
            </a:r>
            <a:r>
              <a:rPr sz="1500" dirty="0">
                <a:latin typeface="Calibri"/>
                <a:cs typeface="Calibri"/>
              </a:rPr>
              <a:t>in </a:t>
            </a:r>
            <a:r>
              <a:rPr sz="1500" spc="-5" dirty="0">
                <a:latin typeface="Calibri"/>
                <a:cs typeface="Calibri"/>
              </a:rPr>
              <a:t>duodenojejunal  junction.</a:t>
            </a:r>
            <a:endParaRPr sz="1500" dirty="0">
              <a:latin typeface="Calibri"/>
              <a:cs typeface="Calibri"/>
            </a:endParaRPr>
          </a:p>
          <a:p>
            <a:pPr marL="339378" indent="-327257" algn="just">
              <a:spcBef>
                <a:spcPts val="367"/>
              </a:spcBef>
              <a:buFont typeface="Arial"/>
              <a:buChar char="•"/>
              <a:tabLst>
                <a:tab pos="339378" algn="l"/>
              </a:tabLst>
            </a:pP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Note:</a:t>
            </a:r>
            <a:endParaRPr sz="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39378" marR="4848" indent="-327257" algn="just">
              <a:spcBef>
                <a:spcPts val="366"/>
              </a:spcBef>
              <a:buChar char="-"/>
              <a:tabLst>
                <a:tab pos="339378" algn="l"/>
              </a:tabLst>
            </a:pP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pancreas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9" dirty="0">
                <a:latin typeface="Calibri"/>
                <a:cs typeface="Calibri"/>
              </a:rPr>
              <a:t>at </a:t>
            </a:r>
            <a:r>
              <a:rPr sz="1500" spc="-5" dirty="0">
                <a:latin typeface="Calibri"/>
                <a:cs typeface="Calibri"/>
              </a:rPr>
              <a:t>the level of </a:t>
            </a:r>
            <a:r>
              <a:rPr sz="1500" dirty="0">
                <a:latin typeface="Calibri"/>
                <a:cs typeface="Calibri"/>
              </a:rPr>
              <a:t>L1-L3 </a:t>
            </a:r>
            <a:r>
              <a:rPr sz="1500" spc="-9" dirty="0">
                <a:latin typeface="Calibri"/>
                <a:cs typeface="Calibri"/>
              </a:rPr>
              <a:t>vertebra </a:t>
            </a:r>
            <a:r>
              <a:rPr sz="1500" spc="-5" dirty="0">
                <a:latin typeface="Calibri"/>
                <a:cs typeface="Calibri"/>
              </a:rPr>
              <a:t>(retroperitoneally) and </a:t>
            </a:r>
            <a:r>
              <a:rPr sz="1500" dirty="0">
                <a:latin typeface="Calibri"/>
                <a:cs typeface="Calibri"/>
              </a:rPr>
              <a:t>it is </a:t>
            </a:r>
            <a:r>
              <a:rPr sz="1500" spc="-9" dirty="0">
                <a:latin typeface="Calibri"/>
                <a:cs typeface="Calibri"/>
              </a:rPr>
              <a:t>embrace by </a:t>
            </a:r>
            <a:r>
              <a:rPr sz="1500" spc="-5" dirty="0">
                <a:latin typeface="Calibri"/>
                <a:cs typeface="Calibri"/>
              </a:rPr>
              <a:t>the C-shaped  curve of the </a:t>
            </a:r>
            <a:r>
              <a:rPr sz="1500" spc="-9" dirty="0">
                <a:latin typeface="Calibri"/>
                <a:cs typeface="Calibri"/>
              </a:rPr>
              <a:t>second </a:t>
            </a:r>
            <a:r>
              <a:rPr sz="1500" spc="-5" dirty="0">
                <a:latin typeface="Calibri"/>
                <a:cs typeface="Calibri"/>
              </a:rPr>
              <a:t>part of the</a:t>
            </a:r>
            <a:r>
              <a:rPr sz="1500" spc="1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duodenum.</a:t>
            </a:r>
            <a:endParaRPr sz="1500" dirty="0">
              <a:latin typeface="Calibri"/>
              <a:cs typeface="Calibri"/>
            </a:endParaRPr>
          </a:p>
          <a:p>
            <a:pPr marL="339378" marR="7272" indent="-327257" algn="just">
              <a:spcBef>
                <a:spcPts val="366"/>
              </a:spcBef>
              <a:buFont typeface="Calibri"/>
              <a:buChar char="-"/>
              <a:tabLst>
                <a:tab pos="339378" algn="l"/>
              </a:tabLst>
            </a:pPr>
            <a:r>
              <a:rPr sz="1500" b="1" spc="-5" dirty="0">
                <a:latin typeface="Calibri"/>
                <a:cs typeface="Calibri"/>
              </a:rPr>
              <a:t>CA </a:t>
            </a:r>
            <a:r>
              <a:rPr sz="1500" b="1" dirty="0">
                <a:latin typeface="Calibri"/>
                <a:cs typeface="Calibri"/>
              </a:rPr>
              <a:t>of </a:t>
            </a:r>
            <a:r>
              <a:rPr sz="1500" b="1" spc="-5" dirty="0">
                <a:latin typeface="Calibri"/>
                <a:cs typeface="Calibri"/>
              </a:rPr>
              <a:t>the pancreas</a:t>
            </a:r>
            <a:r>
              <a:rPr sz="1500" spc="-5" dirty="0">
                <a:latin typeface="Calibri"/>
                <a:cs typeface="Calibri"/>
              </a:rPr>
              <a:t>: when </a:t>
            </a:r>
            <a:r>
              <a:rPr sz="1500" spc="-9" dirty="0">
                <a:latin typeface="Calibri"/>
                <a:cs typeface="Calibri"/>
              </a:rPr>
              <a:t>removing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head </a:t>
            </a:r>
            <a:r>
              <a:rPr sz="1500" spc="-5" dirty="0">
                <a:latin typeface="Calibri"/>
                <a:cs typeface="Calibri"/>
              </a:rPr>
              <a:t>we </a:t>
            </a:r>
            <a:r>
              <a:rPr sz="1500" spc="-9" dirty="0">
                <a:latin typeface="Calibri"/>
                <a:cs typeface="Calibri"/>
              </a:rPr>
              <a:t>must </a:t>
            </a:r>
            <a:r>
              <a:rPr sz="1500" spc="-24" dirty="0">
                <a:latin typeface="Calibri"/>
                <a:cs typeface="Calibri"/>
              </a:rPr>
              <a:t>take </a:t>
            </a:r>
            <a:r>
              <a:rPr sz="1500" spc="-14" dirty="0">
                <a:latin typeface="Calibri"/>
                <a:cs typeface="Calibri"/>
              </a:rPr>
              <a:t>care </a:t>
            </a:r>
            <a:r>
              <a:rPr sz="1500" spc="-5" dirty="0">
                <a:latin typeface="Calibri"/>
                <a:cs typeface="Calibri"/>
              </a:rPr>
              <a:t>not </a:t>
            </a:r>
            <a:r>
              <a:rPr sz="1500" dirty="0">
                <a:latin typeface="Calibri"/>
                <a:cs typeface="Calibri"/>
              </a:rPr>
              <a:t>to </a:t>
            </a:r>
            <a:r>
              <a:rPr sz="1500" spc="-9" dirty="0">
                <a:latin typeface="Calibri"/>
                <a:cs typeface="Calibri"/>
              </a:rPr>
              <a:t>injure </a:t>
            </a:r>
            <a:r>
              <a:rPr sz="1500" spc="-5" dirty="0">
                <a:latin typeface="Calibri"/>
                <a:cs typeface="Calibri"/>
              </a:rPr>
              <a:t>superior &amp; </a:t>
            </a:r>
            <a:r>
              <a:rPr sz="1500" spc="-9" dirty="0">
                <a:latin typeface="Calibri"/>
                <a:cs typeface="Calibri"/>
              </a:rPr>
              <a:t>inferior  pancreaticoduodenal </a:t>
            </a:r>
            <a:r>
              <a:rPr sz="1500" spc="-5" dirty="0">
                <a:latin typeface="Calibri"/>
                <a:cs typeface="Calibri"/>
              </a:rPr>
              <a:t>arteries </a:t>
            </a:r>
            <a:r>
              <a:rPr sz="1500" spc="-9" dirty="0">
                <a:latin typeface="Calibri"/>
                <a:cs typeface="Calibri"/>
              </a:rPr>
              <a:t>because they </a:t>
            </a:r>
            <a:r>
              <a:rPr sz="1500" spc="-14" dirty="0">
                <a:latin typeface="Calibri"/>
                <a:cs typeface="Calibri"/>
              </a:rPr>
              <a:t>are </a:t>
            </a:r>
            <a:r>
              <a:rPr sz="1500" spc="-5" dirty="0">
                <a:latin typeface="Calibri"/>
                <a:cs typeface="Calibri"/>
              </a:rPr>
              <a:t>supplying the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duodenum.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" y="1524000"/>
            <a:ext cx="4495800" cy="4213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0600" y="1752600"/>
            <a:ext cx="4343400" cy="3486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10601" y="2819400"/>
            <a:ext cx="533399" cy="2457450"/>
          </a:xfrm>
          <a:custGeom>
            <a:avLst/>
            <a:gdLst/>
            <a:ahLst/>
            <a:cxnLst/>
            <a:rect l="l" t="t" r="r" b="b"/>
            <a:pathLst>
              <a:path w="533400" h="3276600">
                <a:moveTo>
                  <a:pt x="0" y="3276600"/>
                </a:moveTo>
                <a:lnTo>
                  <a:pt x="533400" y="3276600"/>
                </a:lnTo>
                <a:lnTo>
                  <a:pt x="5334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489634"/>
          </a:xfrm>
          <a:prstGeom prst="rect">
            <a:avLst/>
          </a:prstGeom>
        </p:spPr>
        <p:txBody>
          <a:bodyPr vert="horz" wrap="square" lIns="0" tIns="58179" rIns="0" bIns="0" rtlCol="0">
            <a:spAutoFit/>
          </a:bodyPr>
          <a:lstStyle/>
          <a:p>
            <a:pPr marL="4848" algn="ctr"/>
            <a:r>
              <a:rPr sz="28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8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(Surface </a:t>
            </a:r>
            <a:r>
              <a:rPr sz="2800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2800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2800" spc="1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8200" y="1447800"/>
            <a:ext cx="74676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489634"/>
          </a:xfrm>
          <a:prstGeom prst="rect">
            <a:avLst/>
          </a:prstGeom>
        </p:spPr>
        <p:txBody>
          <a:bodyPr vert="horz" wrap="square" lIns="0" tIns="58179" rIns="0" bIns="0" rtlCol="0">
            <a:spAutoFit/>
          </a:bodyPr>
          <a:lstStyle/>
          <a:p>
            <a:pPr marL="4848" algn="ctr"/>
            <a:r>
              <a:rPr sz="28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8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(Surface </a:t>
            </a:r>
            <a:r>
              <a:rPr sz="2800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sz="2800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sz="2800" spc="1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369" t="9357" r="22368" b="4094"/>
          <a:stretch>
            <a:fillRect/>
          </a:stretch>
        </p:blipFill>
        <p:spPr bwMode="auto">
          <a:xfrm>
            <a:off x="1066800" y="152400"/>
            <a:ext cx="7543800" cy="655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16200000">
            <a:off x="1564342" y="493058"/>
            <a:ext cx="6472516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360" t="8696" r="23137" b="4348"/>
          <a:stretch>
            <a:fillRect/>
          </a:stretch>
        </p:blipFill>
        <p:spPr bwMode="auto">
          <a:xfrm>
            <a:off x="1143000" y="152400"/>
            <a:ext cx="7239000" cy="6496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6200000">
            <a:off x="1666376" y="467225"/>
            <a:ext cx="6172200" cy="5847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6120" t="10614" r="26119" b="7131"/>
          <a:stretch>
            <a:fillRect/>
          </a:stretch>
        </p:blipFill>
        <p:spPr bwMode="auto">
          <a:xfrm>
            <a:off x="1447800" y="152400"/>
            <a:ext cx="6705600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rot="16200000">
            <a:off x="2711077" y="108324"/>
            <a:ext cx="4267200" cy="6488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38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1066800"/>
            <a:ext cx="8528051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378" indent="-327257">
              <a:spcBef>
                <a:spcPts val="406"/>
              </a:spcBef>
              <a:buFont typeface="Arial"/>
              <a:buChar char="•"/>
              <a:tabLst>
                <a:tab pos="339378" algn="l"/>
              </a:tabLst>
            </a:pPr>
            <a:r>
              <a:rPr sz="1500" b="1" spc="-5" dirty="0" smtClean="0">
                <a:solidFill>
                  <a:srgbClr val="C00000"/>
                </a:solidFill>
                <a:latin typeface="Calibri"/>
                <a:cs typeface="Calibri"/>
              </a:rPr>
              <a:t>Stomach</a:t>
            </a:r>
            <a:r>
              <a:rPr sz="1500" b="1" spc="-5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500" dirty="0">
              <a:latin typeface="Calibri"/>
              <a:cs typeface="Calibri"/>
            </a:endParaRPr>
          </a:p>
          <a:p>
            <a:pPr marL="459978" lvl="1" indent="-120599">
              <a:spcBef>
                <a:spcPts val="366"/>
              </a:spcBef>
              <a:buChar char="-"/>
              <a:tabLst>
                <a:tab pos="460585" algn="l"/>
              </a:tabLst>
            </a:pP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shape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of</a:t>
            </a:r>
            <a:r>
              <a:rPr sz="1500" spc="143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stomach</a:t>
            </a:r>
            <a:r>
              <a:rPr sz="1500" spc="14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12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dynamic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(changing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in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shape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as</a:t>
            </a:r>
            <a:r>
              <a:rPr sz="1500" spc="12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it</a:t>
            </a:r>
            <a:r>
              <a:rPr sz="1500" spc="143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functions)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&amp;</a:t>
            </a:r>
            <a:r>
              <a:rPr sz="1500" spc="143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highly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variable</a:t>
            </a:r>
            <a:r>
              <a:rPr sz="1500" spc="13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from</a:t>
            </a:r>
            <a:endParaRPr sz="1500" dirty="0">
              <a:latin typeface="Calibri"/>
              <a:cs typeface="Calibri"/>
            </a:endParaRPr>
          </a:p>
          <a:p>
            <a:pPr marL="339378"/>
            <a:r>
              <a:rPr sz="1500" spc="-9" dirty="0">
                <a:latin typeface="Calibri"/>
                <a:cs typeface="Calibri"/>
              </a:rPr>
              <a:t>person to</a:t>
            </a:r>
            <a:r>
              <a:rPr sz="1500" spc="-77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person.</a:t>
            </a:r>
            <a:endParaRPr sz="1500" dirty="0">
              <a:latin typeface="Calibri"/>
              <a:cs typeface="Calibri"/>
            </a:endParaRPr>
          </a:p>
          <a:p>
            <a:pPr marL="441191" lvl="1" indent="-101814">
              <a:spcBef>
                <a:spcPts val="362"/>
              </a:spcBef>
              <a:buChar char="-"/>
              <a:tabLst>
                <a:tab pos="441191" algn="l"/>
              </a:tabLst>
            </a:pP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9" dirty="0">
                <a:latin typeface="Calibri"/>
                <a:cs typeface="Calibri"/>
              </a:rPr>
              <a:t>stomach </a:t>
            </a:r>
            <a:r>
              <a:rPr sz="1500" spc="-5" dirty="0">
                <a:latin typeface="Calibri"/>
                <a:cs typeface="Calibri"/>
              </a:rPr>
              <a:t>has </a:t>
            </a:r>
            <a:r>
              <a:rPr sz="1500" spc="-14" dirty="0">
                <a:latin typeface="Calibri"/>
                <a:cs typeface="Calibri"/>
              </a:rPr>
              <a:t>four </a:t>
            </a:r>
            <a:r>
              <a:rPr sz="1500" spc="-5" dirty="0">
                <a:latin typeface="Calibri"/>
                <a:cs typeface="Calibri"/>
              </a:rPr>
              <a:t>parts &amp; </a:t>
            </a:r>
            <a:r>
              <a:rPr sz="1500" spc="-9" dirty="0">
                <a:latin typeface="Calibri"/>
                <a:cs typeface="Calibri"/>
              </a:rPr>
              <a:t>two</a:t>
            </a:r>
            <a:r>
              <a:rPr sz="1500" spc="24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curvatures.</a:t>
            </a: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4800" y="2362200"/>
          <a:ext cx="8610600" cy="3943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151"/>
                <a:gridCol w="6970449"/>
              </a:tblGrid>
              <a:tr h="2781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Four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Parts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Stomach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7180">
                <a:tc>
                  <a:txBody>
                    <a:bodyPr/>
                    <a:lstStyle/>
                    <a:p>
                      <a:pPr marL="768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u="heavy" spc="-10" dirty="0">
                          <a:latin typeface="Calibri"/>
                          <a:cs typeface="Calibri"/>
                        </a:rPr>
                        <a:t>Cardia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Surrounding the cardial orfice (the trumpet-shaped opening of the esophagus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stomach)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60833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u="heavy" spc="-5" dirty="0">
                          <a:latin typeface="Calibri"/>
                          <a:cs typeface="Calibri"/>
                        </a:rPr>
                        <a:t>Fundus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marR="8001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The dilated superior part – it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related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left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dome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 the diaphragm –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and it 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limited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inferiorly by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horizontal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plane of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cardial orfice – there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 cardial notch between the  sophagus and the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fundus.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u="heavy" spc="-5" dirty="0">
                          <a:latin typeface="Calibri"/>
                          <a:cs typeface="Calibri"/>
                        </a:rPr>
                        <a:t>Body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It is the major part of 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stomach between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fundus and the pyloric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antrum.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891540">
                <a:tc>
                  <a:txBody>
                    <a:bodyPr/>
                    <a:lstStyle/>
                    <a:p>
                      <a:pPr marL="4629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u="heavy" spc="-5" dirty="0">
                          <a:latin typeface="Calibri"/>
                          <a:cs typeface="Calibri"/>
                        </a:rPr>
                        <a:t>Pyloric</a:t>
                      </a:r>
                      <a:r>
                        <a:rPr sz="1400" b="1" u="heavy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spc="-5" dirty="0">
                          <a:latin typeface="Calibri"/>
                          <a:cs typeface="Calibri"/>
                        </a:rPr>
                        <a:t>part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Funnel shaped with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two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parts: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-Pyloric antrum: wide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-Pyloric canal: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narrow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part.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173355" marR="7937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-The pylorus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distal sphincteric region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(a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thickening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of the circular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layer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smooth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muscle,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which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controls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discharge of 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stomach contents through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pyloric orfice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duodenum.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781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u="heavy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Two </a:t>
                      </a:r>
                      <a:r>
                        <a:rPr sz="1400" b="1" u="heavy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Curvature </a:t>
                      </a:r>
                      <a:r>
                        <a:rPr sz="1400" b="1" u="heavy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u="heavy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u="heavy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Stomach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45770"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b="1" u="heavy" spc="-5" dirty="0">
                          <a:latin typeface="Calibri"/>
                          <a:cs typeface="Calibri"/>
                        </a:rPr>
                        <a:t>Lesser</a:t>
                      </a:r>
                      <a:r>
                        <a:rPr sz="1400" b="1" u="heavy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spc="-15" dirty="0">
                          <a:latin typeface="Calibri"/>
                          <a:cs typeface="Calibri"/>
                        </a:rPr>
                        <a:t>curvature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marR="8128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shorter concave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border of the stomach – The angular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notch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found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2/3 the distance along the  lesser curvature (it is the junction of the body and pyloric part of the 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stomach.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u="heavy" spc="-15" dirty="0">
                          <a:latin typeface="Calibri"/>
                          <a:cs typeface="Calibri"/>
                        </a:rPr>
                        <a:t>Greater</a:t>
                      </a:r>
                      <a:r>
                        <a:rPr sz="1400" b="1" u="heavy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spc="-15" dirty="0">
                          <a:latin typeface="Calibri"/>
                          <a:cs typeface="Calibri"/>
                        </a:rPr>
                        <a:t>curvature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The longer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convex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border of the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stomach.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3390900" y="2019300"/>
            <a:ext cx="28194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1192" t="36497" r="21854" b="8168"/>
          <a:stretch>
            <a:fillRect/>
          </a:stretch>
        </p:blipFill>
        <p:spPr bwMode="auto">
          <a:xfrm>
            <a:off x="1524000" y="152400"/>
            <a:ext cx="655320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4545" t="13333" r="25000" b="4242"/>
          <a:stretch>
            <a:fillRect/>
          </a:stretch>
        </p:blipFill>
        <p:spPr bwMode="auto">
          <a:xfrm>
            <a:off x="1219200" y="152399"/>
            <a:ext cx="7086600" cy="6512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16200000">
            <a:off x="2909460" y="-13859"/>
            <a:ext cx="3733800" cy="6657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 rot="16200000">
            <a:off x="3390900" y="1714500"/>
            <a:ext cx="2819400" cy="716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 rot="16200000">
            <a:off x="-2998114" y="3244334"/>
            <a:ext cx="685800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" algn="ctr"/>
            <a:r>
              <a:rPr sz="2400" spc="-96" dirty="0"/>
              <a:t>STATION </a:t>
            </a:r>
            <a:r>
              <a:rPr sz="2400" spc="-5" dirty="0"/>
              <a:t>–</a:t>
            </a:r>
            <a:r>
              <a:rPr sz="2400" spc="-24" dirty="0"/>
              <a:t> </a:t>
            </a:r>
            <a:r>
              <a:rPr sz="2400" spc="-5" dirty="0" smtClean="0"/>
              <a:t>3</a:t>
            </a:r>
            <a:r>
              <a:rPr lang="en-US" sz="2400" dirty="0" smtClean="0"/>
              <a:t> </a:t>
            </a:r>
            <a:r>
              <a:rPr sz="2400" spc="-9" dirty="0" smtClean="0"/>
              <a:t>(Histology </a:t>
            </a:r>
            <a:r>
              <a:rPr sz="2400" spc="-5" dirty="0"/>
              <a:t>of </a:t>
            </a:r>
            <a:r>
              <a:rPr sz="2400" spc="-9" dirty="0"/>
              <a:t>The Stomach </a:t>
            </a:r>
            <a:r>
              <a:rPr sz="2400" spc="-5" dirty="0"/>
              <a:t>&amp;</a:t>
            </a:r>
            <a:r>
              <a:rPr sz="2400" spc="28" dirty="0"/>
              <a:t> </a:t>
            </a:r>
            <a:r>
              <a:rPr sz="2400" spc="-9" dirty="0"/>
              <a:t>Duodenum)</a:t>
            </a:r>
            <a:endParaRPr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1048" t="23226" r="17258" b="22581"/>
          <a:stretch>
            <a:fillRect/>
          </a:stretch>
        </p:blipFill>
        <p:spPr bwMode="auto">
          <a:xfrm>
            <a:off x="1219200" y="228600"/>
            <a:ext cx="7162800" cy="3539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833" y="1936910"/>
            <a:ext cx="6485891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0"/>
            <a:r>
              <a:rPr sz="9200" spc="-5" dirty="0"/>
              <a:t>GOOD</a:t>
            </a:r>
            <a:r>
              <a:rPr sz="9200" spc="-82" dirty="0"/>
              <a:t> </a:t>
            </a:r>
            <a:r>
              <a:rPr sz="9200" spc="-47" dirty="0"/>
              <a:t>LUCK!</a:t>
            </a:r>
            <a:endParaRPr sz="9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029200"/>
            <a:ext cx="6372861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20">
              <a:buFont typeface="Arial" pitchFamily="34" charset="0"/>
              <a:buChar char="•"/>
            </a:pPr>
            <a:r>
              <a:rPr lang="en-US" sz="1500" b="1" spc="-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       </a:t>
            </a:r>
            <a:r>
              <a:rPr sz="1500" b="1" spc="-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Relations </a:t>
            </a:r>
            <a:r>
              <a:rPr sz="1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the</a:t>
            </a:r>
            <a:r>
              <a:rPr sz="1500" b="1" spc="-3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stomach: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441191" indent="-101814">
              <a:spcBef>
                <a:spcPts val="181"/>
              </a:spcBef>
              <a:buFont typeface="Calibri"/>
              <a:buChar char="-"/>
              <a:tabLst>
                <a:tab pos="441191" algn="l"/>
              </a:tabLst>
            </a:pPr>
            <a:r>
              <a:rPr sz="1500" b="1" spc="-9" dirty="0">
                <a:latin typeface="Calibri"/>
                <a:cs typeface="Calibri"/>
              </a:rPr>
              <a:t>Anteriorly</a:t>
            </a:r>
            <a:r>
              <a:rPr sz="1500" spc="-9" dirty="0">
                <a:latin typeface="Calibri"/>
                <a:cs typeface="Calibri"/>
              </a:rPr>
              <a:t>: diaphragm </a:t>
            </a:r>
            <a:r>
              <a:rPr sz="1500" spc="-5" dirty="0">
                <a:latin typeface="Calibri"/>
                <a:cs typeface="Calibri"/>
              </a:rPr>
              <a:t>– </a:t>
            </a:r>
            <a:r>
              <a:rPr sz="1500" spc="-9" dirty="0">
                <a:latin typeface="Calibri"/>
                <a:cs typeface="Calibri"/>
              </a:rPr>
              <a:t>left </a:t>
            </a:r>
            <a:r>
              <a:rPr sz="1500" spc="-5" dirty="0">
                <a:latin typeface="Calibri"/>
                <a:cs typeface="Calibri"/>
              </a:rPr>
              <a:t>lobe of the liver &amp; </a:t>
            </a:r>
            <a:r>
              <a:rPr sz="1500" spc="-9" dirty="0">
                <a:latin typeface="Calibri"/>
                <a:cs typeface="Calibri"/>
              </a:rPr>
              <a:t>anterior </a:t>
            </a:r>
            <a:r>
              <a:rPr sz="1500" spc="-5" dirty="0">
                <a:latin typeface="Calibri"/>
                <a:cs typeface="Calibri"/>
              </a:rPr>
              <a:t>abdominal</a:t>
            </a:r>
            <a:r>
              <a:rPr sz="1500" spc="77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wall.</a:t>
            </a:r>
            <a:endParaRPr sz="1500" dirty="0">
              <a:latin typeface="Calibri"/>
              <a:cs typeface="Calibri"/>
            </a:endParaRPr>
          </a:p>
          <a:p>
            <a:pPr marL="441191" indent="-101814">
              <a:spcBef>
                <a:spcPts val="181"/>
              </a:spcBef>
              <a:buFont typeface="Calibri"/>
              <a:buChar char="-"/>
              <a:tabLst>
                <a:tab pos="441191" algn="l"/>
              </a:tabLst>
            </a:pPr>
            <a:r>
              <a:rPr sz="1500" b="1" spc="-9" dirty="0">
                <a:latin typeface="Calibri"/>
                <a:cs typeface="Calibri"/>
              </a:rPr>
              <a:t>Posteriorly</a:t>
            </a:r>
            <a:r>
              <a:rPr sz="1500" spc="-9" dirty="0">
                <a:latin typeface="Calibri"/>
                <a:cs typeface="Calibri"/>
              </a:rPr>
              <a:t>: omental bursa </a:t>
            </a:r>
            <a:r>
              <a:rPr sz="1500" spc="-5" dirty="0">
                <a:latin typeface="Calibri"/>
                <a:cs typeface="Calibri"/>
              </a:rPr>
              <a:t>and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pancreas.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914400"/>
            <a:ext cx="807021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378" indent="-327257">
              <a:spcBef>
                <a:spcPts val="797"/>
              </a:spcBef>
              <a:buFont typeface="Arial"/>
              <a:buChar char="•"/>
              <a:tabLst>
                <a:tab pos="339378" algn="l"/>
              </a:tabLst>
            </a:pPr>
            <a:r>
              <a:rPr sz="1500" b="1" spc="-9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Interior </a:t>
            </a:r>
            <a:r>
              <a:rPr sz="15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of </a:t>
            </a: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the</a:t>
            </a:r>
            <a:r>
              <a:rPr sz="1500" b="1" spc="-38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500" b="1" spc="-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stomach:</a:t>
            </a:r>
            <a:endParaRPr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39378">
              <a:lnSpc>
                <a:spcPts val="1742"/>
              </a:lnSpc>
              <a:spcBef>
                <a:spcPts val="181"/>
              </a:spcBef>
            </a:pPr>
            <a:r>
              <a:rPr sz="1500" spc="-5" dirty="0">
                <a:latin typeface="Calibri"/>
                <a:cs typeface="Calibri"/>
              </a:rPr>
              <a:t>-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There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are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contracted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longitudinal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gastric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folds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(rugae).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These</a:t>
            </a:r>
            <a:r>
              <a:rPr sz="1500" spc="108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are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most</a:t>
            </a:r>
            <a:r>
              <a:rPr sz="1500" spc="124" dirty="0">
                <a:latin typeface="Calibri"/>
                <a:cs typeface="Calibri"/>
              </a:rPr>
              <a:t> </a:t>
            </a:r>
            <a:r>
              <a:rPr sz="1500" spc="-14" dirty="0">
                <a:latin typeface="Calibri"/>
                <a:cs typeface="Calibri"/>
              </a:rPr>
              <a:t>marked</a:t>
            </a:r>
            <a:r>
              <a:rPr sz="1500" spc="115" dirty="0">
                <a:latin typeface="Calibri"/>
                <a:cs typeface="Calibri"/>
              </a:rPr>
              <a:t> </a:t>
            </a:r>
            <a:r>
              <a:rPr sz="1500" spc="-14" dirty="0">
                <a:latin typeface="Calibri"/>
                <a:cs typeface="Calibri"/>
              </a:rPr>
              <a:t>toward</a:t>
            </a:r>
            <a:r>
              <a:rPr sz="1500" spc="1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</a:p>
          <a:p>
            <a:pPr marL="339378">
              <a:lnSpc>
                <a:spcPts val="1742"/>
              </a:lnSpc>
            </a:pPr>
            <a:r>
              <a:rPr sz="1500" spc="-5" dirty="0">
                <a:latin typeface="Calibri"/>
                <a:cs typeface="Calibri"/>
              </a:rPr>
              <a:t>pyloric part and along the </a:t>
            </a:r>
            <a:r>
              <a:rPr sz="1500" spc="-9" dirty="0">
                <a:latin typeface="Calibri"/>
                <a:cs typeface="Calibri"/>
              </a:rPr>
              <a:t>greater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9" dirty="0">
                <a:latin typeface="Calibri"/>
                <a:cs typeface="Calibri"/>
              </a:rPr>
              <a:t>curvature.</a:t>
            </a: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33400" y="1752600"/>
          <a:ext cx="8077200" cy="3135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5053"/>
                <a:gridCol w="6262147"/>
              </a:tblGrid>
              <a:tr h="278129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Vasculature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the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stomach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040130">
                <a:tc>
                  <a:txBody>
                    <a:bodyPr/>
                    <a:lstStyle/>
                    <a:p>
                      <a:pPr marL="16129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Arterial</a:t>
                      </a:r>
                      <a:r>
                        <a:rPr sz="14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supply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 marR="806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Lesser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curvature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left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gastric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artery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(from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celiac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trunk) &amp; right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gastric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artery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(from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hepatic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artery).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7810" marR="8001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Greater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curvature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right &amp; left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gastro-omental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(gastro-epiploic artery)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celiac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trunk.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Fundus</a:t>
                      </a:r>
                      <a:r>
                        <a:rPr sz="1400" b="1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b="1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upper</a:t>
                      </a:r>
                      <a:r>
                        <a:rPr sz="1400" b="1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body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short</a:t>
                      </a:r>
                      <a:r>
                        <a:rPr sz="14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posterior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gastric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arteries</a:t>
                      </a:r>
                      <a:r>
                        <a:rPr sz="14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branches</a:t>
                      </a:r>
                      <a:r>
                        <a:rPr sz="14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splenic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Calibri"/>
                          <a:cs typeface="Calibri"/>
                        </a:rPr>
                        <a:t>artery.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2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Venous</a:t>
                      </a:r>
                      <a:r>
                        <a:rPr sz="1400" b="1" spc="-6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drainage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Left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&amp; right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gastric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veins will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drain into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hepatic portal</a:t>
                      </a:r>
                      <a:r>
                        <a:rPr sz="14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Short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gastric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veins &amp;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left gastro-omental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drain into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splenic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Right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gastro-omental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vein empties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into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SMV.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16192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Lymphatics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Gastric &amp;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gastro-omental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lymph nodes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draining 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celiac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lymph</a:t>
                      </a:r>
                      <a:r>
                        <a:rPr sz="14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nodes.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16129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10" dirty="0">
                          <a:solidFill>
                            <a:srgbClr val="F79546"/>
                          </a:solidFill>
                          <a:latin typeface="Calibri"/>
                          <a:cs typeface="Calibri"/>
                        </a:rPr>
                        <a:t>Innervation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spc="-15" dirty="0">
                          <a:latin typeface="Calibri"/>
                          <a:cs typeface="Calibri"/>
                        </a:rPr>
                        <a:t>Parasympathetic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: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anterior and posterior 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vagal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trunks.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•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Sympathetic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T6-T9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828800"/>
            <a:ext cx="8714867" cy="34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58200" y="3962400"/>
            <a:ext cx="304800" cy="1485900"/>
          </a:xfrm>
          <a:custGeom>
            <a:avLst/>
            <a:gdLst/>
            <a:ahLst/>
            <a:cxnLst/>
            <a:rect l="l" t="t" r="r" b="b"/>
            <a:pathLst>
              <a:path w="304800" h="1981200">
                <a:moveTo>
                  <a:pt x="0" y="1981200"/>
                </a:moveTo>
                <a:lnTo>
                  <a:pt x="304800" y="1981200"/>
                </a:lnTo>
                <a:lnTo>
                  <a:pt x="304800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9600" y="4343400"/>
            <a:ext cx="381001" cy="971550"/>
          </a:xfrm>
          <a:custGeom>
            <a:avLst/>
            <a:gdLst/>
            <a:ahLst/>
            <a:cxnLst/>
            <a:rect l="l" t="t" r="r" b="b"/>
            <a:pathLst>
              <a:path w="381000" h="1295400">
                <a:moveTo>
                  <a:pt x="0" y="1295400"/>
                </a:moveTo>
                <a:lnTo>
                  <a:pt x="381000" y="1295400"/>
                </a:lnTo>
                <a:lnTo>
                  <a:pt x="381000" y="0"/>
                </a:lnTo>
                <a:lnTo>
                  <a:pt x="0" y="0"/>
                </a:lnTo>
                <a:lnTo>
                  <a:pt x="0" y="129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10601" y="3810000"/>
            <a:ext cx="533399" cy="3429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876801" y="165735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3001" y="365760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 rot="16200000">
            <a:off x="-4196834" y="4349234"/>
            <a:ext cx="90678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24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24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24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24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r>
              <a:rPr lang="en-US" sz="24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834" t="9945" r="28522" b="6077"/>
          <a:stretch>
            <a:fillRect/>
          </a:stretch>
        </p:blipFill>
        <p:spPr bwMode="auto">
          <a:xfrm>
            <a:off x="1905000" y="152400"/>
            <a:ext cx="5715000" cy="6482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1066800"/>
            <a:ext cx="8072755" cy="1233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378" indent="-327257">
              <a:spcBef>
                <a:spcPts val="954"/>
              </a:spcBef>
              <a:buFont typeface="Arial"/>
              <a:buChar char="•"/>
              <a:tabLst>
                <a:tab pos="339378" algn="l"/>
              </a:tabLst>
            </a:pPr>
            <a:r>
              <a:rPr sz="1900"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Stomach</a:t>
            </a:r>
            <a:r>
              <a:rPr sz="1900" b="1" spc="-96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bed:</a:t>
            </a:r>
            <a:endParaRPr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39378" marR="4848" algn="just">
              <a:spcBef>
                <a:spcPts val="458"/>
              </a:spcBef>
            </a:pPr>
            <a:r>
              <a:rPr sz="1900" dirty="0">
                <a:latin typeface="Calibri"/>
                <a:cs typeface="Calibri"/>
              </a:rPr>
              <a:t>- </a:t>
            </a:r>
            <a:r>
              <a:rPr sz="1900" spc="-9" dirty="0">
                <a:latin typeface="Calibri"/>
                <a:cs typeface="Calibri"/>
              </a:rPr>
              <a:t>From </a:t>
            </a:r>
            <a:r>
              <a:rPr sz="1900" spc="-5" dirty="0">
                <a:latin typeface="Calibri"/>
                <a:cs typeface="Calibri"/>
              </a:rPr>
              <a:t>superior </a:t>
            </a:r>
            <a:r>
              <a:rPr sz="1900" spc="-9" dirty="0">
                <a:latin typeface="Calibri"/>
                <a:cs typeface="Calibri"/>
              </a:rPr>
              <a:t>to inferior the stomach </a:t>
            </a:r>
            <a:r>
              <a:rPr sz="1900" dirty="0">
                <a:latin typeface="Calibri"/>
                <a:cs typeface="Calibri"/>
              </a:rPr>
              <a:t>bed </a:t>
            </a:r>
            <a:r>
              <a:rPr sz="1900" spc="-5" dirty="0">
                <a:latin typeface="Calibri"/>
                <a:cs typeface="Calibri"/>
              </a:rPr>
              <a:t>is </a:t>
            </a:r>
            <a:r>
              <a:rPr sz="1900" spc="-9" dirty="0">
                <a:latin typeface="Calibri"/>
                <a:cs typeface="Calibri"/>
              </a:rPr>
              <a:t>formed by </a:t>
            </a:r>
            <a:r>
              <a:rPr sz="1900" spc="-5" dirty="0">
                <a:latin typeface="Calibri"/>
                <a:cs typeface="Calibri"/>
              </a:rPr>
              <a:t>the left </a:t>
            </a:r>
            <a:r>
              <a:rPr sz="1900" dirty="0">
                <a:latin typeface="Calibri"/>
                <a:cs typeface="Calibri"/>
              </a:rPr>
              <a:t>dome </a:t>
            </a:r>
            <a:r>
              <a:rPr sz="1900" spc="-14" dirty="0">
                <a:latin typeface="Calibri"/>
                <a:cs typeface="Calibri"/>
              </a:rPr>
              <a:t>of  </a:t>
            </a:r>
            <a:r>
              <a:rPr sz="1900" dirty="0">
                <a:latin typeface="Calibri"/>
                <a:cs typeface="Calibri"/>
              </a:rPr>
              <a:t>the </a:t>
            </a:r>
            <a:r>
              <a:rPr sz="1900" spc="-9" dirty="0">
                <a:latin typeface="Calibri"/>
                <a:cs typeface="Calibri"/>
              </a:rPr>
              <a:t>diaphragm, </a:t>
            </a:r>
            <a:r>
              <a:rPr sz="1900" spc="-5" dirty="0">
                <a:latin typeface="Calibri"/>
                <a:cs typeface="Calibri"/>
              </a:rPr>
              <a:t>spleen, left kidney and </a:t>
            </a:r>
            <a:r>
              <a:rPr sz="1900" spc="-9" dirty="0">
                <a:latin typeface="Calibri"/>
                <a:cs typeface="Calibri"/>
              </a:rPr>
              <a:t>suprarenal </a:t>
            </a:r>
            <a:r>
              <a:rPr sz="1900" dirty="0">
                <a:latin typeface="Calibri"/>
                <a:cs typeface="Calibri"/>
              </a:rPr>
              <a:t>gland, </a:t>
            </a:r>
            <a:r>
              <a:rPr sz="1900" spc="-5" dirty="0">
                <a:latin typeface="Calibri"/>
                <a:cs typeface="Calibri"/>
              </a:rPr>
              <a:t>splenic </a:t>
            </a:r>
            <a:r>
              <a:rPr sz="1900" spc="-24" dirty="0">
                <a:latin typeface="Calibri"/>
                <a:cs typeface="Calibri"/>
              </a:rPr>
              <a:t>artery,  </a:t>
            </a:r>
            <a:r>
              <a:rPr sz="1900" spc="-5" dirty="0">
                <a:latin typeface="Calibri"/>
                <a:cs typeface="Calibri"/>
              </a:rPr>
              <a:t>pancreas, </a:t>
            </a:r>
            <a:r>
              <a:rPr sz="1900" spc="-14" dirty="0">
                <a:latin typeface="Calibri"/>
                <a:cs typeface="Calibri"/>
              </a:rPr>
              <a:t>transverse </a:t>
            </a:r>
            <a:r>
              <a:rPr sz="1900" spc="-5" dirty="0">
                <a:latin typeface="Calibri"/>
                <a:cs typeface="Calibri"/>
              </a:rPr>
              <a:t>mesocolon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" dirty="0">
                <a:latin typeface="Calibri"/>
                <a:cs typeface="Calibri"/>
              </a:rPr>
              <a:t> colon.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514600"/>
            <a:ext cx="76200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34000"/>
            <a:ext cx="806958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378" marR="4848" indent="-327257" algn="just">
              <a:lnSpc>
                <a:spcPts val="1851"/>
              </a:lnSpc>
            </a:pPr>
            <a:r>
              <a:rPr b="1" u="heavy" spc="-9" dirty="0">
                <a:latin typeface="Calibri"/>
                <a:cs typeface="Calibri"/>
              </a:rPr>
              <a:t>Note</a:t>
            </a:r>
            <a:r>
              <a:rPr spc="-9" dirty="0">
                <a:latin typeface="Calibri"/>
                <a:cs typeface="Calibri"/>
              </a:rPr>
              <a:t>: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14" dirty="0">
                <a:latin typeface="Calibri"/>
                <a:cs typeface="Calibri"/>
              </a:rPr>
              <a:t>first </a:t>
            </a:r>
            <a:r>
              <a:rPr dirty="0">
                <a:latin typeface="Calibri"/>
                <a:cs typeface="Calibri"/>
              </a:rPr>
              <a:t>2 </a:t>
            </a:r>
            <a:r>
              <a:rPr spc="-5" dirty="0">
                <a:latin typeface="Calibri"/>
                <a:cs typeface="Calibri"/>
              </a:rPr>
              <a:t>cm of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superior part of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duodenum </a:t>
            </a:r>
            <a:r>
              <a:rPr dirty="0">
                <a:latin typeface="Calibri"/>
                <a:cs typeface="Calibri"/>
              </a:rPr>
              <a:t>has a </a:t>
            </a:r>
            <a:r>
              <a:rPr spc="-5" dirty="0">
                <a:latin typeface="Calibri"/>
                <a:cs typeface="Calibri"/>
              </a:rPr>
              <a:t>mesentery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5" dirty="0">
                <a:latin typeface="Calibri"/>
                <a:cs typeface="Calibri"/>
              </a:rPr>
              <a:t>is  mobile. The </a:t>
            </a:r>
            <a:r>
              <a:rPr spc="-9" dirty="0">
                <a:latin typeface="Calibri"/>
                <a:cs typeface="Calibri"/>
              </a:rPr>
              <a:t>distal </a:t>
            </a:r>
            <a:r>
              <a:rPr dirty="0">
                <a:latin typeface="Calibri"/>
                <a:cs typeface="Calibri"/>
              </a:rPr>
              <a:t>3 sm </a:t>
            </a:r>
            <a:r>
              <a:rPr spc="-5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superior part </a:t>
            </a:r>
            <a:r>
              <a:rPr dirty="0">
                <a:latin typeface="Calibri"/>
                <a:cs typeface="Calibri"/>
              </a:rPr>
              <a:t>and the </a:t>
            </a:r>
            <a:r>
              <a:rPr spc="-5" dirty="0">
                <a:latin typeface="Calibri"/>
                <a:cs typeface="Calibri"/>
              </a:rPr>
              <a:t>other three parts of the  duodenum </a:t>
            </a:r>
            <a:r>
              <a:rPr spc="-9" dirty="0">
                <a:latin typeface="Calibri"/>
                <a:cs typeface="Calibri"/>
              </a:rPr>
              <a:t>have </a:t>
            </a:r>
            <a:r>
              <a:rPr dirty="0">
                <a:latin typeface="Calibri"/>
                <a:cs typeface="Calibri"/>
              </a:rPr>
              <a:t>no </a:t>
            </a:r>
            <a:r>
              <a:rPr spc="-5" dirty="0">
                <a:latin typeface="Calibri"/>
                <a:cs typeface="Calibri"/>
              </a:rPr>
              <a:t>mesentery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9" dirty="0">
                <a:latin typeface="Calibri"/>
                <a:cs typeface="Calibri"/>
              </a:rPr>
              <a:t>are </a:t>
            </a:r>
            <a:r>
              <a:rPr spc="-5" dirty="0">
                <a:latin typeface="Calibri"/>
                <a:cs typeface="Calibri"/>
              </a:rPr>
              <a:t>immobile because they </a:t>
            </a:r>
            <a:r>
              <a:rPr spc="-9" dirty="0">
                <a:latin typeface="Calibri"/>
                <a:cs typeface="Calibri"/>
              </a:rPr>
              <a:t>are</a:t>
            </a:r>
            <a:r>
              <a:rPr spc="134" dirty="0">
                <a:latin typeface="Calibri"/>
                <a:cs typeface="Calibri"/>
              </a:rPr>
              <a:t> </a:t>
            </a:r>
            <a:r>
              <a:rPr spc="-9" dirty="0">
                <a:latin typeface="Calibri"/>
                <a:cs typeface="Calibri"/>
              </a:rPr>
              <a:t>retropreitoneal.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914400"/>
            <a:ext cx="8072121" cy="1043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9378" indent="-327257">
              <a:spcBef>
                <a:spcPts val="2472"/>
              </a:spcBef>
              <a:buFont typeface="Arial"/>
              <a:buChar char="•"/>
              <a:tabLst>
                <a:tab pos="339378" algn="l"/>
              </a:tabLst>
            </a:pPr>
            <a:r>
              <a:rPr b="1" spc="-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Duodenum</a:t>
            </a:r>
            <a:r>
              <a:rPr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39378" marR="4848" algn="just">
              <a:lnSpc>
                <a:spcPts val="1851"/>
              </a:lnSpc>
              <a:spcBef>
                <a:spcPts val="444"/>
              </a:spcBef>
            </a:pPr>
            <a:r>
              <a:rPr dirty="0">
                <a:latin typeface="Calibri"/>
                <a:cs typeface="Calibri"/>
              </a:rPr>
              <a:t>- It </a:t>
            </a:r>
            <a:r>
              <a:rPr spc="-5" dirty="0">
                <a:latin typeface="Calibri"/>
                <a:cs typeface="Calibri"/>
              </a:rPr>
              <a:t>is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14" dirty="0">
                <a:latin typeface="Calibri"/>
                <a:cs typeface="Calibri"/>
              </a:rPr>
              <a:t>first </a:t>
            </a:r>
            <a:r>
              <a:rPr dirty="0">
                <a:latin typeface="Calibri"/>
                <a:cs typeface="Calibri"/>
              </a:rPr>
              <a:t>and </a:t>
            </a:r>
            <a:r>
              <a:rPr spc="-9" dirty="0">
                <a:latin typeface="Calibri"/>
                <a:cs typeface="Calibri"/>
              </a:rPr>
              <a:t>shortest </a:t>
            </a:r>
            <a:r>
              <a:rPr spc="-5" dirty="0">
                <a:latin typeface="Calibri"/>
                <a:cs typeface="Calibri"/>
              </a:rPr>
              <a:t>(25 </a:t>
            </a:r>
            <a:r>
              <a:rPr dirty="0">
                <a:latin typeface="Calibri"/>
                <a:cs typeface="Calibri"/>
              </a:rPr>
              <a:t>cm) </a:t>
            </a:r>
            <a:r>
              <a:rPr spc="-5" dirty="0">
                <a:latin typeface="Calibri"/>
                <a:cs typeface="Calibri"/>
              </a:rPr>
              <a:t>part of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small </a:t>
            </a:r>
            <a:r>
              <a:rPr spc="-9" dirty="0">
                <a:latin typeface="Calibri"/>
                <a:cs typeface="Calibri"/>
              </a:rPr>
              <a:t>intestine. </a:t>
            </a:r>
            <a:r>
              <a:rPr dirty="0">
                <a:latin typeface="Calibri"/>
                <a:cs typeface="Calibri"/>
              </a:rPr>
              <a:t>Also </a:t>
            </a:r>
            <a:r>
              <a:rPr spc="-5" dirty="0">
                <a:latin typeface="Calibri"/>
                <a:cs typeface="Calibri"/>
              </a:rPr>
              <a:t>it is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widest  </a:t>
            </a:r>
            <a:r>
              <a:rPr dirty="0">
                <a:latin typeface="Calibri"/>
                <a:cs typeface="Calibri"/>
              </a:rPr>
              <a:t>and the </a:t>
            </a:r>
            <a:r>
              <a:rPr spc="-5" dirty="0">
                <a:latin typeface="Calibri"/>
                <a:cs typeface="Calibri"/>
              </a:rPr>
              <a:t>most </a:t>
            </a:r>
            <a:r>
              <a:rPr spc="-14" dirty="0">
                <a:latin typeface="Calibri"/>
                <a:cs typeface="Calibri"/>
              </a:rPr>
              <a:t>fixed </a:t>
            </a:r>
            <a:r>
              <a:rPr spc="-5" dirty="0">
                <a:latin typeface="Calibri"/>
                <a:cs typeface="Calibri"/>
              </a:rPr>
              <a:t>part. </a:t>
            </a:r>
            <a:r>
              <a:rPr dirty="0">
                <a:latin typeface="Calibri"/>
                <a:cs typeface="Calibri"/>
              </a:rPr>
              <a:t>It begins </a:t>
            </a:r>
            <a:r>
              <a:rPr spc="-9" dirty="0">
                <a:latin typeface="Calibri"/>
                <a:cs typeface="Calibri"/>
              </a:rPr>
              <a:t>at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pylorus on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right side </a:t>
            </a:r>
            <a:r>
              <a:rPr dirty="0">
                <a:latin typeface="Calibri"/>
                <a:cs typeface="Calibri"/>
              </a:rPr>
              <a:t>and ends </a:t>
            </a:r>
            <a:r>
              <a:rPr spc="-9" dirty="0">
                <a:latin typeface="Calibri"/>
                <a:cs typeface="Calibri"/>
              </a:rPr>
              <a:t>at </a:t>
            </a:r>
            <a:r>
              <a:rPr dirty="0">
                <a:latin typeface="Calibri"/>
                <a:cs typeface="Calibri"/>
              </a:rPr>
              <a:t>the  </a:t>
            </a:r>
            <a:r>
              <a:rPr spc="-5" dirty="0">
                <a:latin typeface="Calibri"/>
                <a:cs typeface="Calibri"/>
              </a:rPr>
              <a:t>duodenojejunal junction on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left side. The duodenum has </a:t>
            </a:r>
            <a:r>
              <a:rPr spc="-14" dirty="0">
                <a:latin typeface="Calibri"/>
                <a:cs typeface="Calibri"/>
              </a:rPr>
              <a:t>four</a:t>
            </a:r>
            <a:r>
              <a:rPr spc="139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parts:</a:t>
            </a:r>
            <a:endParaRPr dirty="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28641" y="2053830"/>
          <a:ext cx="8077199" cy="3021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3543"/>
                <a:gridCol w="5433656"/>
              </a:tblGrid>
              <a:tr h="278129">
                <a:tc gridSpan="2">
                  <a:txBody>
                    <a:bodyPr/>
                    <a:lstStyle/>
                    <a:p>
                      <a:pPr marL="8636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Four Parts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b="1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Duodenum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u="heavy" dirty="0">
                          <a:latin typeface="Calibri"/>
                          <a:cs typeface="Calibri"/>
                        </a:rPr>
                        <a:t>Superior </a:t>
                      </a:r>
                      <a:r>
                        <a:rPr sz="1400" b="1" u="heavy" spc="-5" dirty="0">
                          <a:latin typeface="Calibri"/>
                          <a:cs typeface="Calibri"/>
                        </a:rPr>
                        <a:t>(first)</a:t>
                      </a:r>
                      <a:r>
                        <a:rPr sz="1400" b="1" u="heavy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dirty="0">
                          <a:latin typeface="Calibri"/>
                          <a:cs typeface="Calibri"/>
                        </a:rPr>
                        <a:t>part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Short (5 cm)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horizontal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lies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anterolateral 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body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L1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vertebra.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u="heavy" dirty="0">
                          <a:latin typeface="Calibri"/>
                          <a:cs typeface="Calibri"/>
                        </a:rPr>
                        <a:t>Descending </a:t>
                      </a:r>
                      <a:r>
                        <a:rPr sz="1400" b="1" u="heavy" spc="-5" dirty="0">
                          <a:latin typeface="Calibri"/>
                          <a:cs typeface="Calibri"/>
                        </a:rPr>
                        <a:t>(second)</a:t>
                      </a:r>
                      <a:r>
                        <a:rPr sz="1400" b="1" u="heavy" spc="-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dirty="0">
                          <a:latin typeface="Calibri"/>
                          <a:cs typeface="Calibri"/>
                        </a:rPr>
                        <a:t>part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77470" algn="just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Longer (7-10 cm)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runs infeiorly along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right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sides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L2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L3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vertebra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curving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around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head of 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pancreas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lies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right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parallel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IVC. The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bile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duct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main pancreatic duct open 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it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its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posteromedial wall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via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hepatopancreatic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ampulla.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u="heavy" spc="-5" dirty="0">
                          <a:latin typeface="Calibri"/>
                          <a:cs typeface="Calibri"/>
                        </a:rPr>
                        <a:t>Inferior (horizontal </a:t>
                      </a:r>
                      <a:r>
                        <a:rPr sz="1400" b="1" u="heavy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400" b="1" u="heavy" spc="-5" dirty="0">
                          <a:latin typeface="Calibri"/>
                          <a:cs typeface="Calibri"/>
                        </a:rPr>
                        <a:t>third)</a:t>
                      </a:r>
                      <a:r>
                        <a:rPr sz="1400" b="1" u="heavy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dirty="0">
                          <a:latin typeface="Calibri"/>
                          <a:cs typeface="Calibri"/>
                        </a:rPr>
                        <a:t>part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793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(6-8 cm)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crosses anterior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IVC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aorta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crosses posterior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superior  mesenteric vessels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level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L3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vertebra.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u="heavy" dirty="0">
                          <a:latin typeface="Calibri"/>
                          <a:cs typeface="Calibri"/>
                        </a:rPr>
                        <a:t>Ascending </a:t>
                      </a:r>
                      <a:r>
                        <a:rPr sz="1400" b="1" u="heavy" spc="-5" dirty="0">
                          <a:latin typeface="Calibri"/>
                          <a:cs typeface="Calibri"/>
                        </a:rPr>
                        <a:t>(fourth)</a:t>
                      </a:r>
                      <a:r>
                        <a:rPr sz="1400" b="1" u="heavy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u="heavy" dirty="0">
                          <a:latin typeface="Calibri"/>
                          <a:cs typeface="Calibri"/>
                        </a:rPr>
                        <a:t>part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BD4A47"/>
                      </a:solidFill>
                      <a:prstDash val="solid"/>
                    </a:lnL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7747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Short (5 cm)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left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L3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vertebra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rises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superior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border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L2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vertebra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left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aorta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 it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curves anteriorly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join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  jejunum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at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duodeno-jejunal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junction which is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supported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by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the 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suspensory muscle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duodenum.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BD4A47"/>
                      </a:solidFill>
                      <a:prstDash val="solid"/>
                    </a:lnR>
                    <a:lnT w="9525">
                      <a:solidFill>
                        <a:srgbClr val="BD4A47"/>
                      </a:solidFill>
                      <a:prstDash val="solid"/>
                    </a:lnT>
                    <a:lnB w="9525">
                      <a:solidFill>
                        <a:srgbClr val="BD4A4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10002" y="1028700"/>
            <a:ext cx="1295401" cy="40005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0"/>
                </a:moveTo>
                <a:lnTo>
                  <a:pt x="0" y="533399"/>
                </a:lnTo>
                <a:lnTo>
                  <a:pt x="1295400" y="533399"/>
                </a:lnTo>
                <a:lnTo>
                  <a:pt x="129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28699"/>
            <a:ext cx="3429000" cy="285750"/>
          </a:xfrm>
          <a:custGeom>
            <a:avLst/>
            <a:gdLst/>
            <a:ahLst/>
            <a:cxnLst/>
            <a:rect l="l" t="t" r="r" b="b"/>
            <a:pathLst>
              <a:path w="3429000" h="381000">
                <a:moveTo>
                  <a:pt x="0" y="0"/>
                </a:moveTo>
                <a:lnTo>
                  <a:pt x="0" y="381000"/>
                </a:lnTo>
                <a:lnTo>
                  <a:pt x="3429000" y="380999"/>
                </a:lnTo>
                <a:lnTo>
                  <a:pt x="3429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3" y="1200150"/>
            <a:ext cx="533399" cy="1143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0"/>
                </a:moveTo>
                <a:lnTo>
                  <a:pt x="0" y="152399"/>
                </a:lnTo>
                <a:lnTo>
                  <a:pt x="533400" y="152399"/>
                </a:lnTo>
                <a:lnTo>
                  <a:pt x="53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1" y="3200400"/>
            <a:ext cx="228600" cy="1143000"/>
          </a:xfrm>
          <a:custGeom>
            <a:avLst/>
            <a:gdLst/>
            <a:ahLst/>
            <a:cxnLst/>
            <a:rect l="l" t="t" r="r" b="b"/>
            <a:pathLst>
              <a:path w="228600" h="1524000">
                <a:moveTo>
                  <a:pt x="0" y="0"/>
                </a:moveTo>
                <a:lnTo>
                  <a:pt x="0" y="1524000"/>
                </a:lnTo>
                <a:lnTo>
                  <a:pt x="228600" y="1524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4" y="5715003"/>
            <a:ext cx="381001" cy="742949"/>
          </a:xfrm>
          <a:custGeom>
            <a:avLst/>
            <a:gdLst/>
            <a:ahLst/>
            <a:cxnLst/>
            <a:rect l="l" t="t" r="r" b="b"/>
            <a:pathLst>
              <a:path w="381000" h="990600">
                <a:moveTo>
                  <a:pt x="0" y="0"/>
                </a:moveTo>
                <a:lnTo>
                  <a:pt x="0" y="990600"/>
                </a:lnTo>
                <a:lnTo>
                  <a:pt x="381000" y="990600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3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3704" r="23333" b="8148"/>
          <a:stretch>
            <a:fillRect/>
          </a:stretch>
        </p:blipFill>
        <p:spPr bwMode="auto">
          <a:xfrm>
            <a:off x="609600" y="838200"/>
            <a:ext cx="7848600" cy="582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-2514600" y="152400"/>
            <a:ext cx="118110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2616" algn="ctr"/>
            <a:r>
              <a:rPr sz="3200" spc="-9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</a:t>
            </a:r>
            <a:r>
              <a:rPr sz="32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sz="3200" spc="-2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1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(Anatomy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Stomach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sz="3200" spc="-43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Duodenum)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sz="3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1192" t="16483" r="20530" b="15232"/>
          <a:stretch>
            <a:fillRect/>
          </a:stretch>
        </p:blipFill>
        <p:spPr bwMode="auto">
          <a:xfrm>
            <a:off x="304800" y="990600"/>
            <a:ext cx="8534400" cy="5624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1350</Words>
  <Application>Microsoft Office PowerPoint</Application>
  <PresentationFormat>On-screen Show (4:3)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DEMO – III</vt:lpstr>
      <vt:lpstr>STATION – 1 (Anatomy of The Stomach &amp; Duodenum) </vt:lpstr>
      <vt:lpstr>STATION – 1 (Anatomy of The Stomach &amp; Duodenum)</vt:lpstr>
      <vt:lpstr>STATION – 1 (Anatomy of The Stomach &amp; Duodenum) </vt:lpstr>
      <vt:lpstr>STATION – 1 (Anatomy of The Stomach &amp; Duodenum)</vt:lpstr>
      <vt:lpstr>STATION – 1 (Anatomy of The Stomach &amp; Duodenum) </vt:lpstr>
      <vt:lpstr>STATION – 1 (Anatomy of The Stomach &amp; Duodenum)</vt:lpstr>
      <vt:lpstr>STATION – 1 (Anatomy of The Stomach &amp; Duodenum) </vt:lpstr>
      <vt:lpstr>STATION – 1 (Anatomy of The Stomach &amp; Duodenum) </vt:lpstr>
      <vt:lpstr>STATION – 1 (Anatomy of The Stomach &amp; Duodenum) </vt:lpstr>
      <vt:lpstr>STATION – 2 (Surface Anatomy of The Stomach &amp; Duodenum)</vt:lpstr>
      <vt:lpstr>STATION – 2 (Surface Anatomy of The Stomach &amp; Duodenum)</vt:lpstr>
      <vt:lpstr>STATION – 2 (Surface Anatomy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STATION – 3 (Histology of The Stomach &amp; Duodenum)</vt:lpstr>
      <vt:lpstr>GOOD LUCK!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– III Stomach &amp; Duodenum</dc:title>
  <dc:creator>user</dc:creator>
  <cp:lastModifiedBy>user</cp:lastModifiedBy>
  <cp:revision>1</cp:revision>
  <dcterms:created xsi:type="dcterms:W3CDTF">2015-11-20T11:15:08Z</dcterms:created>
  <dcterms:modified xsi:type="dcterms:W3CDTF">2015-11-21T01:12:55Z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2015-11-20T00:00:00Z</vt:filetime>
  </property>
</Properties>
</file>