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68" r:id="rId15"/>
    <p:sldId id="269" r:id="rId16"/>
    <p:sldId id="274" r:id="rId17"/>
    <p:sldId id="270" r:id="rId18"/>
    <p:sldId id="271" r:id="rId19"/>
    <p:sldId id="275" r:id="rId20"/>
    <p:sldId id="272" r:id="rId2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11/21/2015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 u="heavy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11/21/2015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11/21/2015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22376" y="798574"/>
            <a:ext cx="7699248" cy="6022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14400" y="990600"/>
            <a:ext cx="7315200" cy="563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11/21/2015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11/21/2015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2313" y="-6096"/>
            <a:ext cx="8799372" cy="1097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01848" y="1325626"/>
            <a:ext cx="3940302" cy="184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 u="heavy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11/21/2015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3689" y="385826"/>
            <a:ext cx="3437254" cy="914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 </a:t>
            </a:r>
            <a:r>
              <a:rPr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–</a:t>
            </a:r>
            <a:r>
              <a:rPr sz="6000" spc="-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60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</a:t>
            </a:r>
            <a:endParaRPr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pc="-5" dirty="0"/>
              <a:t>Small </a:t>
            </a:r>
            <a:r>
              <a:rPr spc="-15" dirty="0"/>
              <a:t>Intestine </a:t>
            </a:r>
            <a:r>
              <a:rPr spc="-5" dirty="0"/>
              <a:t>&amp;</a:t>
            </a:r>
            <a:r>
              <a:rPr spc="5" dirty="0"/>
              <a:t> </a:t>
            </a:r>
            <a:r>
              <a:rPr spc="-20" dirty="0"/>
              <a:t>Pancreas</a:t>
            </a:r>
          </a:p>
          <a:p>
            <a:pPr algn="ctr">
              <a:lnSpc>
                <a:spcPct val="100000"/>
              </a:lnSpc>
              <a:spcBef>
                <a:spcPts val="1980"/>
              </a:spcBef>
            </a:pPr>
            <a:r>
              <a:rPr u="none" spc="-5" dirty="0">
                <a:solidFill>
                  <a:srgbClr val="000000"/>
                </a:solidFill>
              </a:rPr>
              <a:t>Ali </a:t>
            </a:r>
            <a:r>
              <a:rPr u="none" spc="-10" dirty="0">
                <a:solidFill>
                  <a:srgbClr val="000000"/>
                </a:solidFill>
              </a:rPr>
              <a:t>Jasim</a:t>
            </a:r>
            <a:r>
              <a:rPr u="none" spc="-50" dirty="0">
                <a:solidFill>
                  <a:srgbClr val="000000"/>
                </a:solidFill>
              </a:rPr>
              <a:t> </a:t>
            </a:r>
            <a:r>
              <a:rPr u="none" spc="-5" dirty="0">
                <a:solidFill>
                  <a:srgbClr val="000000"/>
                </a:solidFill>
              </a:rPr>
              <a:t>Alhashli</a:t>
            </a:r>
          </a:p>
          <a:p>
            <a:pPr marL="876935" marR="866775" indent="284480">
              <a:lnSpc>
                <a:spcPct val="120000"/>
              </a:lnSpc>
              <a:spcBef>
                <a:spcPts val="55"/>
              </a:spcBef>
            </a:pPr>
            <a:r>
              <a:rPr sz="2000" u="none" spc="-40" dirty="0">
                <a:solidFill>
                  <a:srgbClr val="000000"/>
                </a:solidFill>
              </a:rPr>
              <a:t>Year </a:t>
            </a:r>
            <a:r>
              <a:rPr sz="2000" u="none" dirty="0">
                <a:solidFill>
                  <a:srgbClr val="000000"/>
                </a:solidFill>
              </a:rPr>
              <a:t>III </a:t>
            </a:r>
            <a:r>
              <a:rPr sz="2000" u="none" dirty="0">
                <a:solidFill>
                  <a:srgbClr val="000000"/>
                </a:solidFill>
                <a:latin typeface="Calibri"/>
                <a:cs typeface="Calibri"/>
              </a:rPr>
              <a:t>– </a:t>
            </a:r>
            <a:r>
              <a:rPr sz="2000" u="none" dirty="0">
                <a:solidFill>
                  <a:srgbClr val="000000"/>
                </a:solidFill>
              </a:rPr>
              <a:t>Unit V  (GI &amp; </a:t>
            </a:r>
            <a:r>
              <a:rPr sz="2000" u="none" spc="-10" dirty="0">
                <a:solidFill>
                  <a:srgbClr val="000000"/>
                </a:solidFill>
              </a:rPr>
              <a:t>Renal</a:t>
            </a:r>
            <a:r>
              <a:rPr sz="2000" u="none" spc="-110" dirty="0">
                <a:solidFill>
                  <a:srgbClr val="000000"/>
                </a:solidFill>
              </a:rPr>
              <a:t> </a:t>
            </a:r>
            <a:r>
              <a:rPr sz="2000" u="none" spc="-10" dirty="0">
                <a:solidFill>
                  <a:srgbClr val="000000"/>
                </a:solidFill>
              </a:rPr>
              <a:t>Systems)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8000" y="3581400"/>
            <a:ext cx="3048000" cy="259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33400" y="1143000"/>
            <a:ext cx="3962400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48200" y="1146810"/>
            <a:ext cx="3962400" cy="44919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3400" y="5791200"/>
            <a:ext cx="3962400" cy="573234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marL="1553210" marR="259715" indent="-1288415">
              <a:lnSpc>
                <a:spcPct val="100000"/>
              </a:lnSpc>
              <a:spcBef>
                <a:spcPts val="150"/>
              </a:spcBef>
            </a:pPr>
            <a:r>
              <a:rPr sz="1800" b="1" dirty="0">
                <a:latin typeface="Calibri"/>
                <a:cs typeface="Calibri"/>
              </a:rPr>
              <a:t>Double </a:t>
            </a:r>
            <a:r>
              <a:rPr sz="1800" b="1" spc="-10" dirty="0">
                <a:latin typeface="Calibri"/>
                <a:cs typeface="Calibri"/>
              </a:rPr>
              <a:t>contrast </a:t>
            </a:r>
            <a:r>
              <a:rPr sz="1800" b="1" dirty="0">
                <a:latin typeface="Calibri"/>
                <a:cs typeface="Calibri"/>
              </a:rPr>
              <a:t>barium of the small  </a:t>
            </a:r>
            <a:r>
              <a:rPr sz="1800" b="1" spc="-10" dirty="0">
                <a:latin typeface="Calibri"/>
                <a:cs typeface="Calibri"/>
              </a:rPr>
              <a:t>intestine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48200" y="5791200"/>
            <a:ext cx="3962400" cy="923925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marL="287020" marR="280035" indent="-2540" algn="ctr">
              <a:lnSpc>
                <a:spcPct val="100000"/>
              </a:lnSpc>
              <a:spcBef>
                <a:spcPts val="150"/>
              </a:spcBef>
            </a:pPr>
            <a:r>
              <a:rPr sz="1800" b="1" dirty="0">
                <a:latin typeface="Calibri"/>
                <a:cs typeface="Calibri"/>
              </a:rPr>
              <a:t>Double bubble sign seen in </a:t>
            </a:r>
            <a:r>
              <a:rPr sz="1800" b="1" spc="-5" dirty="0">
                <a:latin typeface="Calibri"/>
                <a:cs typeface="Calibri"/>
              </a:rPr>
              <a:t>case </a:t>
            </a:r>
            <a:r>
              <a:rPr sz="1800" b="1" dirty="0">
                <a:latin typeface="Calibri"/>
                <a:cs typeface="Calibri"/>
              </a:rPr>
              <a:t>of  </a:t>
            </a:r>
            <a:r>
              <a:rPr sz="1800" b="1" spc="-5" dirty="0">
                <a:latin typeface="Calibri"/>
                <a:cs typeface="Calibri"/>
              </a:rPr>
              <a:t>duodenal </a:t>
            </a:r>
            <a:r>
              <a:rPr sz="1800" b="1" spc="-10" dirty="0">
                <a:latin typeface="Calibri"/>
                <a:cs typeface="Calibri"/>
              </a:rPr>
              <a:t>atresia </a:t>
            </a:r>
            <a:r>
              <a:rPr sz="1800" b="1" spc="-5" dirty="0">
                <a:latin typeface="Calibri"/>
                <a:cs typeface="Calibri"/>
              </a:rPr>
              <a:t>caused by </a:t>
            </a:r>
            <a:r>
              <a:rPr sz="1800" b="1" dirty="0">
                <a:latin typeface="Calibri"/>
                <a:cs typeface="Calibri"/>
              </a:rPr>
              <a:t>annular  </a:t>
            </a:r>
            <a:r>
              <a:rPr sz="1800" b="1" spc="-5" dirty="0">
                <a:latin typeface="Calibri"/>
                <a:cs typeface="Calibri"/>
              </a:rPr>
              <a:t>pancreas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3"/>
          <p:cNvSpPr txBox="1">
            <a:spLocks noGrp="1"/>
          </p:cNvSpPr>
          <p:nvPr>
            <p:ph type="title"/>
          </p:nvPr>
        </p:nvSpPr>
        <p:spPr>
          <a:xfrm>
            <a:off x="172313" y="-6096"/>
            <a:ext cx="8799372" cy="923586"/>
          </a:xfrm>
          <a:prstGeom prst="rect">
            <a:avLst/>
          </a:prstGeom>
        </p:spPr>
        <p:txBody>
          <a:bodyPr vert="horz" wrap="square" lIns="0" tIns="426974" rIns="0" bIns="0" rtlCol="0">
            <a:spAutoFit/>
          </a:bodyPr>
          <a:lstStyle/>
          <a:p>
            <a:pPr marL="330835" algn="ctr">
              <a:lnSpc>
                <a:spcPct val="100000"/>
              </a:lnSpc>
            </a:pPr>
            <a:r>
              <a:rPr sz="32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–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sz="3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(Imaging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sz="3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</a:t>
            </a:r>
            <a:r>
              <a:rPr sz="3200" spc="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2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Intestine)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172717"/>
            <a:ext cx="8378190" cy="54784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635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Esophagojejunostomy</a:t>
            </a:r>
            <a:r>
              <a:rPr sz="2000" spc="-5" dirty="0">
                <a:latin typeface="Calibri"/>
                <a:cs typeface="Calibri"/>
              </a:rPr>
              <a:t>: </a:t>
            </a:r>
            <a:r>
              <a:rPr sz="2000" dirty="0">
                <a:latin typeface="Calibri"/>
                <a:cs typeface="Calibri"/>
              </a:rPr>
              <a:t>no </a:t>
            </a:r>
            <a:r>
              <a:rPr sz="2000" spc="-5" dirty="0">
                <a:latin typeface="Calibri"/>
                <a:cs typeface="Calibri"/>
              </a:rPr>
              <a:t>pancreatic enzymes </a:t>
            </a:r>
            <a:r>
              <a:rPr sz="2000" dirty="0">
                <a:latin typeface="Calibri"/>
                <a:cs typeface="Calibri"/>
              </a:rPr>
              <a:t>will be </a:t>
            </a:r>
            <a:r>
              <a:rPr sz="2000" spc="-5" dirty="0">
                <a:latin typeface="Calibri"/>
                <a:cs typeface="Calibri"/>
              </a:rPr>
              <a:t>released in </a:t>
            </a:r>
            <a:r>
              <a:rPr sz="2000" dirty="0">
                <a:latin typeface="Calibri"/>
                <a:cs typeface="Calibri"/>
              </a:rPr>
              <a:t>the  </a:t>
            </a:r>
            <a:r>
              <a:rPr sz="2000" spc="-5" dirty="0">
                <a:latin typeface="Calibri"/>
                <a:cs typeface="Calibri"/>
              </a:rPr>
              <a:t>duodenum because it has been </a:t>
            </a:r>
            <a:r>
              <a:rPr sz="2000" spc="-10" dirty="0">
                <a:latin typeface="Calibri"/>
                <a:cs typeface="Calibri"/>
              </a:rPr>
              <a:t>removed. </a:t>
            </a:r>
            <a:r>
              <a:rPr sz="2000" spc="-15" dirty="0">
                <a:latin typeface="Calibri"/>
                <a:cs typeface="Calibri"/>
              </a:rPr>
              <a:t>Therefore, </a:t>
            </a:r>
            <a:r>
              <a:rPr sz="2000" dirty="0">
                <a:latin typeface="Calibri"/>
                <a:cs typeface="Calibri"/>
              </a:rPr>
              <a:t>these </a:t>
            </a:r>
            <a:r>
              <a:rPr sz="2000" spc="-5" dirty="0">
                <a:latin typeface="Calibri"/>
                <a:cs typeface="Calibri"/>
              </a:rPr>
              <a:t>enzymes </a:t>
            </a:r>
            <a:r>
              <a:rPr sz="2000" spc="-10" dirty="0">
                <a:latin typeface="Calibri"/>
                <a:cs typeface="Calibri"/>
              </a:rPr>
              <a:t>must </a:t>
            </a:r>
            <a:r>
              <a:rPr sz="2000" dirty="0">
                <a:latin typeface="Calibri"/>
                <a:cs typeface="Calibri"/>
              </a:rPr>
              <a:t>be  gibe in </a:t>
            </a:r>
            <a:r>
              <a:rPr sz="2000" spc="-10" dirty="0">
                <a:latin typeface="Calibri"/>
                <a:cs typeface="Calibri"/>
              </a:rPr>
              <a:t>synthetic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form.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900" dirty="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Overgrowth </a:t>
            </a:r>
            <a:r>
              <a:rPr sz="20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of the </a:t>
            </a:r>
            <a:r>
              <a:rPr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head of </a:t>
            </a:r>
            <a:r>
              <a:rPr sz="20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the pancreas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might lead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compression of  </a:t>
            </a:r>
            <a:r>
              <a:rPr sz="2000" spc="-10" dirty="0">
                <a:latin typeface="Calibri"/>
                <a:cs typeface="Calibri"/>
              </a:rPr>
              <a:t>inferior </a:t>
            </a:r>
            <a:r>
              <a:rPr sz="2000" spc="-5" dirty="0">
                <a:latin typeface="Calibri"/>
                <a:cs typeface="Calibri"/>
              </a:rPr>
              <a:t>vena </a:t>
            </a:r>
            <a:r>
              <a:rPr sz="2000" spc="-20" dirty="0">
                <a:latin typeface="Calibri"/>
                <a:cs typeface="Calibri"/>
              </a:rPr>
              <a:t>cava </a:t>
            </a:r>
            <a:r>
              <a:rPr sz="2000" spc="-5" dirty="0">
                <a:latin typeface="Calibri"/>
                <a:cs typeface="Calibri"/>
              </a:rPr>
              <a:t>which is </a:t>
            </a:r>
            <a:r>
              <a:rPr sz="2000" spc="-10" dirty="0">
                <a:latin typeface="Calibri"/>
                <a:cs typeface="Calibri"/>
              </a:rPr>
              <a:t>located posterior to </a:t>
            </a:r>
            <a:r>
              <a:rPr sz="2000" dirty="0">
                <a:latin typeface="Calibri"/>
                <a:cs typeface="Calibri"/>
              </a:rPr>
              <a:t>it. </a:t>
            </a:r>
            <a:r>
              <a:rPr sz="2000" spc="-15" dirty="0">
                <a:latin typeface="Calibri"/>
                <a:cs typeface="Calibri"/>
              </a:rPr>
              <a:t>Therefore, </a:t>
            </a:r>
            <a:r>
              <a:rPr sz="2000" spc="-5" dirty="0">
                <a:latin typeface="Calibri"/>
                <a:cs typeface="Calibri"/>
              </a:rPr>
              <a:t>resulting in  </a:t>
            </a:r>
            <a:r>
              <a:rPr sz="2000" spc="-10" dirty="0">
                <a:latin typeface="Calibri"/>
                <a:cs typeface="Calibri"/>
              </a:rPr>
              <a:t>lower </a:t>
            </a:r>
            <a:r>
              <a:rPr sz="2000" spc="-5" dirty="0">
                <a:latin typeface="Calibri"/>
                <a:cs typeface="Calibri"/>
              </a:rPr>
              <a:t>limbs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edema.</a:t>
            </a: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9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In  </a:t>
            </a:r>
            <a:r>
              <a:rPr sz="20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acute  </a:t>
            </a:r>
            <a:r>
              <a:rPr sz="20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pancreatitis</a:t>
            </a:r>
            <a:r>
              <a:rPr sz="2000" spc="-5" dirty="0">
                <a:latin typeface="Calibri"/>
                <a:cs typeface="Calibri"/>
              </a:rPr>
              <a:t>,  the  pain  </a:t>
            </a:r>
            <a:r>
              <a:rPr sz="2000" dirty="0">
                <a:latin typeface="Calibri"/>
                <a:cs typeface="Calibri"/>
              </a:rPr>
              <a:t>will  be  </a:t>
            </a:r>
            <a:r>
              <a:rPr sz="2000" spc="-15" dirty="0">
                <a:latin typeface="Calibri"/>
                <a:cs typeface="Calibri"/>
              </a:rPr>
              <a:t>referred  to  </a:t>
            </a:r>
            <a:r>
              <a:rPr sz="2000" dirty="0">
                <a:latin typeface="Calibri"/>
                <a:cs typeface="Calibri"/>
              </a:rPr>
              <a:t>the  back</a:t>
            </a:r>
            <a:r>
              <a:rPr sz="2000" spc="2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(dorsolumbar</a:t>
            </a:r>
            <a:endParaRPr sz="20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region).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 dirty="0">
              <a:latin typeface="Times New Roman"/>
              <a:cs typeface="Times New Roman"/>
            </a:endParaRPr>
          </a:p>
          <a:p>
            <a:pPr marL="355600" marR="6985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Carcinoma in the </a:t>
            </a:r>
            <a:r>
              <a:rPr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head of the </a:t>
            </a:r>
            <a:r>
              <a:rPr sz="20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pancreas </a:t>
            </a:r>
            <a:r>
              <a:rPr sz="2000" spc="-5" dirty="0">
                <a:latin typeface="Calibri"/>
                <a:cs typeface="Calibri"/>
              </a:rPr>
              <a:t>will </a:t>
            </a:r>
            <a:r>
              <a:rPr sz="2000" dirty="0">
                <a:latin typeface="Calibri"/>
                <a:cs typeface="Calibri"/>
              </a:rPr>
              <a:t>lead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obstruction of the bile  </a:t>
            </a:r>
            <a:r>
              <a:rPr sz="2000" dirty="0">
                <a:latin typeface="Calibri"/>
                <a:cs typeface="Calibri"/>
              </a:rPr>
              <a:t>duct </a:t>
            </a:r>
            <a:r>
              <a:rPr sz="2000" spc="-5" dirty="0">
                <a:latin typeface="Calibri"/>
                <a:cs typeface="Calibri"/>
              </a:rPr>
              <a:t>resulting in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jaundice.</a:t>
            </a:r>
          </a:p>
          <a:p>
            <a:pPr>
              <a:lnSpc>
                <a:spcPct val="100000"/>
              </a:lnSpc>
              <a:spcBef>
                <a:spcPts val="27"/>
              </a:spcBef>
              <a:buFont typeface="Arial"/>
              <a:buChar char="•"/>
            </a:pPr>
            <a:endParaRPr sz="2900" dirty="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Overgrowth </a:t>
            </a:r>
            <a:r>
              <a:rPr sz="20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or </a:t>
            </a:r>
            <a:r>
              <a:rPr sz="20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carcinoma in </a:t>
            </a:r>
            <a:r>
              <a:rPr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the neck </a:t>
            </a:r>
            <a:r>
              <a:rPr sz="20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of the pancreas </a:t>
            </a:r>
            <a:r>
              <a:rPr sz="2000" spc="-5" dirty="0">
                <a:latin typeface="Calibri"/>
                <a:cs typeface="Calibri"/>
              </a:rPr>
              <a:t>will lead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the  </a:t>
            </a:r>
            <a:r>
              <a:rPr sz="2000" spc="-5" dirty="0">
                <a:latin typeface="Calibri"/>
                <a:cs typeface="Calibri"/>
              </a:rPr>
              <a:t>compression of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portal </a:t>
            </a:r>
            <a:r>
              <a:rPr sz="2000" spc="-10" dirty="0">
                <a:latin typeface="Calibri"/>
                <a:cs typeface="Calibri"/>
              </a:rPr>
              <a:t>vein </a:t>
            </a:r>
            <a:r>
              <a:rPr sz="2000" spc="-15" dirty="0">
                <a:latin typeface="Calibri"/>
                <a:cs typeface="Calibri"/>
              </a:rPr>
              <a:t>at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level </a:t>
            </a:r>
            <a:r>
              <a:rPr sz="2000" spc="-5" dirty="0">
                <a:latin typeface="Calibri"/>
                <a:cs typeface="Calibri"/>
              </a:rPr>
              <a:t>of L1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vertebra.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3"/>
          <p:cNvSpPr txBox="1">
            <a:spLocks noGrp="1"/>
          </p:cNvSpPr>
          <p:nvPr>
            <p:ph type="title"/>
          </p:nvPr>
        </p:nvSpPr>
        <p:spPr>
          <a:xfrm>
            <a:off x="172313" y="-6096"/>
            <a:ext cx="8799372" cy="923586"/>
          </a:xfrm>
          <a:prstGeom prst="rect">
            <a:avLst/>
          </a:prstGeom>
        </p:spPr>
        <p:txBody>
          <a:bodyPr vert="horz" wrap="square" lIns="0" tIns="426974" rIns="0" bIns="0" rtlCol="0">
            <a:spAutoFit/>
          </a:bodyPr>
          <a:lstStyle/>
          <a:p>
            <a:pPr marL="330835" algn="ctr">
              <a:lnSpc>
                <a:spcPct val="100000"/>
              </a:lnSpc>
            </a:pPr>
            <a:r>
              <a:rPr sz="32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–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sz="3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(Imaging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sz="3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</a:t>
            </a:r>
            <a:r>
              <a:rPr sz="3200" spc="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2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Intestine)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 rot="16200000">
            <a:off x="-3132765" y="3132766"/>
            <a:ext cx="6858001" cy="592470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203200" algn="ctr">
              <a:lnSpc>
                <a:spcPct val="100000"/>
              </a:lnSpc>
            </a:pPr>
            <a:r>
              <a:rPr sz="28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</a:t>
            </a: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– </a:t>
            </a: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sz="28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(Histology </a:t>
            </a: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sz="28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Small</a:t>
            </a:r>
            <a:r>
              <a:rPr sz="2800" spc="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8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Intestine)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0975" t="11299" r="20551" b="6215"/>
          <a:stretch>
            <a:fillRect/>
          </a:stretch>
        </p:blipFill>
        <p:spPr bwMode="auto">
          <a:xfrm>
            <a:off x="828805" y="152400"/>
            <a:ext cx="8162795" cy="655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 rot="16200000">
            <a:off x="-3132765" y="3132766"/>
            <a:ext cx="6858001" cy="592470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203200" algn="ctr">
              <a:lnSpc>
                <a:spcPct val="100000"/>
              </a:lnSpc>
            </a:pPr>
            <a:r>
              <a:rPr sz="28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</a:t>
            </a: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– </a:t>
            </a: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sz="28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(Histology </a:t>
            </a: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sz="28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Small</a:t>
            </a:r>
            <a:r>
              <a:rPr sz="2800" spc="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8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Intestine)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5397" t="29630" r="18254" b="12522"/>
          <a:stretch>
            <a:fillRect/>
          </a:stretch>
        </p:blipFill>
        <p:spPr bwMode="auto">
          <a:xfrm>
            <a:off x="734122" y="990600"/>
            <a:ext cx="8181278" cy="472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 rot="16200000">
            <a:off x="-3132765" y="3132766"/>
            <a:ext cx="6858001" cy="592470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203200" algn="ctr">
              <a:lnSpc>
                <a:spcPct val="100000"/>
              </a:lnSpc>
            </a:pPr>
            <a:r>
              <a:rPr sz="28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</a:t>
            </a: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– </a:t>
            </a: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sz="28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(Histology </a:t>
            </a: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sz="28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Small</a:t>
            </a:r>
            <a:r>
              <a:rPr sz="2800" spc="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8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Intestine)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1324" t="24183" r="17647" b="39216"/>
          <a:stretch>
            <a:fillRect/>
          </a:stretch>
        </p:blipFill>
        <p:spPr bwMode="auto">
          <a:xfrm>
            <a:off x="762000" y="457200"/>
            <a:ext cx="8153400" cy="27505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25203" t="23126" r="17886" b="43631"/>
          <a:stretch>
            <a:fillRect/>
          </a:stretch>
        </p:blipFill>
        <p:spPr bwMode="auto">
          <a:xfrm>
            <a:off x="762000" y="3810000"/>
            <a:ext cx="8116957" cy="2667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 txBox="1">
            <a:spLocks noGrp="1"/>
          </p:cNvSpPr>
          <p:nvPr>
            <p:ph type="title"/>
          </p:nvPr>
        </p:nvSpPr>
        <p:spPr>
          <a:xfrm rot="16200000">
            <a:off x="-3132765" y="3132766"/>
            <a:ext cx="6858001" cy="592470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203200" algn="ctr">
              <a:lnSpc>
                <a:spcPct val="100000"/>
              </a:lnSpc>
            </a:pPr>
            <a:r>
              <a:rPr sz="28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</a:t>
            </a: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– </a:t>
            </a: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sz="28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(Histology </a:t>
            </a:r>
            <a:r>
              <a:rPr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sz="28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Small</a:t>
            </a:r>
            <a:r>
              <a:rPr sz="2800" spc="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8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Intestine)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1350" t="21898" r="17062" b="12409"/>
          <a:stretch>
            <a:fillRect/>
          </a:stretch>
        </p:blipFill>
        <p:spPr bwMode="auto">
          <a:xfrm>
            <a:off x="838200" y="990600"/>
            <a:ext cx="8001000" cy="4800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 rot="16200000">
            <a:off x="-3132765" y="3132766"/>
            <a:ext cx="6858001" cy="592470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20320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-15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Calibri"/>
              </a:rPr>
              <a:t>Station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Calibri"/>
              </a:rPr>
              <a:t>– 4 </a:t>
            </a:r>
            <a:r>
              <a:rPr kumimoji="0" lang="en-US" sz="2800" b="1" i="0" u="none" strike="noStrike" kern="0" cap="none" spc="-1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Calibri"/>
              </a:rPr>
              <a:t>(Histology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Calibri"/>
              </a:rPr>
              <a:t>of </a:t>
            </a:r>
            <a:r>
              <a:rPr kumimoji="0" lang="en-US" sz="2800" b="1" i="0" u="none" strike="noStrike" kern="0" cap="none" spc="-5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Calibri"/>
              </a:rPr>
              <a:t>The Small</a:t>
            </a:r>
            <a:r>
              <a:rPr kumimoji="0" lang="en-US" sz="2800" b="1" i="0" u="none" strike="noStrike" kern="0" cap="none" spc="25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en-US" sz="2800" b="1" i="0" u="none" strike="noStrike" kern="0" cap="none" spc="-15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Calibri"/>
              </a:rPr>
              <a:t>Intestine)</a:t>
            </a:r>
            <a:endParaRPr kumimoji="0" lang="en-US" sz="2800" b="1" i="0" u="none" strike="noStrike" kern="0" cap="none" spc="-15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5532" t="22695" r="17819" b="40426"/>
          <a:stretch>
            <a:fillRect/>
          </a:stretch>
        </p:blipFill>
        <p:spPr bwMode="auto">
          <a:xfrm>
            <a:off x="668215" y="1828800"/>
            <a:ext cx="8323385" cy="304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 txBox="1">
            <a:spLocks/>
          </p:cNvSpPr>
          <p:nvPr/>
        </p:nvSpPr>
        <p:spPr>
          <a:xfrm rot="16200000">
            <a:off x="-3132765" y="3132766"/>
            <a:ext cx="6858001" cy="592470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20320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-15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Calibri"/>
              </a:rPr>
              <a:t>Station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Calibri"/>
              </a:rPr>
              <a:t>– 4 </a:t>
            </a:r>
            <a:r>
              <a:rPr kumimoji="0" lang="en-US" sz="2800" b="1" i="0" u="none" strike="noStrike" kern="0" cap="none" spc="-1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Calibri"/>
              </a:rPr>
              <a:t>(Histology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Calibri"/>
              </a:rPr>
              <a:t>of </a:t>
            </a:r>
            <a:r>
              <a:rPr kumimoji="0" lang="en-US" sz="2800" b="1" i="0" u="none" strike="noStrike" kern="0" cap="none" spc="-5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Calibri"/>
              </a:rPr>
              <a:t>The Small</a:t>
            </a:r>
            <a:r>
              <a:rPr kumimoji="0" lang="en-US" sz="2800" b="1" i="0" u="none" strike="noStrike" kern="0" cap="none" spc="25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en-US" sz="2800" b="1" i="0" u="none" strike="noStrike" kern="0" cap="none" spc="-15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Calibri"/>
              </a:rPr>
              <a:t>Intestine)</a:t>
            </a:r>
            <a:endParaRPr kumimoji="0" lang="en-US" sz="2800" b="1" i="0" u="none" strike="noStrike" kern="0" cap="none" spc="-15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1774" t="21935" r="18710" b="12258"/>
          <a:stretch>
            <a:fillRect/>
          </a:stretch>
        </p:blipFill>
        <p:spPr bwMode="auto">
          <a:xfrm>
            <a:off x="1295400" y="152400"/>
            <a:ext cx="7086600" cy="4407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l="25599" t="23353" r="17814" b="45509"/>
          <a:stretch>
            <a:fillRect/>
          </a:stretch>
        </p:blipFill>
        <p:spPr bwMode="auto">
          <a:xfrm>
            <a:off x="1295400" y="4648200"/>
            <a:ext cx="7086600" cy="2057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5000" t="19883" r="25658" b="8772"/>
          <a:stretch>
            <a:fillRect/>
          </a:stretch>
        </p:blipFill>
        <p:spPr bwMode="auto">
          <a:xfrm>
            <a:off x="762000" y="152400"/>
            <a:ext cx="8153400" cy="655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object 2"/>
          <p:cNvSpPr txBox="1">
            <a:spLocks/>
          </p:cNvSpPr>
          <p:nvPr/>
        </p:nvSpPr>
        <p:spPr>
          <a:xfrm rot="16200000">
            <a:off x="-3132765" y="3132766"/>
            <a:ext cx="6858001" cy="592470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20320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-15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Calibri"/>
              </a:rPr>
              <a:t>Station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Calibri"/>
              </a:rPr>
              <a:t>– 4 </a:t>
            </a:r>
            <a:r>
              <a:rPr kumimoji="0" lang="en-US" sz="2800" b="1" i="0" u="none" strike="noStrike" kern="0" cap="none" spc="-1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Calibri"/>
              </a:rPr>
              <a:t>(Histology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Calibri"/>
              </a:rPr>
              <a:t>of </a:t>
            </a:r>
            <a:r>
              <a:rPr kumimoji="0" lang="en-US" sz="2800" b="1" i="0" u="none" strike="noStrike" kern="0" cap="none" spc="-5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Calibri"/>
              </a:rPr>
              <a:t>The Small</a:t>
            </a:r>
            <a:r>
              <a:rPr kumimoji="0" lang="en-US" sz="2800" b="1" i="0" u="none" strike="noStrike" kern="0" cap="none" spc="25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en-US" sz="2800" b="1" i="0" u="none" strike="noStrike" kern="0" cap="none" spc="-15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Calibri"/>
              </a:rPr>
              <a:t>Intestine)</a:t>
            </a:r>
            <a:endParaRPr kumimoji="0" lang="en-US" sz="2800" b="1" i="0" u="none" strike="noStrike" kern="0" cap="none" spc="-15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 rot="16200000">
            <a:off x="-3132765" y="3132766"/>
            <a:ext cx="6858001" cy="592470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20320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-15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Calibri"/>
              </a:rPr>
              <a:t>Station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Calibri"/>
              </a:rPr>
              <a:t>– 4 </a:t>
            </a:r>
            <a:r>
              <a:rPr kumimoji="0" lang="en-US" sz="2800" b="1" i="0" u="none" strike="noStrike" kern="0" cap="none" spc="-1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Calibri"/>
              </a:rPr>
              <a:t>(Histology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Calibri"/>
              </a:rPr>
              <a:t>of </a:t>
            </a:r>
            <a:r>
              <a:rPr kumimoji="0" lang="en-US" sz="2800" b="1" i="0" u="none" strike="noStrike" kern="0" cap="none" spc="-5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Calibri"/>
              </a:rPr>
              <a:t>The Small</a:t>
            </a:r>
            <a:r>
              <a:rPr kumimoji="0" lang="en-US" sz="2800" b="1" i="0" u="none" strike="noStrike" kern="0" cap="none" spc="25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en-US" sz="2800" b="1" i="0" u="none" strike="noStrike" kern="0" cap="none" spc="-15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Calibri"/>
              </a:rPr>
              <a:t>Intestine)</a:t>
            </a:r>
            <a:endParaRPr kumimoji="0" lang="en-US" sz="2800" b="1" i="0" u="none" strike="noStrike" kern="0" cap="none" spc="-15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24847" t="22086" r="21319" b="23926"/>
          <a:stretch>
            <a:fillRect/>
          </a:stretch>
        </p:blipFill>
        <p:spPr bwMode="auto">
          <a:xfrm>
            <a:off x="762000" y="1066800"/>
            <a:ext cx="8229600" cy="4642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313" y="-6096"/>
            <a:ext cx="8799372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–</a:t>
            </a:r>
            <a:r>
              <a:rPr sz="3200" spc="-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00000"/>
              </a:lnSpc>
            </a:pPr>
            <a:r>
              <a:rPr sz="32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(Gross </a:t>
            </a:r>
            <a:r>
              <a:rPr sz="3200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Anatomy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mall </a:t>
            </a:r>
            <a:r>
              <a:rPr lang="en-US" sz="3200" spc="-1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sz="3200" spc="-1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ntestine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sz="3200" spc="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sz="3200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ancreas</a:t>
            </a:r>
            <a:r>
              <a:rPr sz="32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104138"/>
            <a:ext cx="7244080" cy="5003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9070">
              <a:lnSpc>
                <a:spcPct val="100000"/>
              </a:lnSpc>
            </a:pPr>
            <a:r>
              <a:rPr sz="20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***Note: </a:t>
            </a:r>
            <a:r>
              <a:rPr sz="20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for </a:t>
            </a:r>
            <a:r>
              <a:rPr sz="2000" b="1" spc="-1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anatomy </a:t>
            </a:r>
            <a:r>
              <a:rPr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of </a:t>
            </a:r>
            <a:r>
              <a:rPr sz="20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pancreas, </a:t>
            </a:r>
            <a:r>
              <a:rPr sz="2000" b="1" spc="-2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watch </a:t>
            </a:r>
            <a:r>
              <a:rPr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the</a:t>
            </a:r>
            <a:r>
              <a:rPr sz="2000" b="1" spc="-1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video***</a:t>
            </a:r>
            <a:endParaRPr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355600" marR="1842770" indent="-342900" algn="just">
              <a:lnSpc>
                <a:spcPct val="100000"/>
              </a:lnSpc>
              <a:spcBef>
                <a:spcPts val="1715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Jejunum </a:t>
            </a:r>
            <a:r>
              <a:rPr sz="2400" spc="-5" dirty="0">
                <a:latin typeface="Calibri"/>
                <a:cs typeface="Calibri"/>
              </a:rPr>
              <a:t>begins </a:t>
            </a:r>
            <a:r>
              <a:rPr sz="2400" spc="-15" dirty="0">
                <a:latin typeface="Calibri"/>
                <a:cs typeface="Calibri"/>
              </a:rPr>
              <a:t>at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b="1" spc="-5" dirty="0">
                <a:latin typeface="Calibri"/>
                <a:cs typeface="Calibri"/>
              </a:rPr>
              <a:t>duodenojejunal  junction </a:t>
            </a:r>
            <a:r>
              <a:rPr sz="2400" dirty="0">
                <a:latin typeface="Calibri"/>
                <a:cs typeface="Calibri"/>
              </a:rPr>
              <a:t>&amp; the ileum ends </a:t>
            </a:r>
            <a:r>
              <a:rPr sz="2400" spc="-15" dirty="0">
                <a:latin typeface="Calibri"/>
                <a:cs typeface="Calibri"/>
              </a:rPr>
              <a:t>at </a:t>
            </a:r>
            <a:r>
              <a:rPr sz="2400" dirty="0">
                <a:latin typeface="Calibri"/>
                <a:cs typeface="Calibri"/>
              </a:rPr>
              <a:t>the  </a:t>
            </a:r>
            <a:r>
              <a:rPr sz="2400" b="1" spc="-5" dirty="0">
                <a:latin typeface="Calibri"/>
                <a:cs typeface="Calibri"/>
              </a:rPr>
              <a:t>ileocecal</a:t>
            </a:r>
            <a:r>
              <a:rPr sz="2400" b="1" spc="-114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junction.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"/>
              </a:spcBef>
              <a:buFont typeface="Arial"/>
              <a:buChar char="•"/>
            </a:pPr>
            <a:endParaRPr sz="35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The jejunum </a:t>
            </a:r>
            <a:r>
              <a:rPr sz="2400" dirty="0">
                <a:latin typeface="Calibri"/>
                <a:cs typeface="Calibri"/>
              </a:rPr>
              <a:t>&amp; ileum </a:t>
            </a:r>
            <a:r>
              <a:rPr sz="2400" spc="-15" dirty="0">
                <a:latin typeface="Calibri"/>
                <a:cs typeface="Calibri"/>
              </a:rPr>
              <a:t>are </a:t>
            </a:r>
            <a:r>
              <a:rPr sz="2400" b="1" spc="-5" dirty="0">
                <a:latin typeface="Calibri"/>
                <a:cs typeface="Calibri"/>
              </a:rPr>
              <a:t>6-7 </a:t>
            </a:r>
            <a:r>
              <a:rPr sz="2400" b="1" dirty="0">
                <a:latin typeface="Calibri"/>
                <a:cs typeface="Calibri"/>
              </a:rPr>
              <a:t>m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long</a:t>
            </a:r>
            <a:r>
              <a:rPr sz="2400" dirty="0">
                <a:latin typeface="Calibri"/>
                <a:cs typeface="Calibri"/>
              </a:rPr>
              <a:t>.</a:t>
            </a:r>
          </a:p>
          <a:p>
            <a:pPr marL="355600" marR="1842770">
              <a:lnSpc>
                <a:spcPct val="100000"/>
              </a:lnSpc>
              <a:spcBef>
                <a:spcPts val="575"/>
              </a:spcBef>
              <a:tabLst>
                <a:tab pos="1222375" algn="l"/>
                <a:tab pos="2435860" algn="l"/>
                <a:tab pos="3967479" algn="l"/>
                <a:tab pos="4559300" algn="l"/>
                <a:tab pos="4978400" algn="l"/>
              </a:tabLst>
            </a:pPr>
            <a:r>
              <a:rPr sz="2400" b="1" u="heavy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2400" b="1" u="heavy" spc="5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2400" b="1" u="heavy" spc="-30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2400" b="1" u="heavy" spc="-5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:	Je</a:t>
            </a:r>
            <a:r>
              <a:rPr sz="2400" spc="5" dirty="0">
                <a:latin typeface="Calibri"/>
                <a:cs typeface="Calibri"/>
              </a:rPr>
              <a:t>j</a:t>
            </a:r>
            <a:r>
              <a:rPr sz="2400" spc="-5" dirty="0">
                <a:latin typeface="Calibri"/>
                <a:cs typeface="Calibri"/>
              </a:rPr>
              <a:t>unu</a:t>
            </a:r>
            <a:r>
              <a:rPr sz="2400" dirty="0">
                <a:latin typeface="Calibri"/>
                <a:cs typeface="Calibri"/>
              </a:rPr>
              <a:t>m	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on</a:t>
            </a:r>
            <a:r>
              <a:rPr sz="2400" spc="-3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15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es	</a:t>
            </a:r>
            <a:r>
              <a:rPr sz="2400" spc="-5" dirty="0">
                <a:latin typeface="Calibri"/>
                <a:cs typeface="Calibri"/>
              </a:rPr>
              <a:t>2/</a:t>
            </a:r>
            <a:r>
              <a:rPr sz="2400" dirty="0">
                <a:latin typeface="Calibri"/>
                <a:cs typeface="Calibri"/>
              </a:rPr>
              <a:t>5	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	the  </a:t>
            </a:r>
            <a:r>
              <a:rPr sz="2400" spc="-10" dirty="0">
                <a:latin typeface="Calibri"/>
                <a:cs typeface="Calibri"/>
              </a:rPr>
              <a:t>length </a:t>
            </a:r>
            <a:r>
              <a:rPr sz="2400" dirty="0">
                <a:latin typeface="Calibri"/>
                <a:cs typeface="Calibri"/>
              </a:rPr>
              <a:t>&amp; the ileum </a:t>
            </a:r>
            <a:r>
              <a:rPr sz="2400" spc="-5" dirty="0">
                <a:latin typeface="Calibri"/>
                <a:cs typeface="Calibri"/>
              </a:rPr>
              <a:t>3/5 of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length.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 dirty="0">
              <a:latin typeface="Times New Roman"/>
              <a:cs typeface="Times New Roman"/>
            </a:endParaRPr>
          </a:p>
          <a:p>
            <a:pPr marL="355600" marR="184277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The terminal </a:t>
            </a:r>
            <a:r>
              <a:rPr sz="2400" dirty="0">
                <a:latin typeface="Calibri"/>
                <a:cs typeface="Calibri"/>
              </a:rPr>
              <a:t>ileum </a:t>
            </a:r>
            <a:r>
              <a:rPr sz="2400" spc="-10" dirty="0">
                <a:latin typeface="Calibri"/>
                <a:cs typeface="Calibri"/>
              </a:rPr>
              <a:t>usually </a:t>
            </a:r>
            <a:r>
              <a:rPr sz="2400" dirty="0">
                <a:latin typeface="Calibri"/>
                <a:cs typeface="Calibri"/>
              </a:rPr>
              <a:t>lies in the  </a:t>
            </a:r>
            <a:r>
              <a:rPr sz="2400" spc="-5" dirty="0">
                <a:latin typeface="Calibri"/>
                <a:cs typeface="Calibri"/>
              </a:rPr>
              <a:t>pelvis, </a:t>
            </a:r>
            <a:r>
              <a:rPr sz="2400" spc="-15" dirty="0">
                <a:latin typeface="Calibri"/>
                <a:cs typeface="Calibri"/>
              </a:rPr>
              <a:t>from </a:t>
            </a:r>
            <a:r>
              <a:rPr sz="2400" dirty="0">
                <a:latin typeface="Calibri"/>
                <a:cs typeface="Calibri"/>
              </a:rPr>
              <a:t>which it </a:t>
            </a:r>
            <a:r>
              <a:rPr sz="2400" spc="-5" dirty="0">
                <a:latin typeface="Calibri"/>
                <a:cs typeface="Calibri"/>
              </a:rPr>
              <a:t>ascends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end </a:t>
            </a:r>
            <a:r>
              <a:rPr sz="2400" dirty="0">
                <a:latin typeface="Calibri"/>
                <a:cs typeface="Calibri"/>
              </a:rPr>
              <a:t>in  the medial aspect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cecum.</a:t>
            </a:r>
          </a:p>
        </p:txBody>
      </p:sp>
      <p:sp>
        <p:nvSpPr>
          <p:cNvPr id="4" name="object 4"/>
          <p:cNvSpPr/>
          <p:nvPr/>
        </p:nvSpPr>
        <p:spPr>
          <a:xfrm>
            <a:off x="5791200" y="1600187"/>
            <a:ext cx="3190875" cy="5069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86373" y="1595424"/>
            <a:ext cx="3200400" cy="5079365"/>
          </a:xfrm>
          <a:custGeom>
            <a:avLst/>
            <a:gdLst/>
            <a:ahLst/>
            <a:cxnLst/>
            <a:rect l="l" t="t" r="r" b="b"/>
            <a:pathLst>
              <a:path w="3200400" h="5079365">
                <a:moveTo>
                  <a:pt x="0" y="5079365"/>
                </a:moveTo>
                <a:lnTo>
                  <a:pt x="3200400" y="5079365"/>
                </a:lnTo>
                <a:lnTo>
                  <a:pt x="3200400" y="0"/>
                </a:lnTo>
                <a:lnTo>
                  <a:pt x="0" y="0"/>
                </a:lnTo>
                <a:lnTo>
                  <a:pt x="0" y="507936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7717" y="2868040"/>
            <a:ext cx="2988945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dirty="0"/>
              <a:t>GOOD</a:t>
            </a:r>
            <a:r>
              <a:rPr sz="4400" spc="-85" dirty="0"/>
              <a:t> </a:t>
            </a:r>
            <a:r>
              <a:rPr sz="4400" spc="-25" dirty="0"/>
              <a:t>LUCK!</a:t>
            </a:r>
            <a:endParaRPr sz="4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248917"/>
            <a:ext cx="5329555" cy="2952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635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The </a:t>
            </a:r>
            <a:r>
              <a:rPr sz="20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mesentery</a:t>
            </a:r>
            <a:r>
              <a:rPr sz="2000" spc="-5" dirty="0">
                <a:latin typeface="Calibri"/>
                <a:cs typeface="Calibri"/>
              </a:rPr>
              <a:t>: </a:t>
            </a:r>
            <a:r>
              <a:rPr sz="2000" spc="-10" dirty="0">
                <a:latin typeface="Calibri"/>
                <a:cs typeface="Calibri"/>
              </a:rPr>
              <a:t>fan-shaped </a:t>
            </a:r>
            <a:r>
              <a:rPr sz="2000" spc="-15" dirty="0">
                <a:latin typeface="Calibri"/>
                <a:cs typeface="Calibri"/>
              </a:rPr>
              <a:t>fold </a:t>
            </a:r>
            <a:r>
              <a:rPr sz="2000" spc="-5" dirty="0">
                <a:latin typeface="Calibri"/>
                <a:cs typeface="Calibri"/>
              </a:rPr>
              <a:t>of peritoneum,  </a:t>
            </a:r>
            <a:r>
              <a:rPr sz="2000" spc="-10" dirty="0">
                <a:latin typeface="Calibri"/>
                <a:cs typeface="Calibri"/>
              </a:rPr>
              <a:t>attaches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jejunum </a:t>
            </a:r>
            <a:r>
              <a:rPr sz="2000" dirty="0">
                <a:latin typeface="Calibri"/>
                <a:cs typeface="Calibri"/>
              </a:rPr>
              <a:t>&amp; the </a:t>
            </a:r>
            <a:r>
              <a:rPr sz="2000" spc="-5" dirty="0">
                <a:latin typeface="Calibri"/>
                <a:cs typeface="Calibri"/>
              </a:rPr>
              <a:t>ileum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the  </a:t>
            </a:r>
            <a:r>
              <a:rPr sz="2000" spc="-10" dirty="0">
                <a:latin typeface="Calibri"/>
                <a:cs typeface="Calibri"/>
              </a:rPr>
              <a:t>posterior </a:t>
            </a:r>
            <a:r>
              <a:rPr sz="2000" spc="-5" dirty="0">
                <a:latin typeface="Calibri"/>
                <a:cs typeface="Calibri"/>
              </a:rPr>
              <a:t>abdominal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wall.</a:t>
            </a:r>
            <a:endParaRPr sz="2000" dirty="0">
              <a:latin typeface="Calibri"/>
              <a:cs typeface="Calibri"/>
            </a:endParaRPr>
          </a:p>
          <a:p>
            <a:pPr marL="355600" marR="7620" indent="-342900" algn="just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15" dirty="0">
                <a:latin typeface="Calibri"/>
                <a:cs typeface="Calibri"/>
              </a:rPr>
              <a:t>root </a:t>
            </a:r>
            <a:r>
              <a:rPr sz="2000" spc="-5" dirty="0">
                <a:latin typeface="Calibri"/>
                <a:cs typeface="Calibri"/>
              </a:rPr>
              <a:t>of the </a:t>
            </a:r>
            <a:r>
              <a:rPr sz="2000" spc="-10" dirty="0">
                <a:latin typeface="Calibri"/>
                <a:cs typeface="Calibri"/>
              </a:rPr>
              <a:t>mesentery </a:t>
            </a:r>
            <a:r>
              <a:rPr sz="2000" spc="-5" dirty="0">
                <a:latin typeface="Calibri"/>
                <a:cs typeface="Calibri"/>
              </a:rPr>
              <a:t>is </a:t>
            </a:r>
            <a:r>
              <a:rPr sz="2000" b="1" spc="-5" dirty="0">
                <a:latin typeface="Calibri"/>
                <a:cs typeface="Calibri"/>
              </a:rPr>
              <a:t>15 cm</a:t>
            </a:r>
            <a:r>
              <a:rPr sz="2000" spc="-5" dirty="0">
                <a:latin typeface="Calibri"/>
                <a:cs typeface="Calibri"/>
              </a:rPr>
              <a:t>, </a:t>
            </a:r>
            <a:r>
              <a:rPr sz="2000" spc="-10" dirty="0">
                <a:latin typeface="Calibri"/>
                <a:cs typeface="Calibri"/>
              </a:rPr>
              <a:t>directed  </a:t>
            </a:r>
            <a:r>
              <a:rPr sz="2000" spc="-15" dirty="0">
                <a:latin typeface="Calibri"/>
                <a:cs typeface="Calibri"/>
              </a:rPr>
              <a:t>obliquely, </a:t>
            </a:r>
            <a:r>
              <a:rPr sz="2000" spc="-10" dirty="0">
                <a:latin typeface="Calibri"/>
                <a:cs typeface="Calibri"/>
              </a:rPr>
              <a:t>inferiorly </a:t>
            </a:r>
            <a:r>
              <a:rPr sz="2000" dirty="0">
                <a:latin typeface="Calibri"/>
                <a:cs typeface="Calibri"/>
              </a:rPr>
              <a:t>&amp;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right.</a:t>
            </a:r>
            <a:endParaRPr sz="2000" dirty="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It </a:t>
            </a:r>
            <a:r>
              <a:rPr sz="2000" spc="-10" dirty="0">
                <a:latin typeface="Calibri"/>
                <a:cs typeface="Calibri"/>
              </a:rPr>
              <a:t>extends from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duodenojejunal junction on 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left side </a:t>
            </a:r>
            <a:r>
              <a:rPr sz="2000" spc="-10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L2 </a:t>
            </a:r>
            <a:r>
              <a:rPr sz="2000" spc="-15" dirty="0">
                <a:latin typeface="Calibri"/>
                <a:cs typeface="Calibri"/>
              </a:rPr>
              <a:t>vertebra to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ileocolic  </a:t>
            </a:r>
            <a:r>
              <a:rPr sz="2000" dirty="0">
                <a:latin typeface="Calibri"/>
                <a:cs typeface="Calibri"/>
              </a:rPr>
              <a:t>junction &amp; the </a:t>
            </a:r>
            <a:r>
              <a:rPr sz="2000" spc="-5" dirty="0">
                <a:latin typeface="Calibri"/>
                <a:cs typeface="Calibri"/>
              </a:rPr>
              <a:t>right </a:t>
            </a:r>
            <a:r>
              <a:rPr sz="2000" spc="-10" dirty="0">
                <a:latin typeface="Calibri"/>
                <a:cs typeface="Calibri"/>
              </a:rPr>
              <a:t>sacroiliac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joint.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The </a:t>
            </a:r>
            <a:r>
              <a:rPr sz="20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root </a:t>
            </a:r>
            <a:r>
              <a:rPr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of the </a:t>
            </a:r>
            <a:r>
              <a:rPr sz="20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mesentery</a:t>
            </a:r>
            <a:r>
              <a:rPr sz="2000" b="1" spc="-8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crosses:</a:t>
            </a:r>
            <a:endParaRPr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18786" y="4236973"/>
            <a:ext cx="88836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28955" algn="l"/>
              </a:tabLst>
            </a:pP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	the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4236973"/>
            <a:ext cx="3818254" cy="2098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456055" algn="l"/>
                <a:tab pos="1934210" algn="l"/>
                <a:tab pos="3275965" algn="l"/>
              </a:tabLst>
            </a:pPr>
            <a:r>
              <a:rPr sz="2000" spc="-5" dirty="0">
                <a:latin typeface="Calibri"/>
                <a:cs typeface="Calibri"/>
              </a:rPr>
              <a:t>-</a:t>
            </a:r>
            <a:r>
              <a:rPr sz="2000" dirty="0">
                <a:latin typeface="Calibri"/>
                <a:cs typeface="Calibri"/>
              </a:rPr>
              <a:t>Ascending	&amp;	</a:t>
            </a:r>
            <a:r>
              <a:rPr sz="2000" spc="-5" dirty="0">
                <a:latin typeface="Calibri"/>
                <a:cs typeface="Calibri"/>
              </a:rPr>
              <a:t>hor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0" dirty="0">
                <a:latin typeface="Calibri"/>
                <a:cs typeface="Calibri"/>
              </a:rPr>
              <a:t>z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25" dirty="0">
                <a:latin typeface="Calibri"/>
                <a:cs typeface="Calibri"/>
              </a:rPr>
              <a:t>nt</a:t>
            </a:r>
            <a:r>
              <a:rPr sz="2000" dirty="0">
                <a:latin typeface="Calibri"/>
                <a:cs typeface="Calibri"/>
              </a:rPr>
              <a:t>al	</a:t>
            </a:r>
            <a:r>
              <a:rPr sz="2000" spc="-5" dirty="0">
                <a:latin typeface="Calibri"/>
                <a:cs typeface="Calibri"/>
              </a:rPr>
              <a:t>parts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duodenum.</a:t>
            </a:r>
            <a:endParaRPr sz="2000">
              <a:latin typeface="Calibri"/>
              <a:cs typeface="Calibri"/>
            </a:endParaRPr>
          </a:p>
          <a:p>
            <a:pPr marL="146685" indent="-133985">
              <a:lnSpc>
                <a:spcPct val="100000"/>
              </a:lnSpc>
              <a:spcBef>
                <a:spcPts val="480"/>
              </a:spcBef>
              <a:buChar char="-"/>
              <a:tabLst>
                <a:tab pos="147320" algn="l"/>
              </a:tabLst>
            </a:pPr>
            <a:r>
              <a:rPr sz="2000" spc="-5" dirty="0">
                <a:latin typeface="Calibri"/>
                <a:cs typeface="Calibri"/>
              </a:rPr>
              <a:t>Abdominal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aorta.</a:t>
            </a:r>
            <a:endParaRPr sz="2000">
              <a:latin typeface="Calibri"/>
              <a:cs typeface="Calibri"/>
            </a:endParaRPr>
          </a:p>
          <a:p>
            <a:pPr marL="146685" indent="-133985">
              <a:lnSpc>
                <a:spcPct val="100000"/>
              </a:lnSpc>
              <a:spcBef>
                <a:spcPts val="480"/>
              </a:spcBef>
              <a:buChar char="-"/>
              <a:tabLst>
                <a:tab pos="147320" algn="l"/>
              </a:tabLst>
            </a:pPr>
            <a:r>
              <a:rPr sz="2000" spc="-10" dirty="0">
                <a:latin typeface="Calibri"/>
                <a:cs typeface="Calibri"/>
              </a:rPr>
              <a:t>Inferior vena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cava.</a:t>
            </a:r>
            <a:endParaRPr sz="2000">
              <a:latin typeface="Calibri"/>
              <a:cs typeface="Calibri"/>
            </a:endParaRPr>
          </a:p>
          <a:p>
            <a:pPr marL="146685" indent="-133985">
              <a:lnSpc>
                <a:spcPct val="100000"/>
              </a:lnSpc>
              <a:spcBef>
                <a:spcPts val="480"/>
              </a:spcBef>
              <a:buChar char="-"/>
              <a:tabLst>
                <a:tab pos="147320" algn="l"/>
              </a:tabLst>
            </a:pPr>
            <a:r>
              <a:rPr sz="2000" spc="-5" dirty="0">
                <a:latin typeface="Calibri"/>
                <a:cs typeface="Calibri"/>
              </a:rPr>
              <a:t>Right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ureter.</a:t>
            </a:r>
            <a:endParaRPr sz="2000">
              <a:latin typeface="Calibri"/>
              <a:cs typeface="Calibri"/>
            </a:endParaRPr>
          </a:p>
          <a:p>
            <a:pPr marL="146685" indent="-133985">
              <a:lnSpc>
                <a:spcPct val="100000"/>
              </a:lnSpc>
              <a:spcBef>
                <a:spcPts val="480"/>
              </a:spcBef>
              <a:buChar char="-"/>
              <a:tabLst>
                <a:tab pos="147320" algn="l"/>
              </a:tabLst>
            </a:pPr>
            <a:r>
              <a:rPr sz="2000" spc="-5" dirty="0">
                <a:latin typeface="Calibri"/>
                <a:cs typeface="Calibri"/>
              </a:rPr>
              <a:t>Right testicular or </a:t>
            </a:r>
            <a:r>
              <a:rPr sz="2000" spc="-10" dirty="0">
                <a:latin typeface="Calibri"/>
                <a:cs typeface="Calibri"/>
              </a:rPr>
              <a:t>ovarian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vessels.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62600" y="1524000"/>
            <a:ext cx="3362325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57773" y="1519237"/>
            <a:ext cx="3371850" cy="4810125"/>
          </a:xfrm>
          <a:custGeom>
            <a:avLst/>
            <a:gdLst/>
            <a:ahLst/>
            <a:cxnLst/>
            <a:rect l="l" t="t" r="r" b="b"/>
            <a:pathLst>
              <a:path w="3371850" h="4810125">
                <a:moveTo>
                  <a:pt x="0" y="4810125"/>
                </a:moveTo>
                <a:lnTo>
                  <a:pt x="3371850" y="4810125"/>
                </a:lnTo>
                <a:lnTo>
                  <a:pt x="3371850" y="0"/>
                </a:lnTo>
                <a:lnTo>
                  <a:pt x="0" y="0"/>
                </a:lnTo>
                <a:lnTo>
                  <a:pt x="0" y="48101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"/>
          <p:cNvSpPr txBox="1">
            <a:spLocks noGrp="1"/>
          </p:cNvSpPr>
          <p:nvPr>
            <p:ph type="title"/>
          </p:nvPr>
        </p:nvSpPr>
        <p:spPr>
          <a:xfrm>
            <a:off x="172313" y="-6096"/>
            <a:ext cx="8799372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–</a:t>
            </a:r>
            <a:r>
              <a:rPr sz="3200" spc="-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00000"/>
              </a:lnSpc>
            </a:pPr>
            <a:r>
              <a:rPr sz="32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(Gross </a:t>
            </a:r>
            <a:r>
              <a:rPr sz="3200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Anatomy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mall </a:t>
            </a:r>
            <a:r>
              <a:rPr lang="en-US" sz="3200" spc="-1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sz="3200" spc="-1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ntestine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sz="3200" spc="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sz="3200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ancreas</a:t>
            </a:r>
            <a:r>
              <a:rPr sz="32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 txBox="1">
            <a:spLocks noGrp="1"/>
          </p:cNvSpPr>
          <p:nvPr>
            <p:ph type="title"/>
          </p:nvPr>
        </p:nvSpPr>
        <p:spPr>
          <a:xfrm>
            <a:off x="172313" y="-6096"/>
            <a:ext cx="8799372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–</a:t>
            </a:r>
            <a:r>
              <a:rPr sz="3200" spc="-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00000"/>
              </a:lnSpc>
            </a:pPr>
            <a:r>
              <a:rPr sz="32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(Gross </a:t>
            </a:r>
            <a:r>
              <a:rPr sz="3200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Anatomy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mall </a:t>
            </a:r>
            <a:r>
              <a:rPr lang="en-US" sz="3200" spc="-1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sz="3200" spc="-1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ntestine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sz="3200" spc="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sz="3200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ancreas</a:t>
            </a:r>
            <a:r>
              <a:rPr sz="32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735" t="10458" r="47059" b="5882"/>
          <a:stretch>
            <a:fillRect/>
          </a:stretch>
        </p:blipFill>
        <p:spPr bwMode="auto">
          <a:xfrm>
            <a:off x="5867400" y="1143000"/>
            <a:ext cx="3124200" cy="525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43443" t="30601" r="22131" b="25683"/>
          <a:stretch>
            <a:fillRect/>
          </a:stretch>
        </p:blipFill>
        <p:spPr bwMode="auto">
          <a:xfrm>
            <a:off x="228600" y="1142999"/>
            <a:ext cx="5486400" cy="52578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98450" y="1136650"/>
          <a:ext cx="8610600" cy="52882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7400"/>
                <a:gridCol w="6553200"/>
              </a:tblGrid>
              <a:tr h="1127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7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Arterial</a:t>
                      </a:r>
                      <a:r>
                        <a:rPr sz="1700" b="1" spc="-1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supply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7683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700" spc="-10" dirty="0">
                          <a:latin typeface="Calibri"/>
                          <a:cs typeface="Calibri"/>
                        </a:rPr>
                        <a:t>From </a:t>
                      </a:r>
                      <a:r>
                        <a:rPr sz="1700" b="1" spc="-5" dirty="0">
                          <a:latin typeface="Calibri"/>
                          <a:cs typeface="Calibri"/>
                        </a:rPr>
                        <a:t>SMA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which 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runs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between </a:t>
                      </a:r>
                      <a:r>
                        <a:rPr sz="1700" spc="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700" spc="-20" dirty="0">
                          <a:latin typeface="Calibri"/>
                          <a:cs typeface="Calibri"/>
                        </a:rPr>
                        <a:t>layers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700" spc="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mesentery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&amp;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sends  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many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branches to </a:t>
                      </a:r>
                      <a:r>
                        <a:rPr sz="1700" spc="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jejunum &amp;</a:t>
                      </a:r>
                      <a:r>
                        <a:rPr sz="170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ileum:</a:t>
                      </a:r>
                      <a:endParaRPr sz="1700">
                        <a:latin typeface="Calibri"/>
                        <a:cs typeface="Calibr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700" spc="-5" dirty="0">
                          <a:latin typeface="Arial"/>
                          <a:cs typeface="Arial"/>
                        </a:rPr>
                        <a:t>•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Loops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= </a:t>
                      </a:r>
                      <a:r>
                        <a:rPr sz="1700" b="1" spc="-5" dirty="0">
                          <a:latin typeface="Calibri"/>
                          <a:cs typeface="Calibri"/>
                        </a:rPr>
                        <a:t>arterial</a:t>
                      </a:r>
                      <a:r>
                        <a:rPr sz="1700" b="1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10" dirty="0">
                          <a:latin typeface="Calibri"/>
                          <a:cs typeface="Calibri"/>
                        </a:rPr>
                        <a:t>arcades.</a:t>
                      </a:r>
                      <a:endParaRPr sz="1700">
                        <a:latin typeface="Calibri"/>
                        <a:cs typeface="Calibr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700" spc="-10" dirty="0">
                          <a:latin typeface="Arial"/>
                          <a:cs typeface="Arial"/>
                        </a:rPr>
                        <a:t>•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Straight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arteries = </a:t>
                      </a:r>
                      <a:r>
                        <a:rPr sz="1700" b="1" spc="-10" dirty="0">
                          <a:latin typeface="Calibri"/>
                          <a:cs typeface="Calibri"/>
                        </a:rPr>
                        <a:t>vasa</a:t>
                      </a:r>
                      <a:r>
                        <a:rPr sz="1700" b="1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10" dirty="0">
                          <a:latin typeface="Calibri"/>
                          <a:cs typeface="Calibri"/>
                        </a:rPr>
                        <a:t>recta.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700" b="1" spc="-20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Venous</a:t>
                      </a:r>
                      <a:r>
                        <a:rPr sz="1700" b="1" spc="-90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drainage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7683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700" spc="-10" dirty="0">
                          <a:latin typeface="Calibri"/>
                          <a:cs typeface="Calibri"/>
                        </a:rPr>
                        <a:t>By </a:t>
                      </a:r>
                      <a:r>
                        <a:rPr sz="1700" b="1" spc="-5" dirty="0">
                          <a:latin typeface="Calibri"/>
                          <a:cs typeface="Calibri"/>
                        </a:rPr>
                        <a:t>SMV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which joins the splenic 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vein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behind the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neck of </a:t>
                      </a:r>
                      <a:r>
                        <a:rPr sz="1700" spc="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pancreas 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to  form </a:t>
                      </a:r>
                      <a:r>
                        <a:rPr sz="1700" spc="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hepatic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portal</a:t>
                      </a:r>
                      <a:r>
                        <a:rPr sz="1700" spc="-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vein.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6407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700" b="1" spc="-1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Lymphatic</a:t>
                      </a:r>
                      <a:r>
                        <a:rPr sz="1700" b="1" spc="-11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drainage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76835" algn="just">
                        <a:lnSpc>
                          <a:spcPct val="99700"/>
                        </a:lnSpc>
                        <a:spcBef>
                          <a:spcPts val="229"/>
                        </a:spcBef>
                      </a:pPr>
                      <a:r>
                        <a:rPr sz="1700" b="1" spc="-5" dirty="0">
                          <a:latin typeface="Calibri"/>
                          <a:cs typeface="Calibri"/>
                        </a:rPr>
                        <a:t>Lacteals </a:t>
                      </a:r>
                      <a:r>
                        <a:rPr sz="1700" spc="-5" dirty="0" smtClean="0">
                          <a:latin typeface="Calibri"/>
                          <a:cs typeface="Calibri"/>
                        </a:rPr>
                        <a:t>---</a:t>
                      </a:r>
                      <a:r>
                        <a:rPr lang="ar-BH" sz="1700" spc="-5" dirty="0" err="1" smtClean="0">
                          <a:latin typeface="Arial"/>
                          <a:cs typeface="Arial"/>
                        </a:rPr>
                        <a:t>&lt;</a:t>
                      </a:r>
                      <a:r>
                        <a:rPr sz="17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700" b="1" spc="-5" dirty="0">
                          <a:latin typeface="Calibri"/>
                          <a:cs typeface="Calibri"/>
                        </a:rPr>
                        <a:t>lymphatic </a:t>
                      </a:r>
                      <a:r>
                        <a:rPr sz="1700" b="1" spc="-10" dirty="0">
                          <a:latin typeface="Calibri"/>
                          <a:cs typeface="Calibri"/>
                        </a:rPr>
                        <a:t>plexus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in the 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walls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of jejunum &amp; ileum ---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&lt;  </a:t>
                      </a:r>
                      <a:r>
                        <a:rPr sz="1700" b="1" spc="-5" dirty="0">
                          <a:latin typeface="Calibri"/>
                          <a:cs typeface="Calibri"/>
                        </a:rPr>
                        <a:t>lymphatic </a:t>
                      </a:r>
                      <a:r>
                        <a:rPr sz="1700" b="1" spc="-10" dirty="0">
                          <a:latin typeface="Calibri"/>
                          <a:cs typeface="Calibri"/>
                        </a:rPr>
                        <a:t>vessels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between the </a:t>
                      </a:r>
                      <a:r>
                        <a:rPr sz="1700" spc="-20" dirty="0">
                          <a:latin typeface="Calibri"/>
                          <a:cs typeface="Calibri"/>
                        </a:rPr>
                        <a:t>layers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700" spc="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mesentery ---</a:t>
                      </a:r>
                      <a:r>
                        <a:rPr sz="1700" spc="-5" dirty="0">
                          <a:latin typeface="Arial"/>
                          <a:cs typeface="Arial"/>
                        </a:rPr>
                        <a:t>&lt;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and then 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to 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3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groups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of lymph</a:t>
                      </a:r>
                      <a:r>
                        <a:rPr sz="17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nodes:</a:t>
                      </a:r>
                    </a:p>
                    <a:p>
                      <a:pPr marL="85090" algn="just">
                        <a:lnSpc>
                          <a:spcPct val="100000"/>
                        </a:lnSpc>
                      </a:pPr>
                      <a:r>
                        <a:rPr sz="1700" spc="-10" dirty="0">
                          <a:latin typeface="Arial"/>
                          <a:cs typeface="Arial"/>
                        </a:rPr>
                        <a:t>•</a:t>
                      </a:r>
                      <a:r>
                        <a:rPr sz="1700" b="1" spc="-10" dirty="0">
                          <a:latin typeface="Calibri"/>
                          <a:cs typeface="Calibri"/>
                        </a:rPr>
                        <a:t>Juxta-intestinal.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  <a:p>
                      <a:pPr marL="85090" algn="just">
                        <a:lnSpc>
                          <a:spcPct val="100000"/>
                        </a:lnSpc>
                      </a:pPr>
                      <a:r>
                        <a:rPr sz="1700" spc="-10" dirty="0">
                          <a:latin typeface="Arial"/>
                          <a:cs typeface="Arial"/>
                        </a:rPr>
                        <a:t>•</a:t>
                      </a:r>
                      <a:r>
                        <a:rPr sz="1700" b="1" spc="-10" dirty="0">
                          <a:latin typeface="Calibri"/>
                          <a:cs typeface="Calibri"/>
                        </a:rPr>
                        <a:t>Mesenteric.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  <a:p>
                      <a:pPr marL="85090" algn="just">
                        <a:lnSpc>
                          <a:spcPct val="100000"/>
                        </a:lnSpc>
                      </a:pPr>
                      <a:r>
                        <a:rPr sz="1700" spc="-10" dirty="0">
                          <a:latin typeface="Arial"/>
                          <a:cs typeface="Arial"/>
                        </a:rPr>
                        <a:t>•</a:t>
                      </a:r>
                      <a:r>
                        <a:rPr sz="1700" b="1" spc="-10" dirty="0">
                          <a:latin typeface="Calibri"/>
                          <a:cs typeface="Calibri"/>
                        </a:rPr>
                        <a:t>Central</a:t>
                      </a:r>
                      <a:r>
                        <a:rPr sz="17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20" dirty="0">
                          <a:latin typeface="Calibri"/>
                          <a:cs typeface="Calibri"/>
                        </a:rPr>
                        <a:t>superior.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  <a:p>
                      <a:pPr marL="85090" marR="252729">
                        <a:lnSpc>
                          <a:spcPct val="100000"/>
                        </a:lnSpc>
                      </a:pPr>
                      <a:r>
                        <a:rPr sz="1700" dirty="0">
                          <a:latin typeface="Calibri"/>
                          <a:cs typeface="Calibri"/>
                        </a:rPr>
                        <a:t>Which will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drain eventually into </a:t>
                      </a:r>
                      <a:r>
                        <a:rPr sz="1700" spc="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700" b="1" u="heavy" spc="-5" dirty="0">
                          <a:latin typeface="Calibri"/>
                          <a:cs typeface="Calibri"/>
                        </a:rPr>
                        <a:t>superior </a:t>
                      </a:r>
                      <a:r>
                        <a:rPr sz="1700" b="1" u="heavy" spc="-10" dirty="0">
                          <a:latin typeface="Calibri"/>
                          <a:cs typeface="Calibri"/>
                        </a:rPr>
                        <a:t>mesenteric </a:t>
                      </a:r>
                      <a:r>
                        <a:rPr sz="1700" b="1" u="heavy" dirty="0">
                          <a:latin typeface="Calibri"/>
                          <a:cs typeface="Calibri"/>
                        </a:rPr>
                        <a:t>lymph </a:t>
                      </a:r>
                      <a:r>
                        <a:rPr sz="1700" b="1" u="heavy" spc="-5" dirty="0">
                          <a:latin typeface="Calibri"/>
                          <a:cs typeface="Calibri"/>
                        </a:rPr>
                        <a:t>nodes.  </a:t>
                      </a:r>
                      <a:r>
                        <a:rPr sz="1700" b="1" u="heavy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Note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: </a:t>
                      </a:r>
                      <a:r>
                        <a:rPr sz="1700" spc="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terminal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ileum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drains to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ileocolic lymph</a:t>
                      </a:r>
                      <a:r>
                        <a:rPr sz="1700" spc="-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nodes.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86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700" b="1" spc="-5" dirty="0">
                          <a:solidFill>
                            <a:srgbClr val="E36C09"/>
                          </a:solidFill>
                          <a:latin typeface="Calibri"/>
                          <a:cs typeface="Calibri"/>
                        </a:rPr>
                        <a:t>Innervation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77470" algn="just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700" spc="-10" dirty="0">
                          <a:latin typeface="Arial"/>
                          <a:cs typeface="Arial"/>
                        </a:rPr>
                        <a:t>•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Sympathetic stimulation reduces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secretion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&amp; </a:t>
                      </a:r>
                      <a:r>
                        <a:rPr sz="1700" spc="-15" dirty="0">
                          <a:latin typeface="Calibri"/>
                          <a:cs typeface="Calibri"/>
                        </a:rPr>
                        <a:t>motility. 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Sympathetic  fibers originate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in the </a:t>
                      </a:r>
                      <a:r>
                        <a:rPr sz="1700" b="1" spc="-5" dirty="0">
                          <a:latin typeface="Calibri"/>
                          <a:cs typeface="Calibri"/>
                        </a:rPr>
                        <a:t>T8-T10 </a:t>
                      </a:r>
                      <a:r>
                        <a:rPr sz="1700" b="1" spc="-10" dirty="0">
                          <a:latin typeface="Calibri"/>
                          <a:cs typeface="Calibri"/>
                        </a:rPr>
                        <a:t>segments </a:t>
                      </a:r>
                      <a:r>
                        <a:rPr sz="1700" b="1" dirty="0">
                          <a:latin typeface="Calibri"/>
                          <a:cs typeface="Calibri"/>
                        </a:rPr>
                        <a:t>&amp; </a:t>
                      </a:r>
                      <a:r>
                        <a:rPr sz="1700" b="1" spc="-10" dirty="0">
                          <a:latin typeface="Calibri"/>
                          <a:cs typeface="Calibri"/>
                        </a:rPr>
                        <a:t>synapse </a:t>
                      </a:r>
                      <a:r>
                        <a:rPr sz="1700" b="1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1700" b="1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700" b="1" spc="-10" dirty="0">
                          <a:latin typeface="Calibri"/>
                          <a:cs typeface="Calibri"/>
                        </a:rPr>
                        <a:t>celiac </a:t>
                      </a:r>
                      <a:r>
                        <a:rPr sz="1700" b="1" dirty="0">
                          <a:latin typeface="Calibri"/>
                          <a:cs typeface="Calibri"/>
                        </a:rPr>
                        <a:t>&amp;  </a:t>
                      </a:r>
                      <a:r>
                        <a:rPr sz="1700" b="1" spc="-5" dirty="0">
                          <a:latin typeface="Calibri"/>
                          <a:cs typeface="Calibri"/>
                        </a:rPr>
                        <a:t>superior </a:t>
                      </a:r>
                      <a:r>
                        <a:rPr sz="1700" b="1" spc="-10" dirty="0">
                          <a:latin typeface="Calibri"/>
                          <a:cs typeface="Calibri"/>
                        </a:rPr>
                        <a:t>mesenteric</a:t>
                      </a:r>
                      <a:r>
                        <a:rPr sz="1700" b="1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5" dirty="0">
                          <a:latin typeface="Calibri"/>
                          <a:cs typeface="Calibri"/>
                        </a:rPr>
                        <a:t>ganglia.</a:t>
                      </a:r>
                      <a:endParaRPr sz="1700">
                        <a:latin typeface="Calibri"/>
                        <a:cs typeface="Calibri"/>
                      </a:endParaRPr>
                    </a:p>
                    <a:p>
                      <a:pPr marL="85090" marR="75565" algn="just">
                        <a:lnSpc>
                          <a:spcPct val="100000"/>
                        </a:lnSpc>
                      </a:pPr>
                      <a:r>
                        <a:rPr sz="1700" spc="-10" dirty="0">
                          <a:latin typeface="Arial"/>
                          <a:cs typeface="Arial"/>
                        </a:rPr>
                        <a:t>•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Parasympathetic fibers derive from </a:t>
                      </a:r>
                      <a:r>
                        <a:rPr sz="1700" spc="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700" b="1" spc="-10" dirty="0">
                          <a:latin typeface="Calibri"/>
                          <a:cs typeface="Calibri"/>
                        </a:rPr>
                        <a:t>posterior </a:t>
                      </a:r>
                      <a:r>
                        <a:rPr sz="1700" b="1" spc="-15" dirty="0">
                          <a:latin typeface="Calibri"/>
                          <a:cs typeface="Calibri"/>
                        </a:rPr>
                        <a:t>vagal </a:t>
                      </a:r>
                      <a:r>
                        <a:rPr sz="1700" b="1" spc="-5" dirty="0">
                          <a:latin typeface="Calibri"/>
                          <a:cs typeface="Calibri"/>
                        </a:rPr>
                        <a:t>trunk </a:t>
                      </a:r>
                      <a:r>
                        <a:rPr sz="1700" b="1" dirty="0">
                          <a:latin typeface="Calibri"/>
                          <a:cs typeface="Calibri"/>
                        </a:rPr>
                        <a:t>&amp; </a:t>
                      </a:r>
                      <a:r>
                        <a:rPr sz="1700" b="1" spc="-10" dirty="0">
                          <a:latin typeface="Calibri"/>
                          <a:cs typeface="Calibri"/>
                        </a:rPr>
                        <a:t>synapse  </a:t>
                      </a:r>
                      <a:r>
                        <a:rPr sz="1700" b="1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1700" b="1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700" b="1" spc="-15" dirty="0">
                          <a:latin typeface="Calibri"/>
                          <a:cs typeface="Calibri"/>
                        </a:rPr>
                        <a:t>myenteric </a:t>
                      </a:r>
                      <a:r>
                        <a:rPr sz="1700" b="1" dirty="0">
                          <a:latin typeface="Calibri"/>
                          <a:cs typeface="Calibri"/>
                        </a:rPr>
                        <a:t>&amp; </a:t>
                      </a:r>
                      <a:r>
                        <a:rPr sz="1700" b="1" spc="-5" dirty="0">
                          <a:latin typeface="Calibri"/>
                          <a:cs typeface="Calibri"/>
                        </a:rPr>
                        <a:t>submucous </a:t>
                      </a:r>
                      <a:r>
                        <a:rPr sz="1700" b="1" spc="-10" dirty="0">
                          <a:latin typeface="Calibri"/>
                          <a:cs typeface="Calibri"/>
                        </a:rPr>
                        <a:t>plexus </a:t>
                      </a:r>
                      <a:r>
                        <a:rPr sz="1700" b="1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1700" b="1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700" b="1" spc="-10" dirty="0">
                          <a:latin typeface="Calibri"/>
                          <a:cs typeface="Calibri"/>
                        </a:rPr>
                        <a:t>intestinal</a:t>
                      </a:r>
                      <a:r>
                        <a:rPr sz="17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5" dirty="0">
                          <a:latin typeface="Calibri"/>
                          <a:cs typeface="Calibri"/>
                        </a:rPr>
                        <a:t>wall.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172313" y="-6096"/>
            <a:ext cx="8799372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–</a:t>
            </a:r>
            <a:r>
              <a:rPr sz="3200" spc="-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00000"/>
              </a:lnSpc>
            </a:pPr>
            <a:r>
              <a:rPr sz="32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(Gross </a:t>
            </a:r>
            <a:r>
              <a:rPr sz="3200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Anatomy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mall </a:t>
            </a:r>
            <a:r>
              <a:rPr lang="en-US" sz="3200" spc="-1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sz="3200" spc="-1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ntestine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sz="3200" spc="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sz="3200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ancreas</a:t>
            </a:r>
            <a:r>
              <a:rPr sz="32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1101598"/>
            <a:ext cx="8682990" cy="5097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ts val="1939"/>
              </a:lnSpc>
              <a:buFont typeface="Arial"/>
              <a:buChar char="•"/>
              <a:tabLst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midgut </a:t>
            </a:r>
            <a:r>
              <a:rPr sz="1800" spc="-10" dirty="0">
                <a:latin typeface="Calibri"/>
                <a:cs typeface="Calibri"/>
              </a:rPr>
              <a:t>forms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b="1" spc="-5" dirty="0">
                <a:latin typeface="Calibri"/>
                <a:cs typeface="Calibri"/>
              </a:rPr>
              <a:t>U-shaped loop </a:t>
            </a:r>
            <a:r>
              <a:rPr sz="1800" spc="-5" dirty="0">
                <a:latin typeface="Calibri"/>
                <a:cs typeface="Calibri"/>
              </a:rPr>
              <a:t>(midgut loop) that </a:t>
            </a:r>
            <a:r>
              <a:rPr sz="1800" b="1" spc="-15" dirty="0">
                <a:latin typeface="Calibri"/>
                <a:cs typeface="Calibri"/>
              </a:rPr>
              <a:t>herniates </a:t>
            </a:r>
            <a:r>
              <a:rPr sz="1800" spc="-5" dirty="0">
                <a:latin typeface="Calibri"/>
                <a:cs typeface="Calibri"/>
              </a:rPr>
              <a:t>through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primitive  umbilical </a:t>
            </a:r>
            <a:r>
              <a:rPr sz="1800" dirty="0">
                <a:latin typeface="Calibri"/>
                <a:cs typeface="Calibri"/>
              </a:rPr>
              <a:t>ring </a:t>
            </a:r>
            <a:r>
              <a:rPr sz="1800" spc="-10" dirty="0">
                <a:latin typeface="Calibri"/>
                <a:cs typeface="Calibri"/>
              </a:rPr>
              <a:t>into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b="1" spc="-15" dirty="0">
                <a:latin typeface="Calibri"/>
                <a:cs typeface="Calibri"/>
              </a:rPr>
              <a:t>extraembryonic </a:t>
            </a:r>
            <a:r>
              <a:rPr sz="1800" b="1" spc="-10" dirty="0">
                <a:latin typeface="Calibri"/>
                <a:cs typeface="Calibri"/>
              </a:rPr>
              <a:t>cavity </a:t>
            </a:r>
            <a:r>
              <a:rPr sz="1800" spc="-5" dirty="0">
                <a:latin typeface="Calibri"/>
                <a:cs typeface="Calibri"/>
              </a:rPr>
              <a:t>(this is known </a:t>
            </a:r>
            <a:r>
              <a:rPr sz="1800" spc="5" dirty="0">
                <a:latin typeface="Calibri"/>
                <a:cs typeface="Calibri"/>
              </a:rPr>
              <a:t>as </a:t>
            </a:r>
            <a:r>
              <a:rPr sz="1800" b="1" spc="-10" dirty="0">
                <a:latin typeface="Calibri"/>
                <a:cs typeface="Calibri"/>
              </a:rPr>
              <a:t>physiological </a:t>
            </a:r>
            <a:r>
              <a:rPr sz="1800" b="1" spc="-5" dirty="0">
                <a:latin typeface="Calibri"/>
                <a:cs typeface="Calibri"/>
              </a:rPr>
              <a:t>umbilical  herniation</a:t>
            </a:r>
            <a:r>
              <a:rPr sz="1800" spc="-5" dirty="0">
                <a:latin typeface="Calibri"/>
                <a:cs typeface="Calibri"/>
              </a:rPr>
              <a:t>) </a:t>
            </a:r>
            <a:r>
              <a:rPr sz="1800" spc="-10" dirty="0">
                <a:latin typeface="Calibri"/>
                <a:cs typeface="Calibri"/>
              </a:rPr>
              <a:t>at </a:t>
            </a:r>
            <a:r>
              <a:rPr sz="1800" dirty="0">
                <a:latin typeface="Calibri"/>
                <a:cs typeface="Calibri"/>
              </a:rPr>
              <a:t>the 6</a:t>
            </a:r>
            <a:r>
              <a:rPr sz="1800" baseline="25462" dirty="0">
                <a:latin typeface="Calibri"/>
                <a:cs typeface="Calibri"/>
              </a:rPr>
              <a:t>th </a:t>
            </a:r>
            <a:r>
              <a:rPr sz="1800" spc="-5" dirty="0">
                <a:latin typeface="Calibri"/>
                <a:cs typeface="Calibri"/>
              </a:rPr>
              <a:t>wk. this loop </a:t>
            </a:r>
            <a:r>
              <a:rPr sz="1800" spc="-10" dirty="0">
                <a:latin typeface="Calibri"/>
                <a:cs typeface="Calibri"/>
              </a:rPr>
              <a:t>attaches to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umbilicus by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b="1" spc="-5" dirty="0">
                <a:latin typeface="Calibri"/>
                <a:cs typeface="Calibri"/>
              </a:rPr>
              <a:t>vetilline</a:t>
            </a:r>
            <a:r>
              <a:rPr sz="1800" b="1" spc="1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duct.</a:t>
            </a:r>
            <a:endParaRPr sz="1800" dirty="0">
              <a:latin typeface="Calibri"/>
              <a:cs typeface="Calibri"/>
            </a:endParaRPr>
          </a:p>
          <a:p>
            <a:pPr marL="355600" marR="5080" indent="-342900" algn="just">
              <a:lnSpc>
                <a:spcPts val="1939"/>
              </a:lnSpc>
              <a:spcBef>
                <a:spcPts val="434"/>
              </a:spcBef>
              <a:buFont typeface="Arial"/>
              <a:buChar char="•"/>
              <a:tabLst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midgut </a:t>
            </a:r>
            <a:r>
              <a:rPr sz="1800" spc="-5" dirty="0">
                <a:latin typeface="Calibri"/>
                <a:cs typeface="Calibri"/>
              </a:rPr>
              <a:t>loop </a:t>
            </a:r>
            <a:r>
              <a:rPr sz="1800" spc="-10" dirty="0">
                <a:latin typeface="Calibri"/>
                <a:cs typeface="Calibri"/>
              </a:rPr>
              <a:t>consists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b="1" spc="-10" dirty="0">
                <a:latin typeface="Calibri"/>
                <a:cs typeface="Calibri"/>
              </a:rPr>
              <a:t>cranial </a:t>
            </a:r>
            <a:r>
              <a:rPr sz="1800" b="1" spc="-5" dirty="0">
                <a:latin typeface="Calibri"/>
                <a:cs typeface="Calibri"/>
              </a:rPr>
              <a:t>limb </a:t>
            </a:r>
            <a:r>
              <a:rPr sz="1800" spc="-10" dirty="0">
                <a:latin typeface="Calibri"/>
                <a:cs typeface="Calibri"/>
              </a:rPr>
              <a:t>(</a:t>
            </a:r>
            <a:r>
              <a:rPr sz="1800" u="heavy" spc="-10" dirty="0">
                <a:solidFill>
                  <a:srgbClr val="C00000"/>
                </a:solidFill>
                <a:latin typeface="Calibri"/>
                <a:cs typeface="Calibri"/>
              </a:rPr>
              <a:t>forming </a:t>
            </a:r>
            <a:r>
              <a:rPr sz="1800" u="heavy" spc="-5" dirty="0">
                <a:solidFill>
                  <a:srgbClr val="C00000"/>
                </a:solidFill>
                <a:latin typeface="Calibri"/>
                <a:cs typeface="Calibri"/>
              </a:rPr>
              <a:t>the jejunum and </a:t>
            </a:r>
            <a:r>
              <a:rPr sz="1800" u="heavy" dirty="0">
                <a:solidFill>
                  <a:srgbClr val="C00000"/>
                </a:solidFill>
                <a:latin typeface="Calibri"/>
                <a:cs typeface="Calibri"/>
              </a:rPr>
              <a:t>upper part </a:t>
            </a:r>
            <a:r>
              <a:rPr sz="1800" u="heavy" spc="-5" dirty="0">
                <a:solidFill>
                  <a:srgbClr val="C00000"/>
                </a:solidFill>
                <a:latin typeface="Calibri"/>
                <a:cs typeface="Calibri"/>
              </a:rPr>
              <a:t>of </a:t>
            </a:r>
            <a:r>
              <a:rPr sz="1800" u="heavy" dirty="0">
                <a:solidFill>
                  <a:srgbClr val="C00000"/>
                </a:solidFill>
                <a:latin typeface="Calibri"/>
                <a:cs typeface="Calibri"/>
              </a:rPr>
              <a:t>the  ileum</a:t>
            </a:r>
            <a:r>
              <a:rPr sz="1800" dirty="0">
                <a:latin typeface="Calibri"/>
                <a:cs typeface="Calibri"/>
              </a:rPr>
              <a:t>) and a </a:t>
            </a:r>
            <a:r>
              <a:rPr sz="1800" b="1" spc="-5" dirty="0">
                <a:latin typeface="Calibri"/>
                <a:cs typeface="Calibri"/>
              </a:rPr>
              <a:t>caudal </a:t>
            </a:r>
            <a:r>
              <a:rPr sz="1800" b="1" spc="-10" dirty="0">
                <a:latin typeface="Calibri"/>
                <a:cs typeface="Calibri"/>
              </a:rPr>
              <a:t>limb </a:t>
            </a:r>
            <a:r>
              <a:rPr sz="1800" spc="-10" dirty="0">
                <a:latin typeface="Calibri"/>
                <a:cs typeface="Calibri"/>
              </a:rPr>
              <a:t>(</a:t>
            </a:r>
            <a:r>
              <a:rPr sz="1800" u="heavy" spc="-10" dirty="0">
                <a:solidFill>
                  <a:srgbClr val="C00000"/>
                </a:solidFill>
                <a:latin typeface="Calibri"/>
                <a:cs typeface="Calibri"/>
              </a:rPr>
              <a:t>forming </a:t>
            </a:r>
            <a:r>
              <a:rPr sz="1800" u="heavy" spc="-5" dirty="0">
                <a:solidFill>
                  <a:srgbClr val="C00000"/>
                </a:solidFill>
                <a:latin typeface="Calibri"/>
                <a:cs typeface="Calibri"/>
              </a:rPr>
              <a:t>the </a:t>
            </a:r>
            <a:r>
              <a:rPr sz="1800" u="heavy" spc="-10" dirty="0">
                <a:solidFill>
                  <a:srgbClr val="C00000"/>
                </a:solidFill>
                <a:latin typeface="Calibri"/>
                <a:cs typeface="Calibri"/>
              </a:rPr>
              <a:t>lower </a:t>
            </a:r>
            <a:r>
              <a:rPr sz="1800" u="heavy" spc="-5" dirty="0">
                <a:solidFill>
                  <a:srgbClr val="C00000"/>
                </a:solidFill>
                <a:latin typeface="Calibri"/>
                <a:cs typeface="Calibri"/>
              </a:rPr>
              <a:t>part of the ileum, cecum </a:t>
            </a:r>
            <a:r>
              <a:rPr sz="1800" u="heavy" dirty="0">
                <a:solidFill>
                  <a:srgbClr val="C00000"/>
                </a:solidFill>
                <a:latin typeface="Calibri"/>
                <a:cs typeface="Calibri"/>
              </a:rPr>
              <a:t>&amp; </a:t>
            </a:r>
            <a:r>
              <a:rPr sz="1800" u="heavy" spc="-5" dirty="0">
                <a:solidFill>
                  <a:srgbClr val="C00000"/>
                </a:solidFill>
                <a:latin typeface="Calibri"/>
                <a:cs typeface="Calibri"/>
              </a:rPr>
              <a:t>appendix,  ascending </a:t>
            </a:r>
            <a:r>
              <a:rPr sz="1800" u="heavy" spc="-10" dirty="0">
                <a:solidFill>
                  <a:srgbClr val="C00000"/>
                </a:solidFill>
                <a:latin typeface="Calibri"/>
                <a:cs typeface="Calibri"/>
              </a:rPr>
              <a:t>colon </a:t>
            </a:r>
            <a:r>
              <a:rPr sz="1800" u="heavy" spc="-5" dirty="0">
                <a:solidFill>
                  <a:srgbClr val="C00000"/>
                </a:solidFill>
                <a:latin typeface="Calibri"/>
                <a:cs typeface="Calibri"/>
              </a:rPr>
              <a:t>and </a:t>
            </a:r>
            <a:r>
              <a:rPr sz="1800" u="heavy" spc="-15" dirty="0">
                <a:solidFill>
                  <a:srgbClr val="C00000"/>
                </a:solidFill>
                <a:latin typeface="Calibri"/>
                <a:cs typeface="Calibri"/>
              </a:rPr>
              <a:t>proximal </a:t>
            </a:r>
            <a:r>
              <a:rPr sz="1800" u="heavy" spc="-5" dirty="0">
                <a:solidFill>
                  <a:srgbClr val="C00000"/>
                </a:solidFill>
                <a:latin typeface="Calibri"/>
                <a:cs typeface="Calibri"/>
              </a:rPr>
              <a:t>2/3 of the </a:t>
            </a:r>
            <a:r>
              <a:rPr sz="1800" u="heavy" spc="-15" dirty="0">
                <a:solidFill>
                  <a:srgbClr val="C00000"/>
                </a:solidFill>
                <a:latin typeface="Calibri"/>
                <a:cs typeface="Calibri"/>
              </a:rPr>
              <a:t>transverse</a:t>
            </a:r>
            <a:r>
              <a:rPr sz="1800" u="heavy" spc="1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u="heavy" spc="-10" dirty="0">
                <a:solidFill>
                  <a:srgbClr val="C00000"/>
                </a:solidFill>
                <a:latin typeface="Calibri"/>
                <a:cs typeface="Calibri"/>
              </a:rPr>
              <a:t>colon</a:t>
            </a:r>
            <a:r>
              <a:rPr sz="1800" spc="-10" dirty="0">
                <a:latin typeface="Calibri"/>
                <a:cs typeface="Calibri"/>
              </a:rPr>
              <a:t>)</a:t>
            </a:r>
            <a:endParaRPr sz="1800" dirty="0">
              <a:latin typeface="Calibri"/>
              <a:cs typeface="Calibri"/>
            </a:endParaRPr>
          </a:p>
          <a:p>
            <a:pPr marL="355600" indent="-342900">
              <a:lnSpc>
                <a:spcPts val="2039"/>
              </a:lnSpc>
              <a:spcBef>
                <a:spcPts val="210"/>
              </a:spcBef>
              <a:buFont typeface="Arial"/>
              <a:buChar char="•"/>
              <a:tabLst>
                <a:tab pos="355600" algn="l"/>
                <a:tab pos="3563620" algn="l"/>
              </a:tabLst>
            </a:pPr>
            <a:r>
              <a:rPr sz="1800" spc="-5" dirty="0" smtClean="0">
                <a:latin typeface="Calibri"/>
                <a:cs typeface="Calibri"/>
              </a:rPr>
              <a:t>The  </a:t>
            </a:r>
            <a:r>
              <a:rPr sz="1800" dirty="0" err="1" smtClean="0">
                <a:latin typeface="Calibri"/>
                <a:cs typeface="Calibri"/>
              </a:rPr>
              <a:t>midgut</a:t>
            </a:r>
            <a:r>
              <a:rPr sz="1800" dirty="0" smtClean="0">
                <a:latin typeface="Calibri"/>
                <a:cs typeface="Calibri"/>
              </a:rPr>
              <a:t>  </a:t>
            </a:r>
            <a:r>
              <a:rPr sz="1800" spc="-20" dirty="0" smtClean="0">
                <a:latin typeface="Calibri"/>
                <a:cs typeface="Calibri"/>
              </a:rPr>
              <a:t>rotates </a:t>
            </a:r>
            <a:r>
              <a:rPr sz="1800" spc="365" dirty="0" smtClean="0">
                <a:latin typeface="Calibri"/>
                <a:cs typeface="Calibri"/>
              </a:rPr>
              <a:t> </a:t>
            </a:r>
            <a:r>
              <a:rPr sz="1800" dirty="0" smtClean="0">
                <a:latin typeface="Calibri"/>
                <a:cs typeface="Calibri"/>
              </a:rPr>
              <a:t>a </a:t>
            </a:r>
            <a:r>
              <a:rPr sz="1800" spc="315" dirty="0" smtClean="0">
                <a:latin typeface="Calibri"/>
                <a:cs typeface="Calibri"/>
              </a:rPr>
              <a:t> </a:t>
            </a:r>
            <a:r>
              <a:rPr sz="1800" spc="-10" dirty="0" smtClean="0">
                <a:latin typeface="Calibri"/>
                <a:cs typeface="Calibri"/>
              </a:rPr>
              <a:t>total </a:t>
            </a:r>
            <a:r>
              <a:rPr sz="1800" spc="165" dirty="0" smtClean="0">
                <a:latin typeface="Calibri"/>
                <a:cs typeface="Calibri"/>
              </a:rPr>
              <a:t> </a:t>
            </a:r>
            <a:r>
              <a:rPr sz="1800" b="1" spc="-10" dirty="0" smtClean="0">
                <a:latin typeface="Calibri"/>
                <a:cs typeface="Calibri"/>
              </a:rPr>
              <a:t>270</a:t>
            </a:r>
            <a:r>
              <a:rPr sz="1800" b="1" spc="-10" dirty="0" smtClean="0">
                <a:latin typeface="Arial"/>
                <a:cs typeface="Arial"/>
              </a:rPr>
              <a:t>	</a:t>
            </a:r>
            <a:r>
              <a:rPr sz="1800" b="1" spc="-5" dirty="0" smtClean="0">
                <a:latin typeface="Calibri"/>
                <a:cs typeface="Calibri"/>
              </a:rPr>
              <a:t>(90</a:t>
            </a:r>
            <a:r>
              <a:rPr sz="1800" b="1" spc="-5" dirty="0" smtClean="0">
                <a:latin typeface="Arial"/>
                <a:cs typeface="Arial"/>
              </a:rPr>
              <a:t> </a:t>
            </a:r>
            <a:r>
              <a:rPr sz="1800" b="1" dirty="0" smtClean="0">
                <a:latin typeface="Calibri"/>
                <a:cs typeface="Calibri"/>
              </a:rPr>
              <a:t>+  </a:t>
            </a:r>
            <a:r>
              <a:rPr sz="1800" b="1" spc="-10" dirty="0" smtClean="0">
                <a:latin typeface="Calibri"/>
                <a:cs typeface="Calibri"/>
              </a:rPr>
              <a:t>180</a:t>
            </a:r>
            <a:r>
              <a:rPr sz="1800" b="1" dirty="0" smtClean="0">
                <a:latin typeface="Calibri"/>
                <a:cs typeface="Calibri"/>
              </a:rPr>
              <a:t>)  </a:t>
            </a:r>
            <a:r>
              <a:rPr sz="1800" b="1" spc="-15" dirty="0" smtClean="0">
                <a:latin typeface="Calibri"/>
                <a:cs typeface="Calibri"/>
              </a:rPr>
              <a:t>counterclockwise </a:t>
            </a:r>
            <a:r>
              <a:rPr lang="en-US" sz="1800" b="1" spc="-15" dirty="0" smtClean="0">
                <a:latin typeface="Calibri"/>
                <a:cs typeface="Calibri"/>
              </a:rPr>
              <a:t> </a:t>
            </a:r>
            <a:r>
              <a:rPr lang="ar-BH" sz="1800" b="1" spc="-15" dirty="0" smtClean="0">
                <a:latin typeface="Calibri"/>
                <a:cs typeface="Calibri"/>
              </a:rPr>
              <a:t>(عكس اتجاه عقارب الساعة</a:t>
            </a:r>
            <a:r>
              <a:rPr lang="ar-BH" sz="1800" b="1" spc="-15" dirty="0" err="1" smtClean="0">
                <a:latin typeface="Calibri"/>
                <a:cs typeface="Calibri"/>
              </a:rPr>
              <a:t>)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sz="1800" spc="-10" dirty="0" smtClean="0">
                <a:latin typeface="Calibri"/>
                <a:cs typeface="Calibri"/>
              </a:rPr>
              <a:t>around </a:t>
            </a:r>
            <a:r>
              <a:rPr sz="1800" dirty="0">
                <a:latin typeface="Calibri"/>
                <a:cs typeface="Calibri"/>
              </a:rPr>
              <a:t>an </a:t>
            </a:r>
            <a:r>
              <a:rPr sz="1800" b="1" spc="-10" dirty="0">
                <a:latin typeface="Calibri"/>
                <a:cs typeface="Calibri"/>
              </a:rPr>
              <a:t>axis </a:t>
            </a:r>
            <a:r>
              <a:rPr sz="1800" b="1" spc="-5" dirty="0">
                <a:latin typeface="Calibri"/>
                <a:cs typeface="Calibri"/>
              </a:rPr>
              <a:t>formed by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SMA.</a:t>
            </a:r>
            <a:endParaRPr sz="1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355600" algn="l"/>
              </a:tabLst>
            </a:pPr>
            <a:r>
              <a:rPr sz="18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Clinical</a:t>
            </a:r>
            <a:r>
              <a:rPr sz="1800" b="1" spc="-7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consideration:</a:t>
            </a:r>
            <a:endParaRPr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355600" marR="8890" lvl="1" algn="just">
              <a:lnSpc>
                <a:spcPts val="1939"/>
              </a:lnSpc>
              <a:spcBef>
                <a:spcPts val="459"/>
              </a:spcBef>
              <a:buFont typeface="Calibri"/>
              <a:buChar char="-"/>
              <a:tabLst>
                <a:tab pos="479425" algn="l"/>
              </a:tabLst>
            </a:pPr>
            <a:r>
              <a:rPr sz="1800" b="1" spc="-5" dirty="0">
                <a:latin typeface="Calibri"/>
                <a:cs typeface="Calibri"/>
              </a:rPr>
              <a:t>Omphalocele</a:t>
            </a:r>
            <a:r>
              <a:rPr sz="1800" spc="-5" dirty="0">
                <a:latin typeface="Calibri"/>
                <a:cs typeface="Calibri"/>
              </a:rPr>
              <a:t>: </a:t>
            </a:r>
            <a:r>
              <a:rPr sz="1800" spc="-10" dirty="0">
                <a:latin typeface="Calibri"/>
                <a:cs typeface="Calibri"/>
              </a:rPr>
              <a:t>occurs </a:t>
            </a:r>
            <a:r>
              <a:rPr sz="1800" dirty="0">
                <a:latin typeface="Calibri"/>
                <a:cs typeface="Calibri"/>
              </a:rPr>
              <a:t>when the </a:t>
            </a:r>
            <a:r>
              <a:rPr sz="1800" spc="-5" dirty="0">
                <a:latin typeface="Calibri"/>
                <a:cs typeface="Calibri"/>
              </a:rPr>
              <a:t>abdominal </a:t>
            </a:r>
            <a:r>
              <a:rPr sz="1800" spc="-10" dirty="0">
                <a:latin typeface="Calibri"/>
                <a:cs typeface="Calibri"/>
              </a:rPr>
              <a:t>contents </a:t>
            </a:r>
            <a:r>
              <a:rPr sz="1800" spc="-15" dirty="0">
                <a:latin typeface="Calibri"/>
                <a:cs typeface="Calibri"/>
              </a:rPr>
              <a:t>persist </a:t>
            </a:r>
            <a:r>
              <a:rPr sz="1800" spc="-5" dirty="0">
                <a:latin typeface="Calibri"/>
                <a:cs typeface="Calibri"/>
              </a:rPr>
              <a:t>outside </a:t>
            </a:r>
            <a:r>
              <a:rPr sz="1800" dirty="0">
                <a:latin typeface="Calibri"/>
                <a:cs typeface="Calibri"/>
              </a:rPr>
              <a:t>the body </a:t>
            </a:r>
            <a:r>
              <a:rPr sz="1800" spc="-10" dirty="0">
                <a:latin typeface="Calibri"/>
                <a:cs typeface="Calibri"/>
              </a:rPr>
              <a:t>covered by  </a:t>
            </a:r>
            <a:r>
              <a:rPr sz="1800" spc="-5" dirty="0">
                <a:latin typeface="Calibri"/>
                <a:cs typeface="Calibri"/>
              </a:rPr>
              <a:t>peritoneum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aminion.</a:t>
            </a:r>
            <a:endParaRPr sz="1800" dirty="0">
              <a:latin typeface="Calibri"/>
              <a:cs typeface="Calibri"/>
            </a:endParaRPr>
          </a:p>
          <a:p>
            <a:pPr marL="355600" marR="7620" lvl="1" algn="just">
              <a:lnSpc>
                <a:spcPct val="90100"/>
              </a:lnSpc>
              <a:spcBef>
                <a:spcPts val="400"/>
              </a:spcBef>
              <a:buFont typeface="Calibri"/>
              <a:buChar char="-"/>
              <a:tabLst>
                <a:tab pos="499109" algn="l"/>
              </a:tabLst>
            </a:pPr>
            <a:r>
              <a:rPr sz="1800" b="1" spc="-5" dirty="0">
                <a:latin typeface="Calibri"/>
                <a:cs typeface="Calibri"/>
              </a:rPr>
              <a:t>Ileal </a:t>
            </a:r>
            <a:r>
              <a:rPr sz="1800" b="1" spc="-10" dirty="0">
                <a:latin typeface="Calibri"/>
                <a:cs typeface="Calibri"/>
              </a:rPr>
              <a:t>diverticulum </a:t>
            </a:r>
            <a:r>
              <a:rPr sz="1800" b="1" spc="-15" dirty="0">
                <a:latin typeface="Calibri"/>
                <a:cs typeface="Calibri"/>
              </a:rPr>
              <a:t>(Meckel </a:t>
            </a:r>
            <a:r>
              <a:rPr sz="1800" b="1" spc="-10" dirty="0">
                <a:latin typeface="Calibri"/>
                <a:cs typeface="Calibri"/>
              </a:rPr>
              <a:t>diverticulum)</a:t>
            </a:r>
            <a:r>
              <a:rPr sz="1800" spc="-10" dirty="0">
                <a:latin typeface="Calibri"/>
                <a:cs typeface="Calibri"/>
              </a:rPr>
              <a:t>: occurs </a:t>
            </a:r>
            <a:r>
              <a:rPr sz="1800" dirty="0">
                <a:latin typeface="Calibri"/>
                <a:cs typeface="Calibri"/>
              </a:rPr>
              <a:t>when a </a:t>
            </a:r>
            <a:r>
              <a:rPr sz="1800" spc="-5" dirty="0">
                <a:latin typeface="Calibri"/>
                <a:cs typeface="Calibri"/>
              </a:rPr>
              <a:t>remnant of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vetilline </a:t>
            </a:r>
            <a:r>
              <a:rPr sz="1800" dirty="0">
                <a:latin typeface="Calibri"/>
                <a:cs typeface="Calibri"/>
              </a:rPr>
              <a:t>duct  </a:t>
            </a:r>
            <a:r>
              <a:rPr sz="1800" spc="-10" dirty="0">
                <a:latin typeface="Calibri"/>
                <a:cs typeface="Calibri"/>
              </a:rPr>
              <a:t>persist, </a:t>
            </a:r>
            <a:r>
              <a:rPr sz="1800" spc="-5" dirty="0">
                <a:latin typeface="Calibri"/>
                <a:cs typeface="Calibri"/>
              </a:rPr>
              <a:t>thereby </a:t>
            </a:r>
            <a:r>
              <a:rPr sz="1800" spc="-10" dirty="0">
                <a:latin typeface="Calibri"/>
                <a:cs typeface="Calibri"/>
              </a:rPr>
              <a:t>forming </a:t>
            </a:r>
            <a:r>
              <a:rPr sz="1800" dirty="0">
                <a:latin typeface="Calibri"/>
                <a:cs typeface="Calibri"/>
              </a:rPr>
              <a:t>an </a:t>
            </a:r>
            <a:r>
              <a:rPr sz="1800" spc="-5" dirty="0">
                <a:latin typeface="Calibri"/>
                <a:cs typeface="Calibri"/>
              </a:rPr>
              <a:t>outpouching of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ileum </a:t>
            </a:r>
            <a:r>
              <a:rPr sz="1800" dirty="0">
                <a:latin typeface="Calibri"/>
                <a:cs typeface="Calibri"/>
              </a:rPr>
              <a:t>which </a:t>
            </a:r>
            <a:r>
              <a:rPr sz="1800" spc="-15" dirty="0">
                <a:latin typeface="Calibri"/>
                <a:cs typeface="Calibri"/>
              </a:rPr>
              <a:t>may </a:t>
            </a:r>
            <a:r>
              <a:rPr sz="1800" spc="-5" dirty="0">
                <a:latin typeface="Calibri"/>
                <a:cs typeface="Calibri"/>
              </a:rPr>
              <a:t>connect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the  </a:t>
            </a:r>
            <a:r>
              <a:rPr sz="1800" spc="-5" dirty="0">
                <a:latin typeface="Calibri"/>
                <a:cs typeface="Calibri"/>
              </a:rPr>
              <a:t>umbilicus </a:t>
            </a:r>
            <a:r>
              <a:rPr sz="1800" dirty="0">
                <a:latin typeface="Calibri"/>
                <a:cs typeface="Calibri"/>
              </a:rPr>
              <a:t>via a </a:t>
            </a:r>
            <a:r>
              <a:rPr sz="1800" spc="-10" dirty="0">
                <a:latin typeface="Calibri"/>
                <a:cs typeface="Calibri"/>
              </a:rPr>
              <a:t>fibrous </a:t>
            </a:r>
            <a:r>
              <a:rPr sz="1800" spc="-15" dirty="0">
                <a:latin typeface="Calibri"/>
                <a:cs typeface="Calibri"/>
              </a:rPr>
              <a:t>cord </a:t>
            </a:r>
            <a:r>
              <a:rPr sz="1800" spc="-5" dirty="0">
                <a:latin typeface="Calibri"/>
                <a:cs typeface="Calibri"/>
              </a:rPr>
              <a:t>or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fistula.</a:t>
            </a:r>
            <a:endParaRPr sz="1800" dirty="0">
              <a:latin typeface="Calibri"/>
              <a:cs typeface="Calibri"/>
            </a:endParaRPr>
          </a:p>
          <a:p>
            <a:pPr marL="355600" marR="6985" lvl="1" algn="just">
              <a:lnSpc>
                <a:spcPts val="1920"/>
              </a:lnSpc>
              <a:spcBef>
                <a:spcPts val="500"/>
              </a:spcBef>
              <a:buFont typeface="Calibri"/>
              <a:buChar char="-"/>
              <a:tabLst>
                <a:tab pos="492759" algn="l"/>
              </a:tabLst>
            </a:pPr>
            <a:r>
              <a:rPr sz="1800" b="1" spc="-10" dirty="0">
                <a:latin typeface="Calibri"/>
                <a:cs typeface="Calibri"/>
              </a:rPr>
              <a:t>Non-rotation</a:t>
            </a:r>
            <a:r>
              <a:rPr sz="1800" spc="-10" dirty="0">
                <a:latin typeface="Calibri"/>
                <a:cs typeface="Calibri"/>
              </a:rPr>
              <a:t>: occurs </a:t>
            </a:r>
            <a:r>
              <a:rPr sz="1800" dirty="0">
                <a:latin typeface="Calibri"/>
                <a:cs typeface="Calibri"/>
              </a:rPr>
              <a:t>when </a:t>
            </a:r>
            <a:r>
              <a:rPr sz="1800" spc="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midgut </a:t>
            </a:r>
            <a:r>
              <a:rPr sz="1800" spc="-5" dirty="0">
                <a:latin typeface="Calibri"/>
                <a:cs typeface="Calibri"/>
              </a:rPr>
              <a:t>loop </a:t>
            </a:r>
            <a:r>
              <a:rPr sz="1800" spc="-15" dirty="0">
                <a:latin typeface="Calibri"/>
                <a:cs typeface="Calibri"/>
              </a:rPr>
              <a:t>rotates </a:t>
            </a:r>
            <a:r>
              <a:rPr sz="1800" spc="-5" dirty="0">
                <a:latin typeface="Calibri"/>
                <a:cs typeface="Calibri"/>
              </a:rPr>
              <a:t>only </a:t>
            </a:r>
            <a:r>
              <a:rPr sz="1800" spc="-5" dirty="0" smtClean="0">
                <a:latin typeface="Calibri"/>
                <a:cs typeface="Calibri"/>
              </a:rPr>
              <a:t>90</a:t>
            </a:r>
            <a:r>
              <a:rPr lang="en-US" sz="1800" spc="-5" dirty="0" smtClean="0">
                <a:latin typeface="Calibri"/>
                <a:cs typeface="Calibri"/>
              </a:rPr>
              <a:t> </a:t>
            </a:r>
            <a:r>
              <a:rPr sz="1800" spc="-10" dirty="0" smtClean="0">
                <a:latin typeface="Calibri"/>
                <a:cs typeface="Calibri"/>
              </a:rPr>
              <a:t>counterclockwise </a:t>
            </a:r>
            <a:r>
              <a:rPr sz="1800" spc="-10" dirty="0">
                <a:latin typeface="Calibri"/>
                <a:cs typeface="Calibri"/>
              </a:rPr>
              <a:t>resulting  </a:t>
            </a:r>
            <a:r>
              <a:rPr sz="1800" spc="-5" dirty="0">
                <a:latin typeface="Calibri"/>
                <a:cs typeface="Calibri"/>
              </a:rPr>
              <a:t>in (left-sided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colon).</a:t>
            </a:r>
            <a:endParaRPr sz="1800" dirty="0">
              <a:latin typeface="Calibri"/>
              <a:cs typeface="Calibri"/>
            </a:endParaRPr>
          </a:p>
          <a:p>
            <a:pPr marL="532130" lvl="1" indent="-176530" algn="just">
              <a:lnSpc>
                <a:spcPts val="2039"/>
              </a:lnSpc>
              <a:spcBef>
                <a:spcPts val="215"/>
              </a:spcBef>
              <a:buFont typeface="Calibri"/>
              <a:buChar char="-"/>
              <a:tabLst>
                <a:tab pos="532765" algn="l"/>
              </a:tabLst>
            </a:pPr>
            <a:r>
              <a:rPr sz="1800" b="1" spc="-20" dirty="0">
                <a:latin typeface="Calibri"/>
                <a:cs typeface="Calibri"/>
              </a:rPr>
              <a:t>Reversed  </a:t>
            </a:r>
            <a:r>
              <a:rPr sz="1800" b="1" spc="-10" dirty="0">
                <a:latin typeface="Calibri"/>
                <a:cs typeface="Calibri"/>
              </a:rPr>
              <a:t>rotation</a:t>
            </a:r>
            <a:r>
              <a:rPr sz="1800" spc="-10" dirty="0">
                <a:latin typeface="Calibri"/>
                <a:cs typeface="Calibri"/>
              </a:rPr>
              <a:t>:  occurs  </a:t>
            </a:r>
            <a:r>
              <a:rPr sz="1800" dirty="0">
                <a:latin typeface="Calibri"/>
                <a:cs typeface="Calibri"/>
              </a:rPr>
              <a:t>when  the  </a:t>
            </a:r>
            <a:r>
              <a:rPr sz="1800" spc="-5" dirty="0">
                <a:latin typeface="Calibri"/>
                <a:cs typeface="Calibri"/>
              </a:rPr>
              <a:t>midgut  loop  </a:t>
            </a:r>
            <a:r>
              <a:rPr sz="1800" spc="-15" dirty="0">
                <a:latin typeface="Calibri"/>
                <a:cs typeface="Calibri"/>
              </a:rPr>
              <a:t>rotates  </a:t>
            </a:r>
            <a:r>
              <a:rPr sz="1800" spc="-5" dirty="0" smtClean="0">
                <a:latin typeface="Calibri"/>
                <a:cs typeface="Calibri"/>
              </a:rPr>
              <a:t>180</a:t>
            </a:r>
            <a:r>
              <a:rPr lang="en-US" sz="1800" spc="-5" dirty="0" smtClean="0">
                <a:latin typeface="Calibri"/>
                <a:cs typeface="Calibri"/>
              </a:rPr>
              <a:t> </a:t>
            </a:r>
            <a:r>
              <a:rPr sz="1800" spc="-5" dirty="0" smtClean="0">
                <a:latin typeface="Calibri"/>
                <a:cs typeface="Calibri"/>
              </a:rPr>
              <a:t>clockwise  </a:t>
            </a:r>
            <a:r>
              <a:rPr sz="1800" spc="-10" dirty="0">
                <a:latin typeface="Calibri"/>
                <a:cs typeface="Calibri"/>
              </a:rPr>
              <a:t>instead  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endParaRPr sz="1800" dirty="0">
              <a:latin typeface="Calibri"/>
              <a:cs typeface="Calibri"/>
            </a:endParaRPr>
          </a:p>
          <a:p>
            <a:pPr marL="355600" algn="just">
              <a:lnSpc>
                <a:spcPts val="2039"/>
              </a:lnSpc>
            </a:pPr>
            <a:r>
              <a:rPr sz="1800" spc="-10" dirty="0">
                <a:latin typeface="Calibri"/>
                <a:cs typeface="Calibri"/>
              </a:rPr>
              <a:t>counterclockwise. </a:t>
            </a:r>
            <a:r>
              <a:rPr sz="1800" spc="-15" dirty="0">
                <a:latin typeface="Calibri"/>
                <a:cs typeface="Calibri"/>
              </a:rPr>
              <a:t>Therefore,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duodenum will </a:t>
            </a:r>
            <a:r>
              <a:rPr sz="1800" dirty="0">
                <a:latin typeface="Calibri"/>
                <a:cs typeface="Calibri"/>
              </a:rPr>
              <a:t>be </a:t>
            </a:r>
            <a:r>
              <a:rPr sz="1800" spc="-5" dirty="0">
                <a:latin typeface="Calibri"/>
                <a:cs typeface="Calibri"/>
              </a:rPr>
              <a:t>in </a:t>
            </a:r>
            <a:r>
              <a:rPr sz="1800" spc="-10" dirty="0">
                <a:latin typeface="Calibri"/>
                <a:cs typeface="Calibri"/>
              </a:rPr>
              <a:t>front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colon.</a:t>
            </a:r>
            <a:endParaRPr sz="1800" dirty="0">
              <a:latin typeface="Calibri"/>
              <a:cs typeface="Calibri"/>
            </a:endParaRPr>
          </a:p>
          <a:p>
            <a:pPr marL="475615" lvl="1" indent="-120014" algn="just">
              <a:lnSpc>
                <a:spcPct val="100000"/>
              </a:lnSpc>
              <a:spcBef>
                <a:spcPts val="215"/>
              </a:spcBef>
              <a:buFont typeface="Calibri"/>
              <a:buChar char="-"/>
              <a:tabLst>
                <a:tab pos="476250" algn="l"/>
              </a:tabLst>
            </a:pPr>
            <a:r>
              <a:rPr sz="1800" b="1" spc="-10" dirty="0">
                <a:latin typeface="Calibri"/>
                <a:cs typeface="Calibri"/>
              </a:rPr>
              <a:t>Mixed </a:t>
            </a:r>
            <a:r>
              <a:rPr sz="1800" b="1" spc="-5" dirty="0">
                <a:latin typeface="Calibri"/>
                <a:cs typeface="Calibri"/>
              </a:rPr>
              <a:t>rotation</a:t>
            </a:r>
            <a:r>
              <a:rPr sz="1800" spc="-5" dirty="0">
                <a:latin typeface="Calibri"/>
                <a:cs typeface="Calibri"/>
              </a:rPr>
              <a:t>: </a:t>
            </a:r>
            <a:r>
              <a:rPr sz="1800" spc="-15" dirty="0">
                <a:latin typeface="Calibri"/>
                <a:cs typeface="Calibri"/>
              </a:rPr>
              <a:t>mixed </a:t>
            </a:r>
            <a:r>
              <a:rPr sz="1800" spc="-5" dirty="0">
                <a:latin typeface="Calibri"/>
                <a:cs typeface="Calibri"/>
              </a:rPr>
              <a:t>positions of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structures.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-6096"/>
            <a:ext cx="8971685" cy="735330"/>
          </a:xfrm>
          <a:prstGeom prst="rect">
            <a:avLst/>
          </a:prstGeom>
        </p:spPr>
        <p:txBody>
          <a:bodyPr vert="horz" wrap="square" lIns="0" tIns="240538" rIns="0" bIns="0" rtlCol="0">
            <a:spAutoFit/>
          </a:bodyPr>
          <a:lstStyle/>
          <a:p>
            <a:pPr marL="713740" algn="ctr">
              <a:lnSpc>
                <a:spcPct val="100000"/>
              </a:lnSpc>
            </a:pPr>
            <a:r>
              <a:rPr sz="32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</a:t>
            </a:r>
            <a:r>
              <a:rPr sz="3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– </a:t>
            </a:r>
            <a:r>
              <a:rPr sz="3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(Embryology of</a:t>
            </a:r>
            <a:r>
              <a:rPr sz="3200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Midgut)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>
            <a:spLocks noGrp="1"/>
          </p:cNvSpPr>
          <p:nvPr>
            <p:ph type="title"/>
          </p:nvPr>
        </p:nvSpPr>
        <p:spPr>
          <a:xfrm>
            <a:off x="0" y="-6096"/>
            <a:ext cx="8971685" cy="735330"/>
          </a:xfrm>
          <a:prstGeom prst="rect">
            <a:avLst/>
          </a:prstGeom>
        </p:spPr>
        <p:txBody>
          <a:bodyPr vert="horz" wrap="square" lIns="0" tIns="240538" rIns="0" bIns="0" rtlCol="0">
            <a:spAutoFit/>
          </a:bodyPr>
          <a:lstStyle/>
          <a:p>
            <a:pPr marL="713740" algn="ctr">
              <a:lnSpc>
                <a:spcPct val="100000"/>
              </a:lnSpc>
            </a:pPr>
            <a:r>
              <a:rPr sz="32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</a:t>
            </a:r>
            <a:r>
              <a:rPr sz="3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– </a:t>
            </a:r>
            <a:r>
              <a:rPr sz="3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(Embryology of</a:t>
            </a:r>
            <a:r>
              <a:rPr sz="3200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Midgut)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325117"/>
            <a:ext cx="8072120" cy="4885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Giving</a:t>
            </a:r>
            <a:r>
              <a:rPr sz="2000" spc="2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2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person</a:t>
            </a:r>
            <a:r>
              <a:rPr sz="2000" spc="225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Barium</a:t>
            </a:r>
            <a:r>
              <a:rPr sz="2000" b="1" spc="24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Sulfate</a:t>
            </a:r>
            <a:r>
              <a:rPr sz="2000" spc="2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</a:t>
            </a:r>
            <a:r>
              <a:rPr sz="2000" spc="2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229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form</a:t>
            </a:r>
            <a:r>
              <a:rPr sz="2000" spc="2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220" dirty="0"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barium</a:t>
            </a:r>
            <a:r>
              <a:rPr sz="2000" b="1" spc="24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meal</a:t>
            </a:r>
            <a:r>
              <a:rPr sz="2000" b="1" spc="24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will</a:t>
            </a:r>
            <a:r>
              <a:rPr sz="2000" spc="2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show</a:t>
            </a:r>
            <a:r>
              <a:rPr sz="2000" spc="235" dirty="0">
                <a:latin typeface="Calibri"/>
                <a:cs typeface="Calibri"/>
              </a:rPr>
              <a:t> </a:t>
            </a:r>
            <a:r>
              <a:rPr sz="2000" spc="-10" dirty="0" smtClean="0">
                <a:latin typeface="Calibri"/>
                <a:cs typeface="Calibri"/>
              </a:rPr>
              <a:t>us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sz="2000" spc="-15" dirty="0" smtClean="0">
                <a:latin typeface="Calibri"/>
                <a:cs typeface="Calibri"/>
              </a:rPr>
              <a:t>first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lang="en-US" sz="2000" dirty="0" smtClean="0">
                <a:latin typeface="Calibri"/>
                <a:cs typeface="Calibri"/>
              </a:rPr>
              <a:t>e</a:t>
            </a:r>
            <a:r>
              <a:rPr sz="2000" spc="-5" dirty="0" smtClean="0">
                <a:latin typeface="Calibri"/>
                <a:cs typeface="Calibri"/>
              </a:rPr>
              <a:t>sophagus </a:t>
            </a:r>
            <a:r>
              <a:rPr sz="2000" dirty="0">
                <a:latin typeface="Calibri"/>
                <a:cs typeface="Calibri"/>
              </a:rPr>
              <a:t>&amp; </a:t>
            </a:r>
            <a:r>
              <a:rPr sz="2000" spc="-5" dirty="0">
                <a:latin typeface="Calibri"/>
                <a:cs typeface="Calibri"/>
              </a:rPr>
              <a:t>if there is </a:t>
            </a:r>
            <a:r>
              <a:rPr sz="2000" spc="-10" dirty="0">
                <a:latin typeface="Calibri"/>
                <a:cs typeface="Calibri"/>
              </a:rPr>
              <a:t>any </a:t>
            </a:r>
            <a:r>
              <a:rPr sz="2000" spc="-5" dirty="0">
                <a:latin typeface="Calibri"/>
                <a:cs typeface="Calibri"/>
              </a:rPr>
              <a:t>obstruction </a:t>
            </a:r>
            <a:r>
              <a:rPr sz="2000" dirty="0">
                <a:latin typeface="Calibri"/>
                <a:cs typeface="Calibri"/>
              </a:rPr>
              <a:t>in </a:t>
            </a:r>
            <a:r>
              <a:rPr sz="2000" spc="-5" dirty="0">
                <a:latin typeface="Calibri"/>
                <a:cs typeface="Calibri"/>
              </a:rPr>
              <a:t>it caused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by:</a:t>
            </a:r>
            <a:endParaRPr sz="2000" dirty="0">
              <a:latin typeface="Calibri"/>
              <a:cs typeface="Calibri"/>
            </a:endParaRPr>
          </a:p>
          <a:p>
            <a:pPr marL="489584" lvl="1" indent="-133985" algn="just">
              <a:lnSpc>
                <a:spcPct val="100000"/>
              </a:lnSpc>
              <a:spcBef>
                <a:spcPts val="480"/>
              </a:spcBef>
              <a:buChar char="-"/>
              <a:tabLst>
                <a:tab pos="490220" algn="l"/>
              </a:tabLst>
            </a:pPr>
            <a:r>
              <a:rPr sz="2000" spc="-5" dirty="0">
                <a:latin typeface="Calibri"/>
                <a:cs typeface="Calibri"/>
              </a:rPr>
              <a:t>Achalasia.</a:t>
            </a:r>
            <a:endParaRPr sz="2000" dirty="0">
              <a:latin typeface="Calibri"/>
              <a:cs typeface="Calibri"/>
            </a:endParaRPr>
          </a:p>
          <a:p>
            <a:pPr marL="489584" lvl="1" indent="-133985" algn="just">
              <a:lnSpc>
                <a:spcPct val="100000"/>
              </a:lnSpc>
              <a:spcBef>
                <a:spcPts val="480"/>
              </a:spcBef>
              <a:buChar char="-"/>
              <a:tabLst>
                <a:tab pos="490220" algn="l"/>
              </a:tabLst>
            </a:pPr>
            <a:r>
              <a:rPr sz="2000" spc="-5" dirty="0">
                <a:latin typeface="Calibri"/>
                <a:cs typeface="Calibri"/>
              </a:rPr>
              <a:t>Compression by </a:t>
            </a:r>
            <a:r>
              <a:rPr sz="2000" dirty="0">
                <a:latin typeface="Calibri"/>
                <a:cs typeface="Calibri"/>
              </a:rPr>
              <a:t>an </a:t>
            </a:r>
            <a:r>
              <a:rPr sz="2000" spc="-5" dirty="0">
                <a:latin typeface="Calibri"/>
                <a:cs typeface="Calibri"/>
              </a:rPr>
              <a:t>enlarged </a:t>
            </a:r>
            <a:r>
              <a:rPr sz="2000" spc="-15" dirty="0">
                <a:latin typeface="Calibri"/>
                <a:cs typeface="Calibri"/>
              </a:rPr>
              <a:t>thyroid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gland.</a:t>
            </a:r>
          </a:p>
          <a:p>
            <a:pPr marL="489584" lvl="1" indent="-133985" algn="just">
              <a:lnSpc>
                <a:spcPct val="100000"/>
              </a:lnSpc>
              <a:spcBef>
                <a:spcPts val="480"/>
              </a:spcBef>
              <a:buChar char="-"/>
              <a:tabLst>
                <a:tab pos="490220" algn="l"/>
              </a:tabLst>
            </a:pPr>
            <a:r>
              <a:rPr sz="2000" spc="-10" dirty="0">
                <a:latin typeface="Calibri"/>
                <a:cs typeface="Calibri"/>
              </a:rPr>
              <a:t>Hypertrophy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left atrium of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heart.</a:t>
            </a:r>
            <a:endParaRPr sz="2000" dirty="0">
              <a:latin typeface="Calibri"/>
              <a:cs typeface="Calibri"/>
            </a:endParaRPr>
          </a:p>
          <a:p>
            <a:pPr marL="355600" marR="5080" algn="just">
              <a:lnSpc>
                <a:spcPct val="100000"/>
              </a:lnSpc>
              <a:spcBef>
                <a:spcPts val="480"/>
              </a:spcBef>
            </a:pPr>
            <a:r>
              <a:rPr sz="2000" spc="-5" dirty="0">
                <a:latin typeface="Calibri"/>
                <a:cs typeface="Calibri"/>
              </a:rPr>
              <a:t>When barium reaches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stomach, </a:t>
            </a:r>
            <a:r>
              <a:rPr sz="2000" dirty="0">
                <a:latin typeface="Calibri"/>
                <a:cs typeface="Calibri"/>
              </a:rPr>
              <a:t>its </a:t>
            </a:r>
            <a:r>
              <a:rPr sz="2000" spc="-5" dirty="0">
                <a:latin typeface="Calibri"/>
                <a:cs typeface="Calibri"/>
              </a:rPr>
              <a:t>shape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curvatures </a:t>
            </a:r>
            <a:r>
              <a:rPr sz="2000" spc="-5" dirty="0">
                <a:latin typeface="Calibri"/>
                <a:cs typeface="Calibri"/>
              </a:rPr>
              <a:t>can </a:t>
            </a:r>
            <a:r>
              <a:rPr sz="2000" dirty="0">
                <a:latin typeface="Calibri"/>
                <a:cs typeface="Calibri"/>
              </a:rPr>
              <a:t>be </a:t>
            </a:r>
            <a:r>
              <a:rPr sz="2000" spc="-5" dirty="0">
                <a:latin typeface="Calibri"/>
                <a:cs typeface="Calibri"/>
              </a:rPr>
              <a:t>seen  </a:t>
            </a:r>
            <a:r>
              <a:rPr sz="2000" spc="-15" dirty="0">
                <a:latin typeface="Calibri"/>
                <a:cs typeface="Calibri"/>
              </a:rPr>
              <a:t>clearly. </a:t>
            </a:r>
            <a:r>
              <a:rPr sz="2000" spc="-5" dirty="0">
                <a:latin typeface="Calibri"/>
                <a:cs typeface="Calibri"/>
              </a:rPr>
              <a:t>Once it reaches </a:t>
            </a:r>
            <a:r>
              <a:rPr sz="2000" dirty="0">
                <a:latin typeface="Calibri"/>
                <a:cs typeface="Calibri"/>
              </a:rPr>
              <a:t>the small </a:t>
            </a:r>
            <a:r>
              <a:rPr sz="2000" spc="-5" dirty="0">
                <a:latin typeface="Calibri"/>
                <a:cs typeface="Calibri"/>
              </a:rPr>
              <a:t>intestines, </a:t>
            </a:r>
            <a:r>
              <a:rPr sz="2000" spc="-15" dirty="0">
                <a:latin typeface="Calibri"/>
                <a:cs typeface="Calibri"/>
              </a:rPr>
              <a:t>any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these abnormalities  </a:t>
            </a:r>
            <a:r>
              <a:rPr sz="2000" spc="-5" dirty="0">
                <a:latin typeface="Calibri"/>
                <a:cs typeface="Calibri"/>
              </a:rPr>
              <a:t>can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seen:</a:t>
            </a:r>
            <a:endParaRPr sz="2000" dirty="0">
              <a:latin typeface="Calibri"/>
              <a:cs typeface="Calibri"/>
            </a:endParaRPr>
          </a:p>
          <a:p>
            <a:pPr marL="489584" lvl="1" indent="-133985" algn="just">
              <a:lnSpc>
                <a:spcPct val="100000"/>
              </a:lnSpc>
              <a:spcBef>
                <a:spcPts val="480"/>
              </a:spcBef>
              <a:buChar char="-"/>
              <a:tabLst>
                <a:tab pos="490220" algn="l"/>
              </a:tabLst>
            </a:pPr>
            <a:r>
              <a:rPr sz="2000" spc="-10" dirty="0">
                <a:latin typeface="Calibri"/>
                <a:cs typeface="Calibri"/>
              </a:rPr>
              <a:t>Erosions </a:t>
            </a:r>
            <a:r>
              <a:rPr sz="2000" dirty="0">
                <a:latin typeface="Calibri"/>
                <a:cs typeface="Calibri"/>
              </a:rPr>
              <a:t>&amp;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ulcerations.</a:t>
            </a:r>
            <a:endParaRPr sz="2000" dirty="0">
              <a:latin typeface="Calibri"/>
              <a:cs typeface="Calibri"/>
            </a:endParaRPr>
          </a:p>
          <a:p>
            <a:pPr marL="489584" lvl="1" indent="-133985" algn="just">
              <a:lnSpc>
                <a:spcPct val="100000"/>
              </a:lnSpc>
              <a:spcBef>
                <a:spcPts val="480"/>
              </a:spcBef>
              <a:buChar char="-"/>
              <a:tabLst>
                <a:tab pos="490220" algn="l"/>
              </a:tabLst>
            </a:pPr>
            <a:r>
              <a:rPr sz="2000" spc="-15" dirty="0">
                <a:latin typeface="Calibri"/>
                <a:cs typeface="Calibri"/>
              </a:rPr>
              <a:t>Perforations.</a:t>
            </a:r>
            <a:endParaRPr sz="2000" dirty="0">
              <a:latin typeface="Calibri"/>
              <a:cs typeface="Calibri"/>
            </a:endParaRPr>
          </a:p>
          <a:p>
            <a:pPr marL="489584" lvl="1" indent="-133985" algn="just">
              <a:lnSpc>
                <a:spcPct val="100000"/>
              </a:lnSpc>
              <a:spcBef>
                <a:spcPts val="480"/>
              </a:spcBef>
              <a:buChar char="-"/>
              <a:tabLst>
                <a:tab pos="490220" algn="l"/>
              </a:tabLst>
            </a:pPr>
            <a:r>
              <a:rPr sz="2000" spc="-10" dirty="0">
                <a:latin typeface="Calibri"/>
                <a:cs typeface="Calibri"/>
              </a:rPr>
              <a:t>Polyps.</a:t>
            </a:r>
            <a:endParaRPr sz="2000" dirty="0">
              <a:latin typeface="Calibri"/>
              <a:cs typeface="Calibri"/>
            </a:endParaRPr>
          </a:p>
          <a:p>
            <a:pPr marL="489584" lvl="1" indent="-133985" algn="just">
              <a:lnSpc>
                <a:spcPct val="100000"/>
              </a:lnSpc>
              <a:spcBef>
                <a:spcPts val="480"/>
              </a:spcBef>
              <a:buChar char="-"/>
              <a:tabLst>
                <a:tab pos="490220" algn="l"/>
              </a:tabLst>
            </a:pP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even intestinal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parasites.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sz="20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Double-contrast </a:t>
            </a:r>
            <a:r>
              <a:rPr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barium </a:t>
            </a:r>
            <a:r>
              <a:rPr sz="20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radiograph</a:t>
            </a:r>
            <a:r>
              <a:rPr sz="2000" spc="-10" dirty="0">
                <a:latin typeface="Calibri"/>
                <a:cs typeface="Calibri"/>
              </a:rPr>
              <a:t>: </a:t>
            </a:r>
            <a:r>
              <a:rPr sz="2000" dirty="0">
                <a:latin typeface="Calibri"/>
                <a:cs typeface="Calibri"/>
              </a:rPr>
              <a:t>Barium </a:t>
            </a:r>
            <a:r>
              <a:rPr sz="2000" spc="-15" dirty="0">
                <a:latin typeface="Calibri"/>
                <a:cs typeface="Calibri"/>
              </a:rPr>
              <a:t>Sulfate </a:t>
            </a:r>
            <a:r>
              <a:rPr sz="2000" dirty="0">
                <a:latin typeface="Calibri"/>
                <a:cs typeface="Calibri"/>
              </a:rPr>
              <a:t>+ Carbon </a:t>
            </a:r>
            <a:r>
              <a:rPr sz="2000" spc="-10" dirty="0">
                <a:latin typeface="Calibri"/>
                <a:cs typeface="Calibri"/>
              </a:rPr>
              <a:t>Dioxide. It</a:t>
            </a:r>
            <a:r>
              <a:rPr sz="2000" spc="3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is</a:t>
            </a:r>
            <a:endParaRPr sz="2000" dirty="0">
              <a:latin typeface="Calibri"/>
              <a:cs typeface="Calibri"/>
            </a:endParaRPr>
          </a:p>
          <a:p>
            <a:pPr marL="355600" algn="just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given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rectally.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2313" y="-6096"/>
            <a:ext cx="8799372" cy="923586"/>
          </a:xfrm>
          <a:prstGeom prst="rect">
            <a:avLst/>
          </a:prstGeom>
        </p:spPr>
        <p:txBody>
          <a:bodyPr vert="horz" wrap="square" lIns="0" tIns="426974" rIns="0" bIns="0" rtlCol="0">
            <a:spAutoFit/>
          </a:bodyPr>
          <a:lstStyle/>
          <a:p>
            <a:pPr marL="330835" algn="ctr">
              <a:lnSpc>
                <a:spcPct val="100000"/>
              </a:lnSpc>
            </a:pPr>
            <a:r>
              <a:rPr sz="32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–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sz="3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(Imaging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sz="3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</a:t>
            </a:r>
            <a:r>
              <a:rPr sz="3200" spc="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2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Intestine)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54190" y="1144905"/>
            <a:ext cx="1979422" cy="43414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13736" y="1143000"/>
            <a:ext cx="3729863" cy="434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19800" y="1143000"/>
            <a:ext cx="2971800" cy="434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019800" y="5638800"/>
            <a:ext cx="2971800" cy="646430"/>
          </a:xfrm>
          <a:prstGeom prst="rect">
            <a:avLst/>
          </a:prstGeom>
          <a:ln w="25399">
            <a:solidFill>
              <a:srgbClr val="C0504D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marL="392430" marR="89535" indent="-297180">
              <a:lnSpc>
                <a:spcPct val="100000"/>
              </a:lnSpc>
              <a:spcBef>
                <a:spcPts val="150"/>
              </a:spcBef>
            </a:pPr>
            <a:r>
              <a:rPr sz="1800" b="1" spc="-5" dirty="0">
                <a:latin typeface="Calibri"/>
                <a:cs typeface="Calibri"/>
              </a:rPr>
              <a:t>Barium </a:t>
            </a:r>
            <a:r>
              <a:rPr sz="1800" b="1" dirty="0">
                <a:latin typeface="Calibri"/>
                <a:cs typeface="Calibri"/>
              </a:rPr>
              <a:t>showing the </a:t>
            </a:r>
            <a:r>
              <a:rPr sz="1800" b="1" spc="-10" dirty="0">
                <a:latin typeface="Calibri"/>
                <a:cs typeface="Calibri"/>
              </a:rPr>
              <a:t>stomach  </a:t>
            </a:r>
            <a:r>
              <a:rPr sz="1800" b="1" dirty="0">
                <a:latin typeface="Calibri"/>
                <a:cs typeface="Calibri"/>
              </a:rPr>
              <a:t>and the small</a:t>
            </a:r>
            <a:r>
              <a:rPr sz="1800" b="1" spc="-114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intestine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09800" y="5638800"/>
            <a:ext cx="3657600" cy="646430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marL="1113155" marR="229235" indent="-878205">
              <a:lnSpc>
                <a:spcPct val="100000"/>
              </a:lnSpc>
              <a:spcBef>
                <a:spcPts val="150"/>
              </a:spcBef>
            </a:pPr>
            <a:r>
              <a:rPr sz="1800" b="1" spc="-5" dirty="0">
                <a:latin typeface="Calibri"/>
                <a:cs typeface="Calibri"/>
              </a:rPr>
              <a:t>Barium </a:t>
            </a:r>
            <a:r>
              <a:rPr sz="1800" b="1" dirty="0">
                <a:latin typeface="Calibri"/>
                <a:cs typeface="Calibri"/>
              </a:rPr>
              <a:t>showing the </a:t>
            </a:r>
            <a:r>
              <a:rPr sz="1800" b="1" spc="-10" dirty="0">
                <a:latin typeface="Calibri"/>
                <a:cs typeface="Calibri"/>
              </a:rPr>
              <a:t>stomach </a:t>
            </a:r>
            <a:r>
              <a:rPr sz="1800" b="1" dirty="0">
                <a:latin typeface="Calibri"/>
                <a:cs typeface="Calibri"/>
              </a:rPr>
              <a:t>and  the</a:t>
            </a:r>
            <a:r>
              <a:rPr sz="1800" b="1" spc="-9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duodenum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2400" y="5638800"/>
            <a:ext cx="1981200" cy="646430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marL="539750" marR="152400" indent="-381635">
              <a:lnSpc>
                <a:spcPct val="100000"/>
              </a:lnSpc>
              <a:spcBef>
                <a:spcPts val="150"/>
              </a:spcBef>
            </a:pPr>
            <a:r>
              <a:rPr sz="1800" b="1" spc="-5" dirty="0">
                <a:latin typeface="Calibri"/>
                <a:cs typeface="Calibri"/>
              </a:rPr>
              <a:t>Bird-beak </a:t>
            </a:r>
            <a:r>
              <a:rPr sz="1800" b="1" dirty="0">
                <a:latin typeface="Calibri"/>
                <a:cs typeface="Calibri"/>
              </a:rPr>
              <a:t>seen in  achalasia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3"/>
          <p:cNvSpPr txBox="1">
            <a:spLocks noGrp="1"/>
          </p:cNvSpPr>
          <p:nvPr>
            <p:ph type="title"/>
          </p:nvPr>
        </p:nvSpPr>
        <p:spPr>
          <a:xfrm>
            <a:off x="172313" y="-6096"/>
            <a:ext cx="8799372" cy="923586"/>
          </a:xfrm>
          <a:prstGeom prst="rect">
            <a:avLst/>
          </a:prstGeom>
        </p:spPr>
        <p:txBody>
          <a:bodyPr vert="horz" wrap="square" lIns="0" tIns="426974" rIns="0" bIns="0" rtlCol="0">
            <a:spAutoFit/>
          </a:bodyPr>
          <a:lstStyle/>
          <a:p>
            <a:pPr marL="330835" algn="ctr">
              <a:lnSpc>
                <a:spcPct val="100000"/>
              </a:lnSpc>
            </a:pPr>
            <a:r>
              <a:rPr sz="32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–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sz="3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(Imaging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sz="3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</a:t>
            </a:r>
            <a:r>
              <a:rPr sz="3200" spc="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2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Intestine)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848</Words>
  <Application>Microsoft Office PowerPoint</Application>
  <PresentationFormat>On-screen Show (4:3)</PresentationFormat>
  <Paragraphs>96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DEMO – IV</vt:lpstr>
      <vt:lpstr>Station – 1 (Gross Anatomy of Small Intestine &amp; Pancreas)</vt:lpstr>
      <vt:lpstr>Station – 1 (Gross Anatomy of Small Intestine &amp; Pancreas)</vt:lpstr>
      <vt:lpstr>Station – 1 (Gross Anatomy of Small Intestine &amp; Pancreas)</vt:lpstr>
      <vt:lpstr>Station – 1 (Gross Anatomy of Small Intestine &amp; Pancreas)</vt:lpstr>
      <vt:lpstr>Station – 2 (Embryology of Midgut)</vt:lpstr>
      <vt:lpstr>Station – 2 (Embryology of Midgut)</vt:lpstr>
      <vt:lpstr>Station – 3 (Imaging of The Small Intestine)</vt:lpstr>
      <vt:lpstr>Station – 3 (Imaging of The Small Intestine)</vt:lpstr>
      <vt:lpstr>Station – 3 (Imaging of The Small Intestine)</vt:lpstr>
      <vt:lpstr>Station – 3 (Imaging of The Small Intestine)</vt:lpstr>
      <vt:lpstr>Station – 4 (Histology of The Small Intestine)</vt:lpstr>
      <vt:lpstr>Station – 4 (Histology of The Small Intestine)</vt:lpstr>
      <vt:lpstr>Station – 4 (Histology of The Small Intestine)</vt:lpstr>
      <vt:lpstr>Station – 4 (Histology of The Small Intestine)</vt:lpstr>
      <vt:lpstr>Slide 16</vt:lpstr>
      <vt:lpstr>Slide 17</vt:lpstr>
      <vt:lpstr>Slide 18</vt:lpstr>
      <vt:lpstr>Slide 19</vt:lpstr>
      <vt:lpstr>GOOD LUCK!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 – IV Small Intestine</dc:title>
  <dc:creator>user</dc:creator>
  <cp:lastModifiedBy>user</cp:lastModifiedBy>
  <cp:revision>1</cp:revision>
  <dcterms:created xsi:type="dcterms:W3CDTF">2015-11-20T11:15:03Z</dcterms:created>
  <dcterms:modified xsi:type="dcterms:W3CDTF">2015-11-21T16:25:25Z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2015-01-28T00:00:00Z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2015-11-20T00:00:00Z</vt:filetime>
  </property>
</Properties>
</file>