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70" r:id="rId18"/>
    <p:sldId id="277" r:id="rId19"/>
    <p:sldId id="271" r:id="rId20"/>
    <p:sldId id="272" r:id="rId21"/>
    <p:sldId id="275" r:id="rId22"/>
    <p:sldId id="273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5791200" cy="1230337"/>
          </a:xfrm>
          <a:prstGeom prst="rect">
            <a:avLst/>
          </a:prstGeom>
        </p:spPr>
        <p:txBody>
          <a:bodyPr vert="horz" wrap="square" lIns="0" tIns="304038" rIns="0" bIns="0" rtlCol="0">
            <a:spAutoFit/>
          </a:bodyPr>
          <a:lstStyle/>
          <a:p>
            <a:pPr marL="2319655">
              <a:lnSpc>
                <a:spcPct val="100000"/>
              </a:lnSpc>
            </a:pPr>
            <a:r>
              <a:rPr sz="60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</a:t>
            </a:r>
            <a:r>
              <a:rPr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6000" b="1" spc="-6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0" y="1371600"/>
            <a:ext cx="4325874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u="heavy" spc="-10" dirty="0">
                <a:solidFill>
                  <a:srgbClr val="7E7E7E"/>
                </a:solidFill>
                <a:latin typeface="Calibri"/>
                <a:cs typeface="Calibri"/>
              </a:rPr>
              <a:t>Liver </a:t>
            </a:r>
            <a:r>
              <a:rPr sz="2800" b="1" u="heavy" spc="-5" dirty="0">
                <a:solidFill>
                  <a:srgbClr val="7E7E7E"/>
                </a:solidFill>
                <a:latin typeface="Calibri"/>
                <a:cs typeface="Calibri"/>
              </a:rPr>
              <a:t>and</a:t>
            </a:r>
            <a:r>
              <a:rPr sz="2800" b="1" u="heavy" spc="-6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800" b="1" u="heavy" spc="-5" dirty="0" smtClean="0">
                <a:solidFill>
                  <a:srgbClr val="7E7E7E"/>
                </a:solidFill>
                <a:latin typeface="Calibri"/>
                <a:cs typeface="Calibri"/>
              </a:rPr>
              <a:t>Gallbladder</a:t>
            </a:r>
            <a:endParaRPr lang="en-US"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endParaRPr lang="en-US" sz="2800" b="1" spc="-5" dirty="0" smtClean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spc="-5" dirty="0" smtClean="0">
                <a:latin typeface="Calibri"/>
                <a:cs typeface="Calibri"/>
              </a:rPr>
              <a:t>Ali </a:t>
            </a:r>
            <a:r>
              <a:rPr sz="2800" b="1" spc="-10" dirty="0" err="1">
                <a:latin typeface="Calibri"/>
                <a:cs typeface="Calibri"/>
              </a:rPr>
              <a:t>Jasim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-5" dirty="0" err="1" smtClean="0">
                <a:latin typeface="Calibri"/>
                <a:cs typeface="Calibri"/>
              </a:rPr>
              <a:t>Alhashli</a:t>
            </a:r>
            <a:endParaRPr lang="en-US" sz="28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40" dirty="0" smtClean="0">
                <a:latin typeface="Calibri"/>
                <a:cs typeface="Calibri"/>
              </a:rPr>
              <a:t>Year </a:t>
            </a:r>
            <a:r>
              <a:rPr sz="2000" b="1" dirty="0">
                <a:latin typeface="Calibri"/>
                <a:cs typeface="Calibri"/>
              </a:rPr>
              <a:t>III – Unit </a:t>
            </a:r>
            <a:r>
              <a:rPr sz="2000" b="1" dirty="0" smtClean="0">
                <a:latin typeface="Calibri"/>
                <a:cs typeface="Calibri"/>
              </a:rPr>
              <a:t>V</a:t>
            </a:r>
            <a:r>
              <a:rPr lang="en-US" sz="2000" b="1" dirty="0" smtClean="0">
                <a:latin typeface="Calibri"/>
                <a:cs typeface="Calibri"/>
              </a:rPr>
              <a:t>- </a:t>
            </a:r>
            <a:r>
              <a:rPr sz="2000" b="1" dirty="0" smtClean="0">
                <a:latin typeface="Calibri"/>
                <a:cs typeface="Calibri"/>
              </a:rPr>
              <a:t>GI </a:t>
            </a:r>
            <a:r>
              <a:rPr sz="2000" b="1" dirty="0">
                <a:latin typeface="Calibri"/>
                <a:cs typeface="Calibri"/>
              </a:rPr>
              <a:t>&amp; </a:t>
            </a:r>
            <a:r>
              <a:rPr sz="2000" b="1" spc="-10" dirty="0">
                <a:latin typeface="Calibri"/>
                <a:cs typeface="Calibri"/>
              </a:rPr>
              <a:t>Renal</a:t>
            </a:r>
            <a:r>
              <a:rPr sz="2000" b="1" spc="-110" dirty="0">
                <a:latin typeface="Calibri"/>
                <a:cs typeface="Calibri"/>
              </a:rPr>
              <a:t> </a:t>
            </a:r>
            <a:r>
              <a:rPr sz="2000" b="1" spc="-10" dirty="0" smtClean="0">
                <a:latin typeface="Calibri"/>
                <a:cs typeface="Calibri"/>
              </a:rPr>
              <a:t>Systems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71800" y="3352800"/>
            <a:ext cx="3048000" cy="259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sz="3200" b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3200" b="1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Abdulhalem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00600" y="1752600"/>
            <a:ext cx="4103115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95773" y="1747837"/>
            <a:ext cx="4112895" cy="4352925"/>
          </a:xfrm>
          <a:custGeom>
            <a:avLst/>
            <a:gdLst/>
            <a:ahLst/>
            <a:cxnLst/>
            <a:rect l="l" t="t" r="r" b="b"/>
            <a:pathLst>
              <a:path w="4112895" h="4352925">
                <a:moveTo>
                  <a:pt x="0" y="4352925"/>
                </a:moveTo>
                <a:lnTo>
                  <a:pt x="4112641" y="4352925"/>
                </a:lnTo>
                <a:lnTo>
                  <a:pt x="4112641" y="0"/>
                </a:lnTo>
                <a:lnTo>
                  <a:pt x="0" y="0"/>
                </a:lnTo>
                <a:lnTo>
                  <a:pt x="0" y="43529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72400" y="1752600"/>
            <a:ext cx="914400" cy="381000"/>
          </a:xfrm>
          <a:custGeom>
            <a:avLst/>
            <a:gdLst/>
            <a:ahLst/>
            <a:cxnLst/>
            <a:rect l="l" t="t" r="r" b="b"/>
            <a:pathLst>
              <a:path w="914400" h="381000">
                <a:moveTo>
                  <a:pt x="0" y="381000"/>
                </a:moveTo>
                <a:lnTo>
                  <a:pt x="914400" y="381000"/>
                </a:lnTo>
                <a:lnTo>
                  <a:pt x="9144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0000" y="2362200"/>
            <a:ext cx="1066800" cy="228600"/>
          </a:xfrm>
          <a:custGeom>
            <a:avLst/>
            <a:gdLst/>
            <a:ahLst/>
            <a:cxnLst/>
            <a:rect l="l" t="t" r="r" b="b"/>
            <a:pathLst>
              <a:path w="1066800" h="228600">
                <a:moveTo>
                  <a:pt x="0" y="228600"/>
                </a:moveTo>
                <a:lnTo>
                  <a:pt x="1066800" y="228600"/>
                </a:lnTo>
                <a:lnTo>
                  <a:pt x="10668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91400" y="2590800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1447800" h="228600">
                <a:moveTo>
                  <a:pt x="0" y="228600"/>
                </a:moveTo>
                <a:lnTo>
                  <a:pt x="1447800" y="228600"/>
                </a:lnTo>
                <a:lnTo>
                  <a:pt x="14478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00" y="2895600"/>
            <a:ext cx="762000" cy="304800"/>
          </a:xfrm>
          <a:custGeom>
            <a:avLst/>
            <a:gdLst/>
            <a:ahLst/>
            <a:cxnLst/>
            <a:rect l="l" t="t" r="r" b="b"/>
            <a:pathLst>
              <a:path w="762000" h="304800">
                <a:moveTo>
                  <a:pt x="0" y="304800"/>
                </a:moveTo>
                <a:lnTo>
                  <a:pt x="762000" y="304800"/>
                </a:lnTo>
                <a:lnTo>
                  <a:pt x="7620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2600" y="3276600"/>
            <a:ext cx="609600" cy="228600"/>
          </a:xfrm>
          <a:custGeom>
            <a:avLst/>
            <a:gdLst/>
            <a:ahLst/>
            <a:cxnLst/>
            <a:rect l="l" t="t" r="r" b="b"/>
            <a:pathLst>
              <a:path w="609600" h="228600">
                <a:moveTo>
                  <a:pt x="0" y="228600"/>
                </a:moveTo>
                <a:lnTo>
                  <a:pt x="609600" y="228600"/>
                </a:lnTo>
                <a:lnTo>
                  <a:pt x="609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00600" y="5867400"/>
            <a:ext cx="1371600" cy="0"/>
          </a:xfrm>
          <a:custGeom>
            <a:avLst/>
            <a:gdLst/>
            <a:ahLst/>
            <a:cxnLst/>
            <a:rect l="l" t="t" r="r" b="b"/>
            <a:pathLst>
              <a:path w="1371600">
                <a:moveTo>
                  <a:pt x="13716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3000" y="3962400"/>
            <a:ext cx="1066800" cy="457200"/>
          </a:xfrm>
          <a:custGeom>
            <a:avLst/>
            <a:gdLst/>
            <a:ahLst/>
            <a:cxnLst/>
            <a:rect l="l" t="t" r="r" b="b"/>
            <a:pathLst>
              <a:path w="1066800" h="457200">
                <a:moveTo>
                  <a:pt x="0" y="457200"/>
                </a:moveTo>
                <a:lnTo>
                  <a:pt x="1066800" y="457200"/>
                </a:lnTo>
                <a:lnTo>
                  <a:pt x="10668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39" y="1630298"/>
            <a:ext cx="7311390" cy="491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000" b="1" u="heavy" spc="-5" dirty="0">
                <a:solidFill>
                  <a:srgbClr val="C00000"/>
                </a:solidFill>
                <a:latin typeface="Calibri"/>
                <a:cs typeface="Calibri"/>
              </a:rPr>
              <a:t>Radiological </a:t>
            </a:r>
            <a:r>
              <a:rPr sz="2000" b="1" u="heavy" spc="-10" dirty="0">
                <a:solidFill>
                  <a:srgbClr val="C00000"/>
                </a:solidFill>
                <a:latin typeface="Calibri"/>
                <a:cs typeface="Calibri"/>
              </a:rPr>
              <a:t>investigations for</a:t>
            </a:r>
            <a:r>
              <a:rPr sz="2000" b="1" u="heavy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u="heavy" dirty="0">
                <a:solidFill>
                  <a:srgbClr val="C00000"/>
                </a:solidFill>
                <a:latin typeface="Calibri"/>
                <a:cs typeface="Calibri"/>
              </a:rPr>
              <a:t>jaundice:</a:t>
            </a:r>
            <a:endParaRPr sz="2000" dirty="0">
              <a:latin typeface="Calibri"/>
              <a:cs typeface="Calibri"/>
            </a:endParaRPr>
          </a:p>
          <a:p>
            <a:pPr marL="355600" marR="2672080" lvl="1" algn="just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514350" algn="l"/>
              </a:tabLst>
            </a:pPr>
            <a:r>
              <a:rPr sz="2000" b="1" u="heavy" spc="-15" dirty="0">
                <a:latin typeface="Calibri"/>
                <a:cs typeface="Calibri"/>
              </a:rPr>
              <a:t>X-rays</a:t>
            </a:r>
            <a:r>
              <a:rPr sz="2000" spc="-15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they </a:t>
            </a:r>
            <a:r>
              <a:rPr sz="2000" dirty="0">
                <a:latin typeface="Calibri"/>
                <a:cs typeface="Calibri"/>
              </a:rPr>
              <a:t>do </a:t>
            </a:r>
            <a:r>
              <a:rPr sz="2000" spc="-5" dirty="0">
                <a:latin typeface="Calibri"/>
                <a:cs typeface="Calibri"/>
              </a:rPr>
              <a:t>not show soft </a:t>
            </a:r>
            <a:r>
              <a:rPr sz="2000" spc="-15" dirty="0">
                <a:latin typeface="Calibri"/>
                <a:cs typeface="Calibri"/>
              </a:rPr>
              <a:t>organs </a:t>
            </a:r>
            <a:r>
              <a:rPr sz="2000" dirty="0">
                <a:latin typeface="Calibri"/>
                <a:cs typeface="Calibri"/>
              </a:rPr>
              <a:t>–  </a:t>
            </a:r>
            <a:r>
              <a:rPr sz="2000" spc="-5" dirty="0">
                <a:latin typeface="Calibri"/>
                <a:cs typeface="Calibri"/>
              </a:rPr>
              <a:t>they </a:t>
            </a:r>
            <a:r>
              <a:rPr sz="2000" spc="-10" dirty="0">
                <a:latin typeface="Calibri"/>
                <a:cs typeface="Calibri"/>
              </a:rPr>
              <a:t>are </a:t>
            </a:r>
            <a:r>
              <a:rPr sz="2000" spc="-5" dirty="0">
                <a:latin typeface="Calibri"/>
                <a:cs typeface="Calibri"/>
              </a:rPr>
              <a:t>used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detect kidney </a:t>
            </a:r>
            <a:r>
              <a:rPr sz="2000" spc="-15" dirty="0">
                <a:latin typeface="Calibri"/>
                <a:cs typeface="Calibri"/>
              </a:rPr>
              <a:t>stones  </a:t>
            </a:r>
            <a:r>
              <a:rPr sz="2000" dirty="0">
                <a:latin typeface="Calibri"/>
                <a:cs typeface="Calibri"/>
              </a:rPr>
              <a:t>which </a:t>
            </a:r>
            <a:r>
              <a:rPr sz="2000" spc="-10" dirty="0">
                <a:latin typeface="Calibri"/>
                <a:cs typeface="Calibri"/>
              </a:rPr>
              <a:t>are confirmed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5" dirty="0">
                <a:latin typeface="Calibri"/>
                <a:cs typeface="Calibri"/>
              </a:rPr>
              <a:t>differentiated  </a:t>
            </a:r>
            <a:r>
              <a:rPr sz="2000" spc="-10" dirty="0">
                <a:latin typeface="Calibri"/>
                <a:cs typeface="Calibri"/>
              </a:rPr>
              <a:t>from gallstones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spc="-10" dirty="0">
                <a:latin typeface="Calibri"/>
                <a:cs typeface="Calibri"/>
              </a:rPr>
              <a:t>taking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20" dirty="0">
                <a:latin typeface="Calibri"/>
                <a:cs typeface="Calibri"/>
              </a:rPr>
              <a:t>x-ray </a:t>
            </a:r>
            <a:r>
              <a:rPr sz="2000" spc="-10" dirty="0">
                <a:latin typeface="Calibri"/>
                <a:cs typeface="Calibri"/>
              </a:rPr>
              <a:t>from </a:t>
            </a:r>
            <a:r>
              <a:rPr sz="2000" dirty="0">
                <a:latin typeface="Calibri"/>
                <a:cs typeface="Calibri"/>
              </a:rPr>
              <a:t>a  </a:t>
            </a:r>
            <a:r>
              <a:rPr sz="2000" spc="-10" dirty="0">
                <a:latin typeface="Calibri"/>
                <a:cs typeface="Calibri"/>
              </a:rPr>
              <a:t>lateral </a:t>
            </a:r>
            <a:r>
              <a:rPr sz="2000" spc="-5" dirty="0">
                <a:latin typeface="Calibri"/>
                <a:cs typeface="Calibri"/>
              </a:rPr>
              <a:t>view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not </a:t>
            </a:r>
            <a:r>
              <a:rPr sz="2000" spc="-10" dirty="0">
                <a:latin typeface="Calibri"/>
                <a:cs typeface="Calibri"/>
              </a:rPr>
              <a:t>very </a:t>
            </a:r>
            <a:r>
              <a:rPr sz="2000" spc="-5" dirty="0">
                <a:latin typeface="Calibri"/>
                <a:cs typeface="Calibri"/>
              </a:rPr>
              <a:t>useful in detecting  </a:t>
            </a:r>
            <a:r>
              <a:rPr sz="2000" spc="-10" dirty="0">
                <a:latin typeface="Calibri"/>
                <a:cs typeface="Calibri"/>
              </a:rPr>
              <a:t>gallstones.</a:t>
            </a:r>
            <a:endParaRPr sz="2000" dirty="0">
              <a:latin typeface="Calibri"/>
              <a:cs typeface="Calibri"/>
            </a:endParaRPr>
          </a:p>
          <a:p>
            <a:pPr marL="355600" marR="2672715" lvl="1" algn="just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520700" algn="l"/>
              </a:tabLst>
            </a:pPr>
            <a:r>
              <a:rPr sz="2000" b="1" u="heavy" spc="-10" dirty="0">
                <a:latin typeface="Calibri"/>
                <a:cs typeface="Calibri"/>
              </a:rPr>
              <a:t>Ultrasound</a:t>
            </a:r>
            <a:r>
              <a:rPr sz="2000" spc="-10" dirty="0">
                <a:latin typeface="Calibri"/>
                <a:cs typeface="Calibri"/>
              </a:rPr>
              <a:t>: </a:t>
            </a:r>
            <a:r>
              <a:rPr sz="2000" spc="-5" dirty="0">
                <a:latin typeface="Calibri"/>
                <a:cs typeface="Calibri"/>
              </a:rPr>
              <a:t>because </a:t>
            </a:r>
            <a:r>
              <a:rPr sz="2000" dirty="0">
                <a:latin typeface="Calibri"/>
                <a:cs typeface="Calibri"/>
              </a:rPr>
              <a:t>80%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gallstones  are </a:t>
            </a:r>
            <a:r>
              <a:rPr sz="2000" spc="-5" dirty="0">
                <a:latin typeface="Calibri"/>
                <a:cs typeface="Calibri"/>
              </a:rPr>
              <a:t>radiolucent </a:t>
            </a:r>
            <a:r>
              <a:rPr sz="2000" dirty="0">
                <a:latin typeface="Calibri"/>
                <a:cs typeface="Calibri"/>
              </a:rPr>
              <a:t>(not </a:t>
            </a:r>
            <a:r>
              <a:rPr sz="2000" spc="-5" dirty="0">
                <a:latin typeface="Calibri"/>
                <a:cs typeface="Calibri"/>
              </a:rPr>
              <a:t>showed by </a:t>
            </a:r>
            <a:r>
              <a:rPr sz="2000" spc="-15" dirty="0">
                <a:latin typeface="Calibri"/>
                <a:cs typeface="Calibri"/>
              </a:rPr>
              <a:t>x-ray), </a:t>
            </a:r>
            <a:r>
              <a:rPr sz="2000" spc="-5" dirty="0">
                <a:latin typeface="Calibri"/>
                <a:cs typeface="Calibri"/>
              </a:rPr>
              <a:t>it  is </a:t>
            </a:r>
            <a:r>
              <a:rPr sz="2000" spc="-10" dirty="0">
                <a:latin typeface="Calibri"/>
                <a:cs typeface="Calibri"/>
              </a:rPr>
              <a:t>more </a:t>
            </a:r>
            <a:r>
              <a:rPr sz="2000" spc="-5" dirty="0">
                <a:latin typeface="Calibri"/>
                <a:cs typeface="Calibri"/>
              </a:rPr>
              <a:t>useful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detect </a:t>
            </a:r>
            <a:r>
              <a:rPr sz="2000" dirty="0">
                <a:latin typeface="Calibri"/>
                <a:cs typeface="Calibri"/>
              </a:rPr>
              <a:t>them </a:t>
            </a:r>
            <a:r>
              <a:rPr sz="2000" spc="-15" dirty="0">
                <a:latin typeface="Calibri"/>
                <a:cs typeface="Calibri"/>
              </a:rPr>
              <a:t>by </a:t>
            </a:r>
            <a:r>
              <a:rPr sz="2000" dirty="0">
                <a:latin typeface="Calibri"/>
                <a:cs typeface="Calibri"/>
              </a:rPr>
              <a:t>US. </a:t>
            </a:r>
            <a:r>
              <a:rPr sz="2000" spc="-5" dirty="0">
                <a:latin typeface="Calibri"/>
                <a:cs typeface="Calibri"/>
              </a:rPr>
              <a:t>It is  also used </a:t>
            </a:r>
            <a:r>
              <a:rPr sz="2000" spc="-15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measure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size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10" dirty="0">
                <a:latin typeface="Calibri"/>
                <a:cs typeface="Calibri"/>
              </a:rPr>
              <a:t>diameters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organs.</a:t>
            </a:r>
            <a:endParaRPr sz="2000" dirty="0">
              <a:latin typeface="Calibri"/>
              <a:cs typeface="Calibri"/>
            </a:endParaRPr>
          </a:p>
          <a:p>
            <a:pPr marL="547370" lvl="1" indent="-191770" algn="just">
              <a:lnSpc>
                <a:spcPct val="100000"/>
              </a:lnSpc>
              <a:spcBef>
                <a:spcPts val="480"/>
              </a:spcBef>
              <a:buFont typeface="Calibri"/>
              <a:buChar char="-"/>
              <a:tabLst>
                <a:tab pos="548005" algn="l"/>
              </a:tabLst>
            </a:pPr>
            <a:r>
              <a:rPr sz="2000" b="1" u="heavy" spc="5" dirty="0">
                <a:latin typeface="Calibri"/>
                <a:cs typeface="Calibri"/>
              </a:rPr>
              <a:t>CT  </a:t>
            </a:r>
            <a:r>
              <a:rPr sz="2000" b="1" u="heavy" spc="-5" dirty="0">
                <a:latin typeface="Calibri"/>
                <a:cs typeface="Calibri"/>
              </a:rPr>
              <a:t>scan  </a:t>
            </a:r>
            <a:r>
              <a:rPr sz="2000" b="1" u="heavy" dirty="0">
                <a:latin typeface="Calibri"/>
                <a:cs typeface="Calibri"/>
              </a:rPr>
              <a:t>&amp;  MRI</a:t>
            </a:r>
            <a:r>
              <a:rPr sz="2000" dirty="0">
                <a:latin typeface="Calibri"/>
                <a:cs typeface="Calibri"/>
              </a:rPr>
              <a:t>:  </a:t>
            </a:r>
            <a:r>
              <a:rPr sz="2000" spc="-5" dirty="0">
                <a:latin typeface="Calibri"/>
                <a:cs typeface="Calibri"/>
              </a:rPr>
              <a:t>used  </a:t>
            </a:r>
            <a:r>
              <a:rPr sz="2000" spc="-10" dirty="0">
                <a:latin typeface="Calibri"/>
                <a:cs typeface="Calibri"/>
              </a:rPr>
              <a:t>when  </a:t>
            </a:r>
            <a:r>
              <a:rPr sz="2000" dirty="0">
                <a:latin typeface="Calibri"/>
                <a:cs typeface="Calibri"/>
              </a:rPr>
              <a:t>tumor</a:t>
            </a:r>
            <a:r>
              <a:rPr sz="2000" spc="3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is</a:t>
            </a:r>
            <a:endParaRPr sz="2000" dirty="0">
              <a:latin typeface="Calibri"/>
              <a:cs typeface="Calibri"/>
            </a:endParaRPr>
          </a:p>
          <a:p>
            <a:pPr marL="355600" algn="just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suspected (HCC </a:t>
            </a:r>
            <a:r>
              <a:rPr sz="2000" dirty="0">
                <a:latin typeface="Calibri"/>
                <a:cs typeface="Calibri"/>
              </a:rPr>
              <a:t>&amp; </a:t>
            </a:r>
            <a:r>
              <a:rPr sz="2000" spc="-15" dirty="0">
                <a:latin typeface="Calibri"/>
                <a:cs typeface="Calibri"/>
              </a:rPr>
              <a:t>metastatic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tumors).</a:t>
            </a:r>
            <a:endParaRPr sz="20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25"/>
              </a:spcBef>
            </a:pPr>
            <a:r>
              <a:rPr sz="1800" b="1" u="heavy" dirty="0">
                <a:solidFill>
                  <a:srgbClr val="C00000"/>
                </a:solidFill>
                <a:latin typeface="Calibri"/>
                <a:cs typeface="Calibri"/>
              </a:rPr>
              <a:t>Biliary</a:t>
            </a:r>
            <a:r>
              <a:rPr sz="1800" b="1" u="heavy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u="heavy" spc="-10" dirty="0">
                <a:solidFill>
                  <a:srgbClr val="C00000"/>
                </a:solidFill>
                <a:latin typeface="Calibri"/>
                <a:cs typeface="Calibri"/>
              </a:rPr>
              <a:t>tree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2194" t="21769" r="42602" b="14286"/>
          <a:stretch>
            <a:fillRect/>
          </a:stretch>
        </p:blipFill>
        <p:spPr bwMode="auto">
          <a:xfrm>
            <a:off x="4800600" y="1676400"/>
            <a:ext cx="4191000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30934"/>
            <a:ext cx="8072755" cy="38658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800" b="1" u="heavy" spc="-5" dirty="0">
                <a:solidFill>
                  <a:srgbClr val="C00000"/>
                </a:solidFill>
                <a:latin typeface="Calibri"/>
                <a:cs typeface="Calibri"/>
              </a:rPr>
              <a:t>Causes </a:t>
            </a:r>
            <a:r>
              <a:rPr sz="1800" b="1" u="heavy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800" b="1" u="heavy" spc="-5" dirty="0">
                <a:solidFill>
                  <a:srgbClr val="C00000"/>
                </a:solidFill>
                <a:latin typeface="Calibri"/>
                <a:cs typeface="Calibri"/>
              </a:rPr>
              <a:t>jaundice</a:t>
            </a:r>
            <a:r>
              <a:rPr sz="1800" b="1" u="heavy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u="heavy" dirty="0">
                <a:solidFill>
                  <a:srgbClr val="C00000"/>
                </a:solidFill>
                <a:latin typeface="Calibri"/>
                <a:cs typeface="Calibri"/>
              </a:rPr>
              <a:t>(types):</a:t>
            </a:r>
            <a:endParaRPr sz="1800" dirty="0">
              <a:latin typeface="Calibri"/>
              <a:cs typeface="Calibri"/>
            </a:endParaRPr>
          </a:p>
          <a:p>
            <a:pPr marL="756285" marR="7620" lvl="1" indent="-286385" algn="just">
              <a:lnSpc>
                <a:spcPct val="100000"/>
              </a:lnSpc>
              <a:spcBef>
                <a:spcPts val="434"/>
              </a:spcBef>
              <a:buFont typeface="Arial"/>
              <a:buChar char="–"/>
              <a:tabLst>
                <a:tab pos="756920" algn="l"/>
              </a:tabLst>
            </a:pPr>
            <a:r>
              <a:rPr sz="1800" b="1" u="heavy" spc="-5" dirty="0">
                <a:latin typeface="Calibri"/>
                <a:cs typeface="Calibri"/>
              </a:rPr>
              <a:t>Hemolytic </a:t>
            </a:r>
            <a:r>
              <a:rPr sz="1800" b="1" u="heavy" spc="-10" dirty="0">
                <a:latin typeface="Calibri"/>
                <a:cs typeface="Calibri"/>
              </a:rPr>
              <a:t>jaundice (increased </a:t>
            </a:r>
            <a:r>
              <a:rPr sz="1800" b="1" u="heavy" spc="-15" dirty="0">
                <a:latin typeface="Calibri"/>
                <a:cs typeface="Calibri"/>
              </a:rPr>
              <a:t>breakdown </a:t>
            </a:r>
            <a:r>
              <a:rPr sz="1800" b="1" u="heavy" dirty="0">
                <a:latin typeface="Calibri"/>
                <a:cs typeface="Calibri"/>
              </a:rPr>
              <a:t>of </a:t>
            </a:r>
            <a:r>
              <a:rPr sz="1800" b="1" u="heavy" spc="-5" dirty="0">
                <a:latin typeface="Calibri"/>
                <a:cs typeface="Calibri"/>
              </a:rPr>
              <a:t>RBCS): </a:t>
            </a:r>
            <a:r>
              <a:rPr sz="1800" spc="-10" dirty="0">
                <a:latin typeface="Calibri"/>
                <a:cs typeface="Calibri"/>
              </a:rPr>
              <a:t>resulting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elevation 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unconjugated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bilirubin.</a:t>
            </a:r>
            <a:endParaRPr sz="1800" dirty="0">
              <a:latin typeface="Calibri"/>
              <a:cs typeface="Calibri"/>
            </a:endParaRPr>
          </a:p>
          <a:p>
            <a:pPr marL="756285" marR="5080" lvl="1" indent="-286385" algn="just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6920" algn="l"/>
              </a:tabLst>
            </a:pPr>
            <a:r>
              <a:rPr sz="1800" b="1" u="heavy" spc="-10" dirty="0">
                <a:latin typeface="Calibri"/>
                <a:cs typeface="Calibri"/>
              </a:rPr>
              <a:t>Obstructive jaundice </a:t>
            </a:r>
            <a:r>
              <a:rPr sz="1800" b="1" u="heavy" spc="-15" dirty="0">
                <a:latin typeface="Calibri"/>
                <a:cs typeface="Calibri"/>
              </a:rPr>
              <a:t>(ex. </a:t>
            </a:r>
            <a:r>
              <a:rPr sz="1800" b="1" u="heavy" spc="-10" dirty="0">
                <a:latin typeface="Calibri"/>
                <a:cs typeface="Calibri"/>
              </a:rPr>
              <a:t>Gallstones): </a:t>
            </a:r>
            <a:r>
              <a:rPr sz="1800" spc="-10" dirty="0">
                <a:latin typeface="Calibri"/>
                <a:cs typeface="Calibri"/>
              </a:rPr>
              <a:t>resulting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elevation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conjugated  </a:t>
            </a:r>
            <a:r>
              <a:rPr sz="1800" spc="-5" dirty="0">
                <a:latin typeface="Calibri"/>
                <a:cs typeface="Calibri"/>
              </a:rPr>
              <a:t>bilirubin. </a:t>
            </a:r>
            <a:r>
              <a:rPr sz="1800" dirty="0">
                <a:latin typeface="Calibri"/>
                <a:cs typeface="Calibri"/>
              </a:rPr>
              <a:t>When </a:t>
            </a:r>
            <a:r>
              <a:rPr sz="1800" spc="-5" dirty="0">
                <a:latin typeface="Calibri"/>
                <a:cs typeface="Calibri"/>
              </a:rPr>
              <a:t>LFT is done, </a:t>
            </a:r>
            <a:r>
              <a:rPr sz="1800" spc="-10" dirty="0">
                <a:latin typeface="Calibri"/>
                <a:cs typeface="Calibri"/>
              </a:rPr>
              <a:t>alkaline </a:t>
            </a:r>
            <a:r>
              <a:rPr sz="1800" spc="-5" dirty="0">
                <a:latin typeface="Calibri"/>
                <a:cs typeface="Calibri"/>
              </a:rPr>
              <a:t>phosphatase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gamma glutamyl  </a:t>
            </a:r>
            <a:r>
              <a:rPr sz="1800" spc="-15" dirty="0">
                <a:latin typeface="Calibri"/>
                <a:cs typeface="Calibri"/>
              </a:rPr>
              <a:t>transferase.</a:t>
            </a:r>
            <a:endParaRPr sz="1800" dirty="0">
              <a:latin typeface="Calibri"/>
              <a:cs typeface="Calibri"/>
            </a:endParaRPr>
          </a:p>
          <a:p>
            <a:pPr marL="756285" marR="6350" lvl="1" indent="-286385" algn="just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6920" algn="l"/>
              </a:tabLst>
            </a:pPr>
            <a:r>
              <a:rPr sz="1800" b="1" u="heavy" spc="-5" dirty="0">
                <a:latin typeface="Calibri"/>
                <a:cs typeface="Calibri"/>
              </a:rPr>
              <a:t>Due </a:t>
            </a:r>
            <a:r>
              <a:rPr sz="1800" b="1" u="heavy" spc="-15" dirty="0">
                <a:latin typeface="Calibri"/>
                <a:cs typeface="Calibri"/>
              </a:rPr>
              <a:t>to </a:t>
            </a:r>
            <a:r>
              <a:rPr sz="1800" b="1" u="heavy" spc="-10" dirty="0">
                <a:latin typeface="Calibri"/>
                <a:cs typeface="Calibri"/>
              </a:rPr>
              <a:t>hepatocellular damage: </a:t>
            </a:r>
            <a:r>
              <a:rPr sz="1800" spc="-10" dirty="0">
                <a:latin typeface="Calibri"/>
                <a:cs typeface="Calibri"/>
              </a:rPr>
              <a:t>resulting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elevation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both </a:t>
            </a:r>
            <a:r>
              <a:rPr sz="1800" spc="-15" dirty="0">
                <a:latin typeface="Calibri"/>
                <a:cs typeface="Calibri"/>
              </a:rPr>
              <a:t>conjugated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unconjugated </a:t>
            </a:r>
            <a:r>
              <a:rPr sz="1800" spc="-5" dirty="0">
                <a:latin typeface="Calibri"/>
                <a:cs typeface="Calibri"/>
              </a:rPr>
              <a:t>bilirubin. </a:t>
            </a:r>
            <a:r>
              <a:rPr sz="1800" dirty="0">
                <a:latin typeface="Calibri"/>
                <a:cs typeface="Calibri"/>
              </a:rPr>
              <a:t>When </a:t>
            </a:r>
            <a:r>
              <a:rPr sz="1800" spc="-5" dirty="0">
                <a:latin typeface="Calibri"/>
                <a:cs typeface="Calibri"/>
              </a:rPr>
              <a:t>LFT is done, </a:t>
            </a:r>
            <a:r>
              <a:rPr sz="1800" spc="-10" dirty="0">
                <a:latin typeface="Calibri"/>
                <a:cs typeface="Calibri"/>
              </a:rPr>
              <a:t>aminotransferases </a:t>
            </a:r>
            <a:r>
              <a:rPr sz="1800" spc="-5" dirty="0">
                <a:latin typeface="Calibri"/>
                <a:cs typeface="Calibri"/>
              </a:rPr>
              <a:t>will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high  (alanine </a:t>
            </a:r>
            <a:r>
              <a:rPr sz="1800" spc="-10" dirty="0">
                <a:latin typeface="Calibri"/>
                <a:cs typeface="Calibri"/>
              </a:rPr>
              <a:t>aminotransferase </a:t>
            </a:r>
            <a:r>
              <a:rPr sz="1800" dirty="0">
                <a:latin typeface="Calibri"/>
                <a:cs typeface="Calibri"/>
              </a:rPr>
              <a:t>&amp; </a:t>
            </a:r>
            <a:r>
              <a:rPr sz="1800" spc="-10" dirty="0">
                <a:latin typeface="Calibri"/>
                <a:cs typeface="Calibri"/>
              </a:rPr>
              <a:t>aspartate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aminotransferase)</a:t>
            </a:r>
            <a:endParaRPr sz="18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34"/>
              </a:spcBef>
            </a:pPr>
            <a:r>
              <a:rPr sz="1800" b="1" u="heavy" spc="-5" dirty="0">
                <a:latin typeface="Calibri"/>
                <a:cs typeface="Calibri"/>
              </a:rPr>
              <a:t>Note</a:t>
            </a:r>
            <a:r>
              <a:rPr sz="1800" spc="-5" dirty="0">
                <a:latin typeface="Calibri"/>
                <a:cs typeface="Calibri"/>
              </a:rPr>
              <a:t>: jaundice  </a:t>
            </a:r>
            <a:r>
              <a:rPr sz="1800" spc="-10" dirty="0">
                <a:latin typeface="Calibri"/>
                <a:cs typeface="Calibri"/>
              </a:rPr>
              <a:t>can  </a:t>
            </a:r>
            <a:r>
              <a:rPr sz="1800" dirty="0">
                <a:latin typeface="Calibri"/>
                <a:cs typeface="Calibri"/>
              </a:rPr>
              <a:t>be  </a:t>
            </a:r>
            <a:r>
              <a:rPr sz="1800" spc="-5" dirty="0">
                <a:latin typeface="Calibri"/>
                <a:cs typeface="Calibri"/>
              </a:rPr>
              <a:t>also  caused  </a:t>
            </a:r>
            <a:r>
              <a:rPr sz="1800" dirty="0">
                <a:latin typeface="Calibri"/>
                <a:cs typeface="Calibri"/>
              </a:rPr>
              <a:t>when  </a:t>
            </a:r>
            <a:r>
              <a:rPr sz="1800" spc="-5" dirty="0">
                <a:latin typeface="Calibri"/>
                <a:cs typeface="Calibri"/>
              </a:rPr>
              <a:t>there  is </a:t>
            </a:r>
            <a:r>
              <a:rPr sz="1800" dirty="0">
                <a:latin typeface="Calibri"/>
                <a:cs typeface="Calibri"/>
              </a:rPr>
              <a:t>a tumor in the </a:t>
            </a:r>
            <a:r>
              <a:rPr sz="1800" spc="-5" dirty="0">
                <a:latin typeface="Calibri"/>
                <a:cs typeface="Calibri"/>
              </a:rPr>
              <a:t>head  of    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</a:p>
          <a:p>
            <a:pPr marL="75628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pancreas.</a:t>
            </a:r>
            <a:endParaRPr sz="1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stomach </a:t>
            </a:r>
            <a:r>
              <a:rPr sz="1800" spc="-5" dirty="0">
                <a:latin typeface="Calibri"/>
                <a:cs typeface="Calibri"/>
              </a:rPr>
              <a:t>is </a:t>
            </a:r>
            <a:r>
              <a:rPr sz="1800" spc="-10" dirty="0">
                <a:latin typeface="Calibri"/>
                <a:cs typeface="Calibri"/>
              </a:rPr>
              <a:t>attached 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spleen by </a:t>
            </a:r>
            <a:r>
              <a:rPr sz="1800" b="1" spc="-15" dirty="0">
                <a:latin typeface="Calibri"/>
                <a:cs typeface="Calibri"/>
              </a:rPr>
              <a:t>gastrosplenic </a:t>
            </a:r>
            <a:r>
              <a:rPr sz="1800" b="1" spc="-10" dirty="0">
                <a:latin typeface="Calibri"/>
                <a:cs typeface="Calibri"/>
              </a:rPr>
              <a:t>ligament</a:t>
            </a:r>
            <a:r>
              <a:rPr sz="1800" spc="-10" dirty="0">
                <a:latin typeface="Calibri"/>
                <a:cs typeface="Calibri"/>
              </a:rPr>
              <a:t>. </a:t>
            </a:r>
            <a:r>
              <a:rPr sz="1800" spc="-5" dirty="0">
                <a:latin typeface="Calibri"/>
                <a:cs typeface="Calibri"/>
              </a:rPr>
              <a:t>The spleen is  </a:t>
            </a:r>
            <a:r>
              <a:rPr sz="1800" spc="-10" dirty="0">
                <a:latin typeface="Calibri"/>
                <a:cs typeface="Calibri"/>
              </a:rPr>
              <a:t>attached 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kidney by </a:t>
            </a:r>
            <a:r>
              <a:rPr sz="1800" b="1" spc="-5" dirty="0">
                <a:latin typeface="Calibri"/>
                <a:cs typeface="Calibri"/>
              </a:rPr>
              <a:t>splenorenal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ligament</a:t>
            </a:r>
            <a:r>
              <a:rPr sz="1800" spc="-5" dirty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sz="3200" b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3200" b="1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Abdulhalem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83082" y="2133600"/>
            <a:ext cx="4036567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5039" y="1790700"/>
            <a:ext cx="2255519" cy="332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0128" y="1956816"/>
            <a:ext cx="85344" cy="85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00" y="1828800"/>
            <a:ext cx="2133600" cy="228600"/>
          </a:xfrm>
          <a:custGeom>
            <a:avLst/>
            <a:gdLst/>
            <a:ahLst/>
            <a:cxnLst/>
            <a:rect l="l" t="t" r="r" b="b"/>
            <a:pathLst>
              <a:path w="2133600" h="228600">
                <a:moveTo>
                  <a:pt x="0" y="228600"/>
                </a:moveTo>
                <a:lnTo>
                  <a:pt x="969" y="156350"/>
                </a:lnTo>
                <a:lnTo>
                  <a:pt x="3669" y="93597"/>
                </a:lnTo>
                <a:lnTo>
                  <a:pt x="7790" y="44110"/>
                </a:lnTo>
                <a:lnTo>
                  <a:pt x="19050" y="0"/>
                </a:lnTo>
                <a:lnTo>
                  <a:pt x="2114550" y="0"/>
                </a:lnTo>
                <a:lnTo>
                  <a:pt x="2120578" y="11655"/>
                </a:lnTo>
                <a:lnTo>
                  <a:pt x="2125809" y="44110"/>
                </a:lnTo>
                <a:lnTo>
                  <a:pt x="2129930" y="93597"/>
                </a:lnTo>
                <a:lnTo>
                  <a:pt x="2132630" y="156350"/>
                </a:lnTo>
                <a:lnTo>
                  <a:pt x="2133600" y="2286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0964" y="1411224"/>
            <a:ext cx="423672" cy="483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7221" y="1600072"/>
            <a:ext cx="171450" cy="229235"/>
          </a:xfrm>
          <a:custGeom>
            <a:avLst/>
            <a:gdLst/>
            <a:ahLst/>
            <a:cxnLst/>
            <a:rect l="l" t="t" r="r" b="b"/>
            <a:pathLst>
              <a:path w="171450" h="229235">
                <a:moveTo>
                  <a:pt x="85578" y="75800"/>
                </a:moveTo>
                <a:lnTo>
                  <a:pt x="66528" y="108458"/>
                </a:lnTo>
                <a:lnTo>
                  <a:pt x="66528" y="228726"/>
                </a:lnTo>
                <a:lnTo>
                  <a:pt x="104628" y="228726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2292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2292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2292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2292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2292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19908" y="1326134"/>
            <a:ext cx="2065655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Right </a:t>
            </a:r>
            <a:r>
              <a:rPr sz="1800" b="1" dirty="0">
                <a:latin typeface="Calibri"/>
                <a:cs typeface="Calibri"/>
              </a:rPr>
              <a:t>lobe of the</a:t>
            </a:r>
            <a:r>
              <a:rPr sz="1800" b="1" spc="-1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liver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0040" y="1790700"/>
            <a:ext cx="1950720" cy="332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52727" y="1956816"/>
            <a:ext cx="85343" cy="85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000" y="1828800"/>
            <a:ext cx="1828800" cy="228600"/>
          </a:xfrm>
          <a:custGeom>
            <a:avLst/>
            <a:gdLst/>
            <a:ahLst/>
            <a:cxnLst/>
            <a:rect l="l" t="t" r="r" b="b"/>
            <a:pathLst>
              <a:path w="1828800" h="228600">
                <a:moveTo>
                  <a:pt x="0" y="228600"/>
                </a:moveTo>
                <a:lnTo>
                  <a:pt x="971" y="156350"/>
                </a:lnTo>
                <a:lnTo>
                  <a:pt x="3677" y="93597"/>
                </a:lnTo>
                <a:lnTo>
                  <a:pt x="7801" y="44110"/>
                </a:lnTo>
                <a:lnTo>
                  <a:pt x="19050" y="0"/>
                </a:lnTo>
                <a:lnTo>
                  <a:pt x="1809750" y="0"/>
                </a:lnTo>
                <a:lnTo>
                  <a:pt x="1815778" y="11655"/>
                </a:lnTo>
                <a:lnTo>
                  <a:pt x="1821009" y="44110"/>
                </a:lnTo>
                <a:lnTo>
                  <a:pt x="1825130" y="93597"/>
                </a:lnTo>
                <a:lnTo>
                  <a:pt x="1827830" y="156350"/>
                </a:lnTo>
                <a:lnTo>
                  <a:pt x="1828800" y="22860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3563" y="1411224"/>
            <a:ext cx="423672" cy="483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9826" y="1600072"/>
            <a:ext cx="171450" cy="229235"/>
          </a:xfrm>
          <a:custGeom>
            <a:avLst/>
            <a:gdLst/>
            <a:ahLst/>
            <a:cxnLst/>
            <a:rect l="l" t="t" r="r" b="b"/>
            <a:pathLst>
              <a:path w="171450" h="229235">
                <a:moveTo>
                  <a:pt x="85567" y="75790"/>
                </a:moveTo>
                <a:lnTo>
                  <a:pt x="66523" y="108411"/>
                </a:lnTo>
                <a:lnTo>
                  <a:pt x="66523" y="228726"/>
                </a:lnTo>
                <a:lnTo>
                  <a:pt x="104623" y="228726"/>
                </a:lnTo>
                <a:lnTo>
                  <a:pt x="104596" y="108411"/>
                </a:lnTo>
                <a:lnTo>
                  <a:pt x="85567" y="75790"/>
                </a:lnTo>
                <a:close/>
              </a:path>
              <a:path w="171450" h="229235">
                <a:moveTo>
                  <a:pt x="85573" y="0"/>
                </a:moveTo>
                <a:lnTo>
                  <a:pt x="2439" y="142493"/>
                </a:lnTo>
                <a:lnTo>
                  <a:pt x="0" y="149689"/>
                </a:lnTo>
                <a:lnTo>
                  <a:pt x="477" y="157003"/>
                </a:lnTo>
                <a:lnTo>
                  <a:pt x="3650" y="163603"/>
                </a:lnTo>
                <a:lnTo>
                  <a:pt x="9297" y="168655"/>
                </a:lnTo>
                <a:lnTo>
                  <a:pt x="16459" y="171049"/>
                </a:lnTo>
                <a:lnTo>
                  <a:pt x="23747" y="170560"/>
                </a:lnTo>
                <a:lnTo>
                  <a:pt x="30325" y="167405"/>
                </a:lnTo>
                <a:lnTo>
                  <a:pt x="35357" y="161798"/>
                </a:lnTo>
                <a:lnTo>
                  <a:pt x="66496" y="108458"/>
                </a:lnTo>
                <a:lnTo>
                  <a:pt x="66523" y="37846"/>
                </a:lnTo>
                <a:lnTo>
                  <a:pt x="107667" y="37846"/>
                </a:lnTo>
                <a:lnTo>
                  <a:pt x="85573" y="0"/>
                </a:lnTo>
                <a:close/>
              </a:path>
              <a:path w="171450" h="229235">
                <a:moveTo>
                  <a:pt x="107667" y="37846"/>
                </a:moveTo>
                <a:lnTo>
                  <a:pt x="104623" y="37846"/>
                </a:lnTo>
                <a:lnTo>
                  <a:pt x="104623" y="108458"/>
                </a:lnTo>
                <a:lnTo>
                  <a:pt x="135738" y="161798"/>
                </a:lnTo>
                <a:lnTo>
                  <a:pt x="140791" y="167405"/>
                </a:lnTo>
                <a:lnTo>
                  <a:pt x="147391" y="170561"/>
                </a:lnTo>
                <a:lnTo>
                  <a:pt x="154705" y="171049"/>
                </a:lnTo>
                <a:lnTo>
                  <a:pt x="161900" y="168655"/>
                </a:lnTo>
                <a:lnTo>
                  <a:pt x="167508" y="163603"/>
                </a:lnTo>
                <a:lnTo>
                  <a:pt x="170663" y="157003"/>
                </a:lnTo>
                <a:lnTo>
                  <a:pt x="171151" y="149689"/>
                </a:lnTo>
                <a:lnTo>
                  <a:pt x="168758" y="142493"/>
                </a:lnTo>
                <a:lnTo>
                  <a:pt x="107667" y="37846"/>
                </a:lnTo>
                <a:close/>
              </a:path>
              <a:path w="171450" h="229235">
                <a:moveTo>
                  <a:pt x="104623" y="47498"/>
                </a:moveTo>
                <a:lnTo>
                  <a:pt x="102083" y="47498"/>
                </a:lnTo>
                <a:lnTo>
                  <a:pt x="85567" y="75790"/>
                </a:lnTo>
                <a:lnTo>
                  <a:pt x="104623" y="108458"/>
                </a:lnTo>
                <a:lnTo>
                  <a:pt x="104623" y="47498"/>
                </a:lnTo>
                <a:close/>
              </a:path>
              <a:path w="171450" h="229235">
                <a:moveTo>
                  <a:pt x="104623" y="37846"/>
                </a:moveTo>
                <a:lnTo>
                  <a:pt x="66523" y="37846"/>
                </a:lnTo>
                <a:lnTo>
                  <a:pt x="66523" y="108411"/>
                </a:lnTo>
                <a:lnTo>
                  <a:pt x="85567" y="75790"/>
                </a:lnTo>
                <a:lnTo>
                  <a:pt x="69063" y="47498"/>
                </a:lnTo>
                <a:lnTo>
                  <a:pt x="104623" y="47498"/>
                </a:lnTo>
                <a:lnTo>
                  <a:pt x="104623" y="37846"/>
                </a:lnTo>
                <a:close/>
              </a:path>
              <a:path w="171450" h="229235">
                <a:moveTo>
                  <a:pt x="102083" y="47498"/>
                </a:moveTo>
                <a:lnTo>
                  <a:pt x="69063" y="47498"/>
                </a:lnTo>
                <a:lnTo>
                  <a:pt x="85567" y="75790"/>
                </a:lnTo>
                <a:lnTo>
                  <a:pt x="102083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66038" y="1326134"/>
            <a:ext cx="8572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Left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lobe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88564" y="5237988"/>
            <a:ext cx="423672" cy="864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4821" y="5257800"/>
            <a:ext cx="171450" cy="610235"/>
          </a:xfrm>
          <a:custGeom>
            <a:avLst/>
            <a:gdLst/>
            <a:ahLst/>
            <a:cxnLst/>
            <a:rect l="l" t="t" r="r" b="b"/>
            <a:pathLst>
              <a:path w="171450" h="610235">
                <a:moveTo>
                  <a:pt x="16446" y="438680"/>
                </a:moveTo>
                <a:lnTo>
                  <a:pt x="9251" y="441121"/>
                </a:lnTo>
                <a:lnTo>
                  <a:pt x="3643" y="446154"/>
                </a:lnTo>
                <a:lnTo>
                  <a:pt x="488" y="452732"/>
                </a:lnTo>
                <a:lnTo>
                  <a:pt x="0" y="460020"/>
                </a:lnTo>
                <a:lnTo>
                  <a:pt x="2393" y="467182"/>
                </a:lnTo>
                <a:lnTo>
                  <a:pt x="85578" y="609688"/>
                </a:lnTo>
                <a:lnTo>
                  <a:pt x="107647" y="571881"/>
                </a:lnTo>
                <a:lnTo>
                  <a:pt x="66528" y="571881"/>
                </a:lnTo>
                <a:lnTo>
                  <a:pt x="66528" y="501319"/>
                </a:lnTo>
                <a:lnTo>
                  <a:pt x="35413" y="447979"/>
                </a:lnTo>
                <a:lnTo>
                  <a:pt x="30360" y="442327"/>
                </a:lnTo>
                <a:lnTo>
                  <a:pt x="23760" y="439154"/>
                </a:lnTo>
                <a:lnTo>
                  <a:pt x="16446" y="438680"/>
                </a:lnTo>
                <a:close/>
              </a:path>
              <a:path w="171450" h="610235">
                <a:moveTo>
                  <a:pt x="66528" y="501319"/>
                </a:moveTo>
                <a:lnTo>
                  <a:pt x="66528" y="571881"/>
                </a:lnTo>
                <a:lnTo>
                  <a:pt x="104628" y="571881"/>
                </a:lnTo>
                <a:lnTo>
                  <a:pt x="104628" y="562279"/>
                </a:lnTo>
                <a:lnTo>
                  <a:pt x="69068" y="562279"/>
                </a:lnTo>
                <a:lnTo>
                  <a:pt x="85578" y="533976"/>
                </a:lnTo>
                <a:lnTo>
                  <a:pt x="66528" y="501319"/>
                </a:lnTo>
                <a:close/>
              </a:path>
              <a:path w="171450" h="610235">
                <a:moveTo>
                  <a:pt x="154709" y="438680"/>
                </a:moveTo>
                <a:lnTo>
                  <a:pt x="147395" y="439154"/>
                </a:lnTo>
                <a:lnTo>
                  <a:pt x="140795" y="442327"/>
                </a:lnTo>
                <a:lnTo>
                  <a:pt x="135743" y="447979"/>
                </a:lnTo>
                <a:lnTo>
                  <a:pt x="104628" y="501319"/>
                </a:lnTo>
                <a:lnTo>
                  <a:pt x="104628" y="571881"/>
                </a:lnTo>
                <a:lnTo>
                  <a:pt x="107647" y="571881"/>
                </a:lnTo>
                <a:lnTo>
                  <a:pt x="168763" y="467182"/>
                </a:lnTo>
                <a:lnTo>
                  <a:pt x="171156" y="460020"/>
                </a:lnTo>
                <a:lnTo>
                  <a:pt x="170668" y="452732"/>
                </a:lnTo>
                <a:lnTo>
                  <a:pt x="167513" y="446154"/>
                </a:lnTo>
                <a:lnTo>
                  <a:pt x="161905" y="441121"/>
                </a:lnTo>
                <a:lnTo>
                  <a:pt x="154709" y="438680"/>
                </a:lnTo>
                <a:close/>
              </a:path>
              <a:path w="171450" h="610235">
                <a:moveTo>
                  <a:pt x="85578" y="533976"/>
                </a:moveTo>
                <a:lnTo>
                  <a:pt x="69068" y="562279"/>
                </a:lnTo>
                <a:lnTo>
                  <a:pt x="102088" y="562279"/>
                </a:lnTo>
                <a:lnTo>
                  <a:pt x="85578" y="533976"/>
                </a:lnTo>
                <a:close/>
              </a:path>
              <a:path w="171450" h="610235">
                <a:moveTo>
                  <a:pt x="104628" y="501319"/>
                </a:moveTo>
                <a:lnTo>
                  <a:pt x="85578" y="533976"/>
                </a:lnTo>
                <a:lnTo>
                  <a:pt x="102088" y="562279"/>
                </a:lnTo>
                <a:lnTo>
                  <a:pt x="104628" y="562279"/>
                </a:lnTo>
                <a:lnTo>
                  <a:pt x="104628" y="501319"/>
                </a:lnTo>
                <a:close/>
              </a:path>
              <a:path w="171450" h="610235">
                <a:moveTo>
                  <a:pt x="104628" y="0"/>
                </a:moveTo>
                <a:lnTo>
                  <a:pt x="66528" y="0"/>
                </a:lnTo>
                <a:lnTo>
                  <a:pt x="66528" y="501319"/>
                </a:lnTo>
                <a:lnTo>
                  <a:pt x="85578" y="533976"/>
                </a:lnTo>
                <a:lnTo>
                  <a:pt x="104628" y="501319"/>
                </a:lnTo>
                <a:lnTo>
                  <a:pt x="104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673857" y="5899403"/>
            <a:ext cx="11303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Gallbladder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3963" y="2714244"/>
            <a:ext cx="1871472" cy="33878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732" y="2734564"/>
            <a:ext cx="1626870" cy="3133090"/>
          </a:xfrm>
          <a:custGeom>
            <a:avLst/>
            <a:gdLst/>
            <a:ahLst/>
            <a:cxnLst/>
            <a:rect l="l" t="t" r="r" b="b"/>
            <a:pathLst>
              <a:path w="1626870" h="3133090">
                <a:moveTo>
                  <a:pt x="17983" y="2948114"/>
                </a:moveTo>
                <a:lnTo>
                  <a:pt x="10662" y="2950012"/>
                </a:lnTo>
                <a:lnTo>
                  <a:pt x="4838" y="2954418"/>
                </a:lnTo>
                <a:lnTo>
                  <a:pt x="1091" y="2960689"/>
                </a:lnTo>
                <a:lnTo>
                  <a:pt x="0" y="2968180"/>
                </a:lnTo>
                <a:lnTo>
                  <a:pt x="9029" y="3132912"/>
                </a:lnTo>
                <a:lnTo>
                  <a:pt x="48018" y="3107956"/>
                </a:lnTo>
                <a:lnTo>
                  <a:pt x="43205" y="3107956"/>
                </a:lnTo>
                <a:lnTo>
                  <a:pt x="9296" y="3090595"/>
                </a:lnTo>
                <a:lnTo>
                  <a:pt x="41432" y="3027851"/>
                </a:lnTo>
                <a:lnTo>
                  <a:pt x="38049" y="2966097"/>
                </a:lnTo>
                <a:lnTo>
                  <a:pt x="36144" y="2958771"/>
                </a:lnTo>
                <a:lnTo>
                  <a:pt x="31735" y="2952948"/>
                </a:lnTo>
                <a:lnTo>
                  <a:pt x="25467" y="2949204"/>
                </a:lnTo>
                <a:lnTo>
                  <a:pt x="17983" y="2948114"/>
                </a:lnTo>
                <a:close/>
              </a:path>
              <a:path w="1626870" h="3133090">
                <a:moveTo>
                  <a:pt x="41432" y="3027851"/>
                </a:moveTo>
                <a:lnTo>
                  <a:pt x="9296" y="3090595"/>
                </a:lnTo>
                <a:lnTo>
                  <a:pt x="43205" y="3107956"/>
                </a:lnTo>
                <a:lnTo>
                  <a:pt x="48194" y="3098215"/>
                </a:lnTo>
                <a:lnTo>
                  <a:pt x="45288" y="3098215"/>
                </a:lnTo>
                <a:lnTo>
                  <a:pt x="15989" y="3083217"/>
                </a:lnTo>
                <a:lnTo>
                  <a:pt x="43501" y="3065608"/>
                </a:lnTo>
                <a:lnTo>
                  <a:pt x="41432" y="3027851"/>
                </a:lnTo>
                <a:close/>
              </a:path>
              <a:path w="1626870" h="3133090">
                <a:moveTo>
                  <a:pt x="134497" y="3009142"/>
                </a:moveTo>
                <a:lnTo>
                  <a:pt x="127444" y="3011881"/>
                </a:lnTo>
                <a:lnTo>
                  <a:pt x="75331" y="3045235"/>
                </a:lnTo>
                <a:lnTo>
                  <a:pt x="43205" y="3107956"/>
                </a:lnTo>
                <a:lnTo>
                  <a:pt x="48018" y="3107956"/>
                </a:lnTo>
                <a:lnTo>
                  <a:pt x="147980" y="3043974"/>
                </a:lnTo>
                <a:lnTo>
                  <a:pt x="153419" y="3038712"/>
                </a:lnTo>
                <a:lnTo>
                  <a:pt x="156317" y="3032007"/>
                </a:lnTo>
                <a:lnTo>
                  <a:pt x="156492" y="3024707"/>
                </a:lnTo>
                <a:lnTo>
                  <a:pt x="153758" y="3017659"/>
                </a:lnTo>
                <a:lnTo>
                  <a:pt x="148498" y="3012218"/>
                </a:lnTo>
                <a:lnTo>
                  <a:pt x="141797" y="3009317"/>
                </a:lnTo>
                <a:lnTo>
                  <a:pt x="134497" y="3009142"/>
                </a:lnTo>
                <a:close/>
              </a:path>
              <a:path w="1626870" h="3133090">
                <a:moveTo>
                  <a:pt x="43501" y="3065608"/>
                </a:moveTo>
                <a:lnTo>
                  <a:pt x="15989" y="3083217"/>
                </a:lnTo>
                <a:lnTo>
                  <a:pt x="45288" y="3098215"/>
                </a:lnTo>
                <a:lnTo>
                  <a:pt x="43501" y="3065608"/>
                </a:lnTo>
                <a:close/>
              </a:path>
              <a:path w="1626870" h="3133090">
                <a:moveTo>
                  <a:pt x="75331" y="3045235"/>
                </a:moveTo>
                <a:lnTo>
                  <a:pt x="43501" y="3065608"/>
                </a:lnTo>
                <a:lnTo>
                  <a:pt x="45288" y="3098215"/>
                </a:lnTo>
                <a:lnTo>
                  <a:pt x="48194" y="3098215"/>
                </a:lnTo>
                <a:lnTo>
                  <a:pt x="75331" y="3045235"/>
                </a:lnTo>
                <a:close/>
              </a:path>
              <a:path w="1626870" h="3133090">
                <a:moveTo>
                  <a:pt x="1592249" y="0"/>
                </a:moveTo>
                <a:lnTo>
                  <a:pt x="41432" y="3027851"/>
                </a:lnTo>
                <a:lnTo>
                  <a:pt x="43501" y="3065608"/>
                </a:lnTo>
                <a:lnTo>
                  <a:pt x="75331" y="3045235"/>
                </a:lnTo>
                <a:lnTo>
                  <a:pt x="1626285" y="17272"/>
                </a:lnTo>
                <a:lnTo>
                  <a:pt x="15922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3313" y="5899403"/>
            <a:ext cx="3403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2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09800" y="34290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0" y="304800"/>
                </a:moveTo>
                <a:lnTo>
                  <a:pt x="3683" y="250027"/>
                </a:lnTo>
                <a:lnTo>
                  <a:pt x="14303" y="198470"/>
                </a:lnTo>
                <a:lnTo>
                  <a:pt x="31213" y="150988"/>
                </a:lnTo>
                <a:lnTo>
                  <a:pt x="53768" y="108446"/>
                </a:lnTo>
                <a:lnTo>
                  <a:pt x="81321" y="71705"/>
                </a:lnTo>
                <a:lnTo>
                  <a:pt x="113227" y="41627"/>
                </a:lnTo>
                <a:lnTo>
                  <a:pt x="148839" y="19076"/>
                </a:lnTo>
                <a:lnTo>
                  <a:pt x="187512" y="4912"/>
                </a:lnTo>
                <a:lnTo>
                  <a:pt x="228600" y="0"/>
                </a:lnTo>
                <a:lnTo>
                  <a:pt x="269687" y="4912"/>
                </a:lnTo>
                <a:lnTo>
                  <a:pt x="308360" y="19076"/>
                </a:lnTo>
                <a:lnTo>
                  <a:pt x="343972" y="41627"/>
                </a:lnTo>
                <a:lnTo>
                  <a:pt x="375878" y="71705"/>
                </a:lnTo>
                <a:lnTo>
                  <a:pt x="403431" y="108446"/>
                </a:lnTo>
                <a:lnTo>
                  <a:pt x="425986" y="150988"/>
                </a:lnTo>
                <a:lnTo>
                  <a:pt x="442896" y="198470"/>
                </a:lnTo>
                <a:lnTo>
                  <a:pt x="453516" y="250027"/>
                </a:lnTo>
                <a:lnTo>
                  <a:pt x="457200" y="304800"/>
                </a:lnTo>
                <a:lnTo>
                  <a:pt x="453516" y="359572"/>
                </a:lnTo>
                <a:lnTo>
                  <a:pt x="442896" y="411129"/>
                </a:lnTo>
                <a:lnTo>
                  <a:pt x="425986" y="458611"/>
                </a:lnTo>
                <a:lnTo>
                  <a:pt x="403431" y="501153"/>
                </a:lnTo>
                <a:lnTo>
                  <a:pt x="375878" y="537894"/>
                </a:lnTo>
                <a:lnTo>
                  <a:pt x="343972" y="567972"/>
                </a:lnTo>
                <a:lnTo>
                  <a:pt x="308360" y="590523"/>
                </a:lnTo>
                <a:lnTo>
                  <a:pt x="269687" y="604687"/>
                </a:lnTo>
                <a:lnTo>
                  <a:pt x="228600" y="609600"/>
                </a:lnTo>
                <a:lnTo>
                  <a:pt x="187512" y="604687"/>
                </a:lnTo>
                <a:lnTo>
                  <a:pt x="148839" y="590523"/>
                </a:lnTo>
                <a:lnTo>
                  <a:pt x="113227" y="567972"/>
                </a:lnTo>
                <a:lnTo>
                  <a:pt x="81321" y="537894"/>
                </a:lnTo>
                <a:lnTo>
                  <a:pt x="53768" y="501153"/>
                </a:lnTo>
                <a:lnTo>
                  <a:pt x="31213" y="458611"/>
                </a:lnTo>
                <a:lnTo>
                  <a:pt x="14303" y="411129"/>
                </a:lnTo>
                <a:lnTo>
                  <a:pt x="3683" y="359572"/>
                </a:lnTo>
                <a:lnTo>
                  <a:pt x="0" y="30480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93164" y="4014215"/>
            <a:ext cx="806195" cy="20878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64766" y="4033265"/>
            <a:ext cx="592455" cy="1834514"/>
          </a:xfrm>
          <a:custGeom>
            <a:avLst/>
            <a:gdLst/>
            <a:ahLst/>
            <a:cxnLst/>
            <a:rect l="l" t="t" r="r" b="b"/>
            <a:pathLst>
              <a:path w="592455" h="1834514">
                <a:moveTo>
                  <a:pt x="21738" y="1650699"/>
                </a:moveTo>
                <a:lnTo>
                  <a:pt x="14198" y="1651038"/>
                </a:lnTo>
                <a:lnTo>
                  <a:pt x="7338" y="1654288"/>
                </a:lnTo>
                <a:lnTo>
                  <a:pt x="2466" y="1659715"/>
                </a:lnTo>
                <a:lnTo>
                  <a:pt x="0" y="1666575"/>
                </a:lnTo>
                <a:lnTo>
                  <a:pt x="355" y="1674126"/>
                </a:lnTo>
                <a:lnTo>
                  <a:pt x="40233" y="1834222"/>
                </a:lnTo>
                <a:lnTo>
                  <a:pt x="72858" y="1803260"/>
                </a:lnTo>
                <a:lnTo>
                  <a:pt x="69062" y="1803260"/>
                </a:lnTo>
                <a:lnTo>
                  <a:pt x="32486" y="1792592"/>
                </a:lnTo>
                <a:lnTo>
                  <a:pt x="52247" y="1724840"/>
                </a:lnTo>
                <a:lnTo>
                  <a:pt x="37312" y="1664919"/>
                </a:lnTo>
                <a:lnTo>
                  <a:pt x="34057" y="1658085"/>
                </a:lnTo>
                <a:lnTo>
                  <a:pt x="28612" y="1653197"/>
                </a:lnTo>
                <a:lnTo>
                  <a:pt x="21738" y="1650699"/>
                </a:lnTo>
                <a:close/>
              </a:path>
              <a:path w="592455" h="1834514">
                <a:moveTo>
                  <a:pt x="52247" y="1724840"/>
                </a:moveTo>
                <a:lnTo>
                  <a:pt x="32486" y="1792592"/>
                </a:lnTo>
                <a:lnTo>
                  <a:pt x="69062" y="1803260"/>
                </a:lnTo>
                <a:lnTo>
                  <a:pt x="71962" y="1793316"/>
                </a:lnTo>
                <a:lnTo>
                  <a:pt x="69316" y="1793316"/>
                </a:lnTo>
                <a:lnTo>
                  <a:pt x="37693" y="1784095"/>
                </a:lnTo>
                <a:lnTo>
                  <a:pt x="61411" y="1761601"/>
                </a:lnTo>
                <a:lnTo>
                  <a:pt x="52247" y="1724840"/>
                </a:lnTo>
                <a:close/>
              </a:path>
              <a:path w="592455" h="1834514">
                <a:moveTo>
                  <a:pt x="147310" y="1687815"/>
                </a:moveTo>
                <a:lnTo>
                  <a:pt x="140108" y="1689020"/>
                </a:lnTo>
                <a:lnTo>
                  <a:pt x="133705" y="1693036"/>
                </a:lnTo>
                <a:lnTo>
                  <a:pt x="88785" y="1735639"/>
                </a:lnTo>
                <a:lnTo>
                  <a:pt x="69062" y="1803260"/>
                </a:lnTo>
                <a:lnTo>
                  <a:pt x="72858" y="1803260"/>
                </a:lnTo>
                <a:lnTo>
                  <a:pt x="159867" y="1720684"/>
                </a:lnTo>
                <a:lnTo>
                  <a:pt x="164218" y="1714495"/>
                </a:lnTo>
                <a:lnTo>
                  <a:pt x="165820" y="1707364"/>
                </a:lnTo>
                <a:lnTo>
                  <a:pt x="164635" y="1700159"/>
                </a:lnTo>
                <a:lnTo>
                  <a:pt x="160629" y="1693748"/>
                </a:lnTo>
                <a:lnTo>
                  <a:pt x="154439" y="1689399"/>
                </a:lnTo>
                <a:lnTo>
                  <a:pt x="147310" y="1687815"/>
                </a:lnTo>
                <a:close/>
              </a:path>
              <a:path w="592455" h="1834514">
                <a:moveTo>
                  <a:pt x="61411" y="1761601"/>
                </a:moveTo>
                <a:lnTo>
                  <a:pt x="37693" y="1784095"/>
                </a:lnTo>
                <a:lnTo>
                  <a:pt x="69316" y="1793316"/>
                </a:lnTo>
                <a:lnTo>
                  <a:pt x="61411" y="1761601"/>
                </a:lnTo>
                <a:close/>
              </a:path>
              <a:path w="592455" h="1834514">
                <a:moveTo>
                  <a:pt x="88785" y="1735639"/>
                </a:moveTo>
                <a:lnTo>
                  <a:pt x="61411" y="1761601"/>
                </a:lnTo>
                <a:lnTo>
                  <a:pt x="69316" y="1793316"/>
                </a:lnTo>
                <a:lnTo>
                  <a:pt x="71962" y="1793316"/>
                </a:lnTo>
                <a:lnTo>
                  <a:pt x="88785" y="1735639"/>
                </a:lnTo>
                <a:close/>
              </a:path>
              <a:path w="592455" h="1834514">
                <a:moveTo>
                  <a:pt x="555345" y="0"/>
                </a:moveTo>
                <a:lnTo>
                  <a:pt x="52247" y="1724840"/>
                </a:lnTo>
                <a:lnTo>
                  <a:pt x="61411" y="1761601"/>
                </a:lnTo>
                <a:lnTo>
                  <a:pt x="88785" y="1735639"/>
                </a:lnTo>
                <a:lnTo>
                  <a:pt x="591921" y="10667"/>
                </a:lnTo>
                <a:lnTo>
                  <a:pt x="55534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18641" y="5899403"/>
            <a:ext cx="109664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Portal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triad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00600" y="2133600"/>
            <a:ext cx="3962400" cy="3429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88964" y="1716023"/>
            <a:ext cx="423671" cy="9403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15221" y="1904873"/>
            <a:ext cx="171450" cy="686435"/>
          </a:xfrm>
          <a:custGeom>
            <a:avLst/>
            <a:gdLst/>
            <a:ahLst/>
            <a:cxnLst/>
            <a:rect l="l" t="t" r="r" b="b"/>
            <a:pathLst>
              <a:path w="171450" h="686435">
                <a:moveTo>
                  <a:pt x="85578" y="75800"/>
                </a:moveTo>
                <a:lnTo>
                  <a:pt x="66528" y="108458"/>
                </a:lnTo>
                <a:lnTo>
                  <a:pt x="66528" y="685926"/>
                </a:lnTo>
                <a:lnTo>
                  <a:pt x="104628" y="685926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6864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6864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6864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6864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6864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231128" y="1630934"/>
            <a:ext cx="3403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2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323076" y="5314188"/>
            <a:ext cx="765048" cy="10347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34445" y="5334000"/>
            <a:ext cx="342900" cy="610235"/>
          </a:xfrm>
          <a:custGeom>
            <a:avLst/>
            <a:gdLst/>
            <a:ahLst/>
            <a:cxnLst/>
            <a:rect l="l" t="t" r="r" b="b"/>
            <a:pathLst>
              <a:path w="342900" h="610235">
                <a:moveTo>
                  <a:pt x="32942" y="267762"/>
                </a:moveTo>
                <a:lnTo>
                  <a:pt x="18627" y="272643"/>
                </a:lnTo>
                <a:lnTo>
                  <a:pt x="7322" y="282703"/>
                </a:lnTo>
                <a:lnTo>
                  <a:pt x="958" y="295859"/>
                </a:lnTo>
                <a:lnTo>
                  <a:pt x="0" y="310434"/>
                </a:lnTo>
                <a:lnTo>
                  <a:pt x="4911" y="324751"/>
                </a:lnTo>
                <a:lnTo>
                  <a:pt x="171154" y="609777"/>
                </a:lnTo>
                <a:lnTo>
                  <a:pt x="215257" y="534162"/>
                </a:lnTo>
                <a:lnTo>
                  <a:pt x="133054" y="534162"/>
                </a:lnTo>
                <a:lnTo>
                  <a:pt x="133054" y="393257"/>
                </a:lnTo>
                <a:lnTo>
                  <a:pt x="70697" y="286359"/>
                </a:lnTo>
                <a:lnTo>
                  <a:pt x="60668" y="275059"/>
                </a:lnTo>
                <a:lnTo>
                  <a:pt x="47519" y="268714"/>
                </a:lnTo>
                <a:lnTo>
                  <a:pt x="32942" y="267762"/>
                </a:lnTo>
                <a:close/>
              </a:path>
              <a:path w="342900" h="610235">
                <a:moveTo>
                  <a:pt x="133054" y="393257"/>
                </a:moveTo>
                <a:lnTo>
                  <a:pt x="133054" y="534162"/>
                </a:lnTo>
                <a:lnTo>
                  <a:pt x="209254" y="534162"/>
                </a:lnTo>
                <a:lnTo>
                  <a:pt x="209254" y="514959"/>
                </a:lnTo>
                <a:lnTo>
                  <a:pt x="138261" y="514959"/>
                </a:lnTo>
                <a:lnTo>
                  <a:pt x="171154" y="458571"/>
                </a:lnTo>
                <a:lnTo>
                  <a:pt x="133054" y="393257"/>
                </a:lnTo>
                <a:close/>
              </a:path>
              <a:path w="342900" h="610235">
                <a:moveTo>
                  <a:pt x="309366" y="267762"/>
                </a:moveTo>
                <a:lnTo>
                  <a:pt x="294788" y="268714"/>
                </a:lnTo>
                <a:lnTo>
                  <a:pt x="281640" y="275059"/>
                </a:lnTo>
                <a:lnTo>
                  <a:pt x="271611" y="286359"/>
                </a:lnTo>
                <a:lnTo>
                  <a:pt x="209254" y="393257"/>
                </a:lnTo>
                <a:lnTo>
                  <a:pt x="209254" y="534162"/>
                </a:lnTo>
                <a:lnTo>
                  <a:pt x="215257" y="534162"/>
                </a:lnTo>
                <a:lnTo>
                  <a:pt x="337397" y="324751"/>
                </a:lnTo>
                <a:lnTo>
                  <a:pt x="342308" y="310434"/>
                </a:lnTo>
                <a:lnTo>
                  <a:pt x="341350" y="295859"/>
                </a:lnTo>
                <a:lnTo>
                  <a:pt x="334986" y="282703"/>
                </a:lnTo>
                <a:lnTo>
                  <a:pt x="323681" y="272643"/>
                </a:lnTo>
                <a:lnTo>
                  <a:pt x="309366" y="267762"/>
                </a:lnTo>
                <a:close/>
              </a:path>
              <a:path w="342900" h="610235">
                <a:moveTo>
                  <a:pt x="171154" y="458571"/>
                </a:moveTo>
                <a:lnTo>
                  <a:pt x="138261" y="514959"/>
                </a:lnTo>
                <a:lnTo>
                  <a:pt x="204047" y="514959"/>
                </a:lnTo>
                <a:lnTo>
                  <a:pt x="171154" y="458571"/>
                </a:lnTo>
                <a:close/>
              </a:path>
              <a:path w="342900" h="610235">
                <a:moveTo>
                  <a:pt x="209254" y="393257"/>
                </a:moveTo>
                <a:lnTo>
                  <a:pt x="171154" y="458571"/>
                </a:lnTo>
                <a:lnTo>
                  <a:pt x="204047" y="514959"/>
                </a:lnTo>
                <a:lnTo>
                  <a:pt x="209254" y="514959"/>
                </a:lnTo>
                <a:lnTo>
                  <a:pt x="209254" y="393257"/>
                </a:lnTo>
                <a:close/>
              </a:path>
              <a:path w="342900" h="610235">
                <a:moveTo>
                  <a:pt x="209254" y="0"/>
                </a:moveTo>
                <a:lnTo>
                  <a:pt x="133054" y="0"/>
                </a:lnTo>
                <a:lnTo>
                  <a:pt x="133054" y="393257"/>
                </a:lnTo>
                <a:lnTo>
                  <a:pt x="171154" y="458571"/>
                </a:lnTo>
                <a:lnTo>
                  <a:pt x="209254" y="393257"/>
                </a:lnTo>
                <a:lnTo>
                  <a:pt x="2092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775452" y="5975603"/>
            <a:ext cx="17843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Falciform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ligament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93511" y="3917569"/>
            <a:ext cx="519430" cy="573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ig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lobe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589266" y="3993769"/>
            <a:ext cx="443865" cy="573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Left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lo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14592" y="3307969"/>
            <a:ext cx="45974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5080" indent="-762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Ba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  a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560564" y="1716023"/>
            <a:ext cx="423672" cy="10165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86821" y="1904873"/>
            <a:ext cx="171450" cy="762635"/>
          </a:xfrm>
          <a:custGeom>
            <a:avLst/>
            <a:gdLst/>
            <a:ahLst/>
            <a:cxnLst/>
            <a:rect l="l" t="t" r="r" b="b"/>
            <a:pathLst>
              <a:path w="171450" h="762635">
                <a:moveTo>
                  <a:pt x="85578" y="75800"/>
                </a:moveTo>
                <a:lnTo>
                  <a:pt x="66528" y="108457"/>
                </a:lnTo>
                <a:lnTo>
                  <a:pt x="66528" y="762126"/>
                </a:lnTo>
                <a:lnTo>
                  <a:pt x="104628" y="762126"/>
                </a:lnTo>
                <a:lnTo>
                  <a:pt x="104628" y="108457"/>
                </a:lnTo>
                <a:lnTo>
                  <a:pt x="85578" y="75800"/>
                </a:lnTo>
                <a:close/>
              </a:path>
              <a:path w="171450" h="7626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7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762635">
                <a:moveTo>
                  <a:pt x="107671" y="37846"/>
                </a:moveTo>
                <a:lnTo>
                  <a:pt x="104628" y="37846"/>
                </a:lnTo>
                <a:lnTo>
                  <a:pt x="104628" y="108457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3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762635">
                <a:moveTo>
                  <a:pt x="104628" y="37846"/>
                </a:moveTo>
                <a:lnTo>
                  <a:pt x="66528" y="37846"/>
                </a:lnTo>
                <a:lnTo>
                  <a:pt x="66528" y="108457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7626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7"/>
                </a:lnTo>
                <a:lnTo>
                  <a:pt x="104628" y="47498"/>
                </a:lnTo>
                <a:close/>
              </a:path>
              <a:path w="171450" h="7626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048245" y="1402334"/>
            <a:ext cx="1373505" cy="573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Left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triangular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ligament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2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sz="3200" b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3200" b="1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Abdulhalem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1905012"/>
            <a:ext cx="4038600" cy="384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0763" y="1487424"/>
            <a:ext cx="423672" cy="1702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67021" y="1676273"/>
            <a:ext cx="171450" cy="1448435"/>
          </a:xfrm>
          <a:custGeom>
            <a:avLst/>
            <a:gdLst/>
            <a:ahLst/>
            <a:cxnLst/>
            <a:rect l="l" t="t" r="r" b="b"/>
            <a:pathLst>
              <a:path w="171450" h="1448435">
                <a:moveTo>
                  <a:pt x="85578" y="75800"/>
                </a:moveTo>
                <a:lnTo>
                  <a:pt x="66528" y="108458"/>
                </a:lnTo>
                <a:lnTo>
                  <a:pt x="66528" y="1447927"/>
                </a:lnTo>
                <a:lnTo>
                  <a:pt x="104628" y="144792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14484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14484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14484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14484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14484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3588" y="1402334"/>
            <a:ext cx="4813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1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3563" y="4539996"/>
            <a:ext cx="1488948" cy="171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5400" y="4559680"/>
            <a:ext cx="1233805" cy="1460500"/>
          </a:xfrm>
          <a:custGeom>
            <a:avLst/>
            <a:gdLst/>
            <a:ahLst/>
            <a:cxnLst/>
            <a:rect l="l" t="t" r="r" b="b"/>
            <a:pathLst>
              <a:path w="1233805" h="1460500">
                <a:moveTo>
                  <a:pt x="50165" y="1282115"/>
                </a:moveTo>
                <a:lnTo>
                  <a:pt x="0" y="1460182"/>
                </a:lnTo>
                <a:lnTo>
                  <a:pt x="46592" y="1443545"/>
                </a:lnTo>
                <a:lnTo>
                  <a:pt x="38862" y="1443545"/>
                </a:lnTo>
                <a:lnTo>
                  <a:pt x="9778" y="1418996"/>
                </a:lnTo>
                <a:lnTo>
                  <a:pt x="55071" y="1365205"/>
                </a:lnTo>
                <a:lnTo>
                  <a:pt x="65659" y="1304150"/>
                </a:lnTo>
                <a:lnTo>
                  <a:pt x="65452" y="1296583"/>
                </a:lnTo>
                <a:lnTo>
                  <a:pt x="62483" y="1289918"/>
                </a:lnTo>
                <a:lnTo>
                  <a:pt x="57229" y="1284860"/>
                </a:lnTo>
                <a:lnTo>
                  <a:pt x="50165" y="1282115"/>
                </a:lnTo>
                <a:close/>
              </a:path>
              <a:path w="1233805" h="1460500">
                <a:moveTo>
                  <a:pt x="55071" y="1365205"/>
                </a:moveTo>
                <a:lnTo>
                  <a:pt x="9778" y="1418996"/>
                </a:lnTo>
                <a:lnTo>
                  <a:pt x="38862" y="1443545"/>
                </a:lnTo>
                <a:lnTo>
                  <a:pt x="46466" y="1434515"/>
                </a:lnTo>
                <a:lnTo>
                  <a:pt x="43053" y="1434515"/>
                </a:lnTo>
                <a:lnTo>
                  <a:pt x="17906" y="1413319"/>
                </a:lnTo>
                <a:lnTo>
                  <a:pt x="48630" y="1402351"/>
                </a:lnTo>
                <a:lnTo>
                  <a:pt x="55071" y="1365205"/>
                </a:lnTo>
                <a:close/>
              </a:path>
              <a:path w="1233805" h="1460500">
                <a:moveTo>
                  <a:pt x="149983" y="1367758"/>
                </a:moveTo>
                <a:lnTo>
                  <a:pt x="142494" y="1368844"/>
                </a:lnTo>
                <a:lnTo>
                  <a:pt x="84267" y="1389630"/>
                </a:lnTo>
                <a:lnTo>
                  <a:pt x="38862" y="1443545"/>
                </a:lnTo>
                <a:lnTo>
                  <a:pt x="46592" y="1443545"/>
                </a:lnTo>
                <a:lnTo>
                  <a:pt x="155321" y="1404721"/>
                </a:lnTo>
                <a:lnTo>
                  <a:pt x="161805" y="1400821"/>
                </a:lnTo>
                <a:lnTo>
                  <a:pt x="166147" y="1394939"/>
                </a:lnTo>
                <a:lnTo>
                  <a:pt x="167965" y="1387862"/>
                </a:lnTo>
                <a:lnTo>
                  <a:pt x="166878" y="1380375"/>
                </a:lnTo>
                <a:lnTo>
                  <a:pt x="162960" y="1373896"/>
                </a:lnTo>
                <a:lnTo>
                  <a:pt x="157067" y="1369566"/>
                </a:lnTo>
                <a:lnTo>
                  <a:pt x="149983" y="1367758"/>
                </a:lnTo>
                <a:close/>
              </a:path>
              <a:path w="1233805" h="1460500">
                <a:moveTo>
                  <a:pt x="48630" y="1402351"/>
                </a:moveTo>
                <a:lnTo>
                  <a:pt x="17906" y="1413319"/>
                </a:lnTo>
                <a:lnTo>
                  <a:pt x="43053" y="1434515"/>
                </a:lnTo>
                <a:lnTo>
                  <a:pt x="48630" y="1402351"/>
                </a:lnTo>
                <a:close/>
              </a:path>
              <a:path w="1233805" h="1460500">
                <a:moveTo>
                  <a:pt x="84267" y="1389630"/>
                </a:moveTo>
                <a:lnTo>
                  <a:pt x="48630" y="1402351"/>
                </a:lnTo>
                <a:lnTo>
                  <a:pt x="43053" y="1434515"/>
                </a:lnTo>
                <a:lnTo>
                  <a:pt x="46466" y="1434515"/>
                </a:lnTo>
                <a:lnTo>
                  <a:pt x="84267" y="1389630"/>
                </a:lnTo>
                <a:close/>
              </a:path>
              <a:path w="1233805" h="1460500">
                <a:moveTo>
                  <a:pt x="1204595" y="0"/>
                </a:moveTo>
                <a:lnTo>
                  <a:pt x="55071" y="1365205"/>
                </a:lnTo>
                <a:lnTo>
                  <a:pt x="48630" y="1402351"/>
                </a:lnTo>
                <a:lnTo>
                  <a:pt x="84267" y="1389630"/>
                </a:lnTo>
                <a:lnTo>
                  <a:pt x="1233805" y="24638"/>
                </a:lnTo>
                <a:lnTo>
                  <a:pt x="12045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7244" y="5975603"/>
            <a:ext cx="9652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9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3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eb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ae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9564" y="1487424"/>
            <a:ext cx="423672" cy="2235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95821" y="1676273"/>
            <a:ext cx="171450" cy="1981835"/>
          </a:xfrm>
          <a:custGeom>
            <a:avLst/>
            <a:gdLst/>
            <a:ahLst/>
            <a:cxnLst/>
            <a:rect l="l" t="t" r="r" b="b"/>
            <a:pathLst>
              <a:path w="171450" h="1981835">
                <a:moveTo>
                  <a:pt x="85578" y="75800"/>
                </a:moveTo>
                <a:lnTo>
                  <a:pt x="66528" y="108458"/>
                </a:lnTo>
                <a:lnTo>
                  <a:pt x="66528" y="1981327"/>
                </a:lnTo>
                <a:lnTo>
                  <a:pt x="104628" y="198132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19818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19818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19818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19818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19818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1964" y="4628388"/>
            <a:ext cx="423672" cy="1549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48221" y="4648200"/>
            <a:ext cx="171450" cy="1296035"/>
          </a:xfrm>
          <a:custGeom>
            <a:avLst/>
            <a:gdLst/>
            <a:ahLst/>
            <a:cxnLst/>
            <a:rect l="l" t="t" r="r" b="b"/>
            <a:pathLst>
              <a:path w="171450" h="1296035">
                <a:moveTo>
                  <a:pt x="16446" y="1124480"/>
                </a:moveTo>
                <a:lnTo>
                  <a:pt x="9251" y="1126921"/>
                </a:lnTo>
                <a:lnTo>
                  <a:pt x="3643" y="1131954"/>
                </a:lnTo>
                <a:lnTo>
                  <a:pt x="488" y="1138532"/>
                </a:lnTo>
                <a:lnTo>
                  <a:pt x="0" y="1145820"/>
                </a:lnTo>
                <a:lnTo>
                  <a:pt x="2393" y="1152982"/>
                </a:lnTo>
                <a:lnTo>
                  <a:pt x="85578" y="1295488"/>
                </a:lnTo>
                <a:lnTo>
                  <a:pt x="107647" y="1257681"/>
                </a:lnTo>
                <a:lnTo>
                  <a:pt x="66528" y="1257681"/>
                </a:lnTo>
                <a:lnTo>
                  <a:pt x="66528" y="1187119"/>
                </a:lnTo>
                <a:lnTo>
                  <a:pt x="35413" y="1133779"/>
                </a:lnTo>
                <a:lnTo>
                  <a:pt x="30360" y="1128127"/>
                </a:lnTo>
                <a:lnTo>
                  <a:pt x="23760" y="1124954"/>
                </a:lnTo>
                <a:lnTo>
                  <a:pt x="16446" y="1124480"/>
                </a:lnTo>
                <a:close/>
              </a:path>
              <a:path w="171450" h="1296035">
                <a:moveTo>
                  <a:pt x="66528" y="1187119"/>
                </a:moveTo>
                <a:lnTo>
                  <a:pt x="66528" y="1257681"/>
                </a:lnTo>
                <a:lnTo>
                  <a:pt x="104628" y="1257681"/>
                </a:lnTo>
                <a:lnTo>
                  <a:pt x="104628" y="1248079"/>
                </a:lnTo>
                <a:lnTo>
                  <a:pt x="69068" y="1248079"/>
                </a:lnTo>
                <a:lnTo>
                  <a:pt x="85578" y="1219776"/>
                </a:lnTo>
                <a:lnTo>
                  <a:pt x="66528" y="1187119"/>
                </a:lnTo>
                <a:close/>
              </a:path>
              <a:path w="171450" h="1296035">
                <a:moveTo>
                  <a:pt x="154709" y="1124480"/>
                </a:moveTo>
                <a:lnTo>
                  <a:pt x="147395" y="1124954"/>
                </a:lnTo>
                <a:lnTo>
                  <a:pt x="140795" y="1128127"/>
                </a:lnTo>
                <a:lnTo>
                  <a:pt x="135743" y="1133779"/>
                </a:lnTo>
                <a:lnTo>
                  <a:pt x="104628" y="1187119"/>
                </a:lnTo>
                <a:lnTo>
                  <a:pt x="104628" y="1257681"/>
                </a:lnTo>
                <a:lnTo>
                  <a:pt x="107647" y="1257681"/>
                </a:lnTo>
                <a:lnTo>
                  <a:pt x="168763" y="1152982"/>
                </a:lnTo>
                <a:lnTo>
                  <a:pt x="171156" y="1145820"/>
                </a:lnTo>
                <a:lnTo>
                  <a:pt x="170668" y="1138532"/>
                </a:lnTo>
                <a:lnTo>
                  <a:pt x="167512" y="1131954"/>
                </a:lnTo>
                <a:lnTo>
                  <a:pt x="161905" y="1126921"/>
                </a:lnTo>
                <a:lnTo>
                  <a:pt x="154709" y="1124480"/>
                </a:lnTo>
                <a:close/>
              </a:path>
              <a:path w="171450" h="1296035">
                <a:moveTo>
                  <a:pt x="85578" y="1219776"/>
                </a:moveTo>
                <a:lnTo>
                  <a:pt x="69068" y="1248079"/>
                </a:lnTo>
                <a:lnTo>
                  <a:pt x="102088" y="1248079"/>
                </a:lnTo>
                <a:lnTo>
                  <a:pt x="85578" y="1219776"/>
                </a:lnTo>
                <a:close/>
              </a:path>
              <a:path w="171450" h="1296035">
                <a:moveTo>
                  <a:pt x="104628" y="1187119"/>
                </a:moveTo>
                <a:lnTo>
                  <a:pt x="85578" y="1219776"/>
                </a:lnTo>
                <a:lnTo>
                  <a:pt x="102088" y="1248079"/>
                </a:lnTo>
                <a:lnTo>
                  <a:pt x="104628" y="1248079"/>
                </a:lnTo>
                <a:lnTo>
                  <a:pt x="104628" y="1187119"/>
                </a:lnTo>
                <a:close/>
              </a:path>
              <a:path w="171450" h="1296035">
                <a:moveTo>
                  <a:pt x="104628" y="0"/>
                </a:moveTo>
                <a:lnTo>
                  <a:pt x="66528" y="0"/>
                </a:lnTo>
                <a:lnTo>
                  <a:pt x="66528" y="1187119"/>
                </a:lnTo>
                <a:lnTo>
                  <a:pt x="85578" y="1219776"/>
                </a:lnTo>
                <a:lnTo>
                  <a:pt x="104628" y="1187119"/>
                </a:lnTo>
                <a:lnTo>
                  <a:pt x="104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00805" y="5975603"/>
            <a:ext cx="6661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Sple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963" y="5073396"/>
            <a:ext cx="1030224" cy="1104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5736" y="5092572"/>
            <a:ext cx="776605" cy="851535"/>
          </a:xfrm>
          <a:custGeom>
            <a:avLst/>
            <a:gdLst/>
            <a:ahLst/>
            <a:cxnLst/>
            <a:rect l="l" t="t" r="r" b="b"/>
            <a:pathLst>
              <a:path w="776605" h="851535">
                <a:moveTo>
                  <a:pt x="49383" y="674979"/>
                </a:moveTo>
                <a:lnTo>
                  <a:pt x="42611" y="677713"/>
                </a:lnTo>
                <a:lnTo>
                  <a:pt x="37358" y="682785"/>
                </a:lnTo>
                <a:lnTo>
                  <a:pt x="34353" y="689724"/>
                </a:lnTo>
                <a:lnTo>
                  <a:pt x="0" y="851090"/>
                </a:lnTo>
                <a:lnTo>
                  <a:pt x="48182" y="835926"/>
                </a:lnTo>
                <a:lnTo>
                  <a:pt x="39535" y="835926"/>
                </a:lnTo>
                <a:lnTo>
                  <a:pt x="11341" y="810298"/>
                </a:lnTo>
                <a:lnTo>
                  <a:pt x="58735" y="758163"/>
                </a:lnTo>
                <a:lnTo>
                  <a:pt x="71615" y="697649"/>
                </a:lnTo>
                <a:lnTo>
                  <a:pt x="71698" y="690088"/>
                </a:lnTo>
                <a:lnTo>
                  <a:pt x="68967" y="683318"/>
                </a:lnTo>
                <a:lnTo>
                  <a:pt x="63892" y="678066"/>
                </a:lnTo>
                <a:lnTo>
                  <a:pt x="56946" y="675055"/>
                </a:lnTo>
                <a:lnTo>
                  <a:pt x="49383" y="674979"/>
                </a:lnTo>
                <a:close/>
              </a:path>
              <a:path w="776605" h="851535">
                <a:moveTo>
                  <a:pt x="58735" y="758163"/>
                </a:moveTo>
                <a:lnTo>
                  <a:pt x="11341" y="810298"/>
                </a:lnTo>
                <a:lnTo>
                  <a:pt x="39535" y="835926"/>
                </a:lnTo>
                <a:lnTo>
                  <a:pt x="47582" y="827074"/>
                </a:lnTo>
                <a:lnTo>
                  <a:pt x="44069" y="827074"/>
                </a:lnTo>
                <a:lnTo>
                  <a:pt x="19710" y="804938"/>
                </a:lnTo>
                <a:lnTo>
                  <a:pt x="50867" y="795132"/>
                </a:lnTo>
                <a:lnTo>
                  <a:pt x="58735" y="758163"/>
                </a:lnTo>
                <a:close/>
              </a:path>
              <a:path w="776605" h="851535">
                <a:moveTo>
                  <a:pt x="153458" y="764420"/>
                </a:moveTo>
                <a:lnTo>
                  <a:pt x="145935" y="765213"/>
                </a:lnTo>
                <a:lnTo>
                  <a:pt x="86942" y="783779"/>
                </a:lnTo>
                <a:lnTo>
                  <a:pt x="39535" y="835926"/>
                </a:lnTo>
                <a:lnTo>
                  <a:pt x="48182" y="835926"/>
                </a:lnTo>
                <a:lnTo>
                  <a:pt x="157378" y="801560"/>
                </a:lnTo>
                <a:lnTo>
                  <a:pt x="164000" y="797904"/>
                </a:lnTo>
                <a:lnTo>
                  <a:pt x="168549" y="792192"/>
                </a:lnTo>
                <a:lnTo>
                  <a:pt x="170624" y="785192"/>
                </a:lnTo>
                <a:lnTo>
                  <a:pt x="169824" y="777671"/>
                </a:lnTo>
                <a:lnTo>
                  <a:pt x="166173" y="771049"/>
                </a:lnTo>
                <a:lnTo>
                  <a:pt x="160461" y="766498"/>
                </a:lnTo>
                <a:lnTo>
                  <a:pt x="153458" y="764420"/>
                </a:lnTo>
                <a:close/>
              </a:path>
              <a:path w="776605" h="851535">
                <a:moveTo>
                  <a:pt x="50867" y="795132"/>
                </a:moveTo>
                <a:lnTo>
                  <a:pt x="19710" y="804938"/>
                </a:lnTo>
                <a:lnTo>
                  <a:pt x="44069" y="827074"/>
                </a:lnTo>
                <a:lnTo>
                  <a:pt x="50867" y="795132"/>
                </a:lnTo>
                <a:close/>
              </a:path>
              <a:path w="776605" h="851535">
                <a:moveTo>
                  <a:pt x="86942" y="783779"/>
                </a:moveTo>
                <a:lnTo>
                  <a:pt x="50867" y="795132"/>
                </a:lnTo>
                <a:lnTo>
                  <a:pt x="44069" y="827074"/>
                </a:lnTo>
                <a:lnTo>
                  <a:pt x="47582" y="827074"/>
                </a:lnTo>
                <a:lnTo>
                  <a:pt x="86942" y="783779"/>
                </a:lnTo>
                <a:close/>
              </a:path>
              <a:path w="776605" h="851535">
                <a:moveTo>
                  <a:pt x="747966" y="0"/>
                </a:moveTo>
                <a:lnTo>
                  <a:pt x="58735" y="758163"/>
                </a:lnTo>
                <a:lnTo>
                  <a:pt x="50867" y="795132"/>
                </a:lnTo>
                <a:lnTo>
                  <a:pt x="86942" y="783779"/>
                </a:lnTo>
                <a:lnTo>
                  <a:pt x="776160" y="25653"/>
                </a:lnTo>
                <a:lnTo>
                  <a:pt x="7479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8033" y="5975603"/>
            <a:ext cx="4762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ung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07564" y="4094988"/>
            <a:ext cx="423672" cy="20833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33821" y="4114800"/>
            <a:ext cx="171450" cy="1829435"/>
          </a:xfrm>
          <a:custGeom>
            <a:avLst/>
            <a:gdLst/>
            <a:ahLst/>
            <a:cxnLst/>
            <a:rect l="l" t="t" r="r" b="b"/>
            <a:pathLst>
              <a:path w="171450" h="1829435">
                <a:moveTo>
                  <a:pt x="16446" y="1657880"/>
                </a:moveTo>
                <a:lnTo>
                  <a:pt x="9251" y="1660321"/>
                </a:lnTo>
                <a:lnTo>
                  <a:pt x="3643" y="1665354"/>
                </a:lnTo>
                <a:lnTo>
                  <a:pt x="488" y="1671932"/>
                </a:lnTo>
                <a:lnTo>
                  <a:pt x="0" y="1679220"/>
                </a:lnTo>
                <a:lnTo>
                  <a:pt x="2393" y="1686382"/>
                </a:lnTo>
                <a:lnTo>
                  <a:pt x="85578" y="1828888"/>
                </a:lnTo>
                <a:lnTo>
                  <a:pt x="107640" y="1791093"/>
                </a:lnTo>
                <a:lnTo>
                  <a:pt x="66528" y="1791093"/>
                </a:lnTo>
                <a:lnTo>
                  <a:pt x="66528" y="1720519"/>
                </a:lnTo>
                <a:lnTo>
                  <a:pt x="35413" y="1667179"/>
                </a:lnTo>
                <a:lnTo>
                  <a:pt x="30360" y="1661527"/>
                </a:lnTo>
                <a:lnTo>
                  <a:pt x="23760" y="1658354"/>
                </a:lnTo>
                <a:lnTo>
                  <a:pt x="16446" y="1657880"/>
                </a:lnTo>
                <a:close/>
              </a:path>
              <a:path w="171450" h="1829435">
                <a:moveTo>
                  <a:pt x="66528" y="1720519"/>
                </a:moveTo>
                <a:lnTo>
                  <a:pt x="66528" y="1791093"/>
                </a:lnTo>
                <a:lnTo>
                  <a:pt x="104628" y="1791093"/>
                </a:lnTo>
                <a:lnTo>
                  <a:pt x="104628" y="1781479"/>
                </a:lnTo>
                <a:lnTo>
                  <a:pt x="69068" y="1781479"/>
                </a:lnTo>
                <a:lnTo>
                  <a:pt x="85578" y="1753176"/>
                </a:lnTo>
                <a:lnTo>
                  <a:pt x="66528" y="1720519"/>
                </a:lnTo>
                <a:close/>
              </a:path>
              <a:path w="171450" h="1829435">
                <a:moveTo>
                  <a:pt x="154709" y="1657880"/>
                </a:moveTo>
                <a:lnTo>
                  <a:pt x="147395" y="1658354"/>
                </a:lnTo>
                <a:lnTo>
                  <a:pt x="140795" y="1661527"/>
                </a:lnTo>
                <a:lnTo>
                  <a:pt x="135743" y="1667179"/>
                </a:lnTo>
                <a:lnTo>
                  <a:pt x="104628" y="1720519"/>
                </a:lnTo>
                <a:lnTo>
                  <a:pt x="104628" y="1791093"/>
                </a:lnTo>
                <a:lnTo>
                  <a:pt x="107640" y="1791093"/>
                </a:lnTo>
                <a:lnTo>
                  <a:pt x="168763" y="1686382"/>
                </a:lnTo>
                <a:lnTo>
                  <a:pt x="171156" y="1679220"/>
                </a:lnTo>
                <a:lnTo>
                  <a:pt x="170668" y="1671932"/>
                </a:lnTo>
                <a:lnTo>
                  <a:pt x="167512" y="1665354"/>
                </a:lnTo>
                <a:lnTo>
                  <a:pt x="161905" y="1660321"/>
                </a:lnTo>
                <a:lnTo>
                  <a:pt x="154709" y="1657880"/>
                </a:lnTo>
                <a:close/>
              </a:path>
              <a:path w="171450" h="1829435">
                <a:moveTo>
                  <a:pt x="85578" y="1753176"/>
                </a:moveTo>
                <a:lnTo>
                  <a:pt x="69068" y="1781479"/>
                </a:lnTo>
                <a:lnTo>
                  <a:pt x="102088" y="1781479"/>
                </a:lnTo>
                <a:lnTo>
                  <a:pt x="85578" y="1753176"/>
                </a:lnTo>
                <a:close/>
              </a:path>
              <a:path w="171450" h="1829435">
                <a:moveTo>
                  <a:pt x="104628" y="1720519"/>
                </a:moveTo>
                <a:lnTo>
                  <a:pt x="85578" y="1753176"/>
                </a:lnTo>
                <a:lnTo>
                  <a:pt x="102088" y="1781479"/>
                </a:lnTo>
                <a:lnTo>
                  <a:pt x="104628" y="1781479"/>
                </a:lnTo>
                <a:lnTo>
                  <a:pt x="104628" y="1720519"/>
                </a:lnTo>
                <a:close/>
              </a:path>
              <a:path w="171450" h="1829435">
                <a:moveTo>
                  <a:pt x="104628" y="0"/>
                </a:moveTo>
                <a:lnTo>
                  <a:pt x="66528" y="0"/>
                </a:lnTo>
                <a:lnTo>
                  <a:pt x="66528" y="1720519"/>
                </a:lnTo>
                <a:lnTo>
                  <a:pt x="85578" y="1753176"/>
                </a:lnTo>
                <a:lnTo>
                  <a:pt x="104628" y="1720519"/>
                </a:lnTo>
                <a:lnTo>
                  <a:pt x="104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06548" y="5975603"/>
            <a:ext cx="112014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05" marR="5080" indent="-29464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Desc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nd</a:t>
            </a:r>
            <a:r>
              <a:rPr sz="1800" b="1" dirty="0">
                <a:latin typeface="Calibri"/>
                <a:cs typeface="Calibri"/>
              </a:rPr>
              <a:t>ing  </a:t>
            </a:r>
            <a:r>
              <a:rPr sz="1800" b="1" spc="-5" dirty="0">
                <a:latin typeface="Calibri"/>
                <a:cs typeface="Calibri"/>
              </a:rPr>
              <a:t>aorta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55164" y="1487424"/>
            <a:ext cx="423672" cy="23881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81421" y="1676273"/>
            <a:ext cx="171450" cy="2134235"/>
          </a:xfrm>
          <a:custGeom>
            <a:avLst/>
            <a:gdLst/>
            <a:ahLst/>
            <a:cxnLst/>
            <a:rect l="l" t="t" r="r" b="b"/>
            <a:pathLst>
              <a:path w="171450" h="2134235">
                <a:moveTo>
                  <a:pt x="85578" y="75800"/>
                </a:moveTo>
                <a:lnTo>
                  <a:pt x="66528" y="108458"/>
                </a:lnTo>
                <a:lnTo>
                  <a:pt x="66528" y="2133727"/>
                </a:lnTo>
                <a:lnTo>
                  <a:pt x="104628" y="213372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21342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21342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21342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21342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21342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48200" y="1904961"/>
            <a:ext cx="4038600" cy="38188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98364" y="1487424"/>
            <a:ext cx="423672" cy="18547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24621" y="1676273"/>
            <a:ext cx="171450" cy="1600835"/>
          </a:xfrm>
          <a:custGeom>
            <a:avLst/>
            <a:gdLst/>
            <a:ahLst/>
            <a:cxnLst/>
            <a:rect l="l" t="t" r="r" b="b"/>
            <a:pathLst>
              <a:path w="171450" h="1600835">
                <a:moveTo>
                  <a:pt x="85578" y="75800"/>
                </a:moveTo>
                <a:lnTo>
                  <a:pt x="66528" y="108458"/>
                </a:lnTo>
                <a:lnTo>
                  <a:pt x="66528" y="1600327"/>
                </a:lnTo>
                <a:lnTo>
                  <a:pt x="104628" y="160032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16008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16008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16008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16008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16008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150745" y="1402334"/>
            <a:ext cx="35394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22070" algn="l"/>
                <a:tab pos="3070225" algn="l"/>
              </a:tabLst>
            </a:pPr>
            <a:r>
              <a:rPr sz="1800" b="1" dirty="0">
                <a:latin typeface="Calibri"/>
                <a:cs typeface="Calibri"/>
              </a:rPr>
              <a:t>Eso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dirty="0">
                <a:latin typeface="Calibri"/>
                <a:cs typeface="Calibri"/>
              </a:rPr>
              <a:t>hag</a:t>
            </a:r>
            <a:r>
              <a:rPr sz="1800" b="1" spc="-10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s	S</a:t>
            </a:r>
            <a:r>
              <a:rPr sz="1800" b="1" spc="-1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omach	</a:t>
            </a: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1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17564" y="1487424"/>
            <a:ext cx="423671" cy="1245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43821" y="1676273"/>
            <a:ext cx="171450" cy="991235"/>
          </a:xfrm>
          <a:custGeom>
            <a:avLst/>
            <a:gdLst/>
            <a:ahLst/>
            <a:cxnLst/>
            <a:rect l="l" t="t" r="r" b="b"/>
            <a:pathLst>
              <a:path w="171450" h="991235">
                <a:moveTo>
                  <a:pt x="85578" y="75800"/>
                </a:moveTo>
                <a:lnTo>
                  <a:pt x="66528" y="108457"/>
                </a:lnTo>
                <a:lnTo>
                  <a:pt x="66528" y="990726"/>
                </a:lnTo>
                <a:lnTo>
                  <a:pt x="104628" y="990726"/>
                </a:lnTo>
                <a:lnTo>
                  <a:pt x="104628" y="108457"/>
                </a:lnTo>
                <a:lnTo>
                  <a:pt x="85578" y="75800"/>
                </a:lnTo>
                <a:close/>
              </a:path>
              <a:path w="171450" h="9912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7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991235">
                <a:moveTo>
                  <a:pt x="107671" y="37846"/>
                </a:moveTo>
                <a:lnTo>
                  <a:pt x="104628" y="37846"/>
                </a:lnTo>
                <a:lnTo>
                  <a:pt x="104628" y="108457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3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991235">
                <a:moveTo>
                  <a:pt x="104628" y="37846"/>
                </a:moveTo>
                <a:lnTo>
                  <a:pt x="66528" y="37846"/>
                </a:lnTo>
                <a:lnTo>
                  <a:pt x="66528" y="108457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9912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7"/>
                </a:lnTo>
                <a:lnTo>
                  <a:pt x="104628" y="47498"/>
                </a:lnTo>
                <a:close/>
              </a:path>
              <a:path w="171450" h="9912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39688" y="1173734"/>
            <a:ext cx="90551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0" dirty="0">
                <a:latin typeface="Calibri"/>
                <a:cs typeface="Calibri"/>
              </a:rPr>
              <a:t>F</a:t>
            </a:r>
            <a:r>
              <a:rPr sz="1800" b="1" dirty="0">
                <a:latin typeface="Calibri"/>
                <a:cs typeface="Calibri"/>
              </a:rPr>
              <a:t>alci</a:t>
            </a:r>
            <a:r>
              <a:rPr sz="1800" b="1" spc="-30" dirty="0">
                <a:latin typeface="Calibri"/>
                <a:cs typeface="Calibri"/>
              </a:rPr>
              <a:t>f</a:t>
            </a:r>
            <a:r>
              <a:rPr sz="1800" b="1" dirty="0">
                <a:latin typeface="Calibri"/>
                <a:cs typeface="Calibri"/>
              </a:rPr>
              <a:t>orm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62547" y="1448053"/>
            <a:ext cx="85725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ligament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12964" y="1487424"/>
            <a:ext cx="423672" cy="23119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9221" y="1676273"/>
            <a:ext cx="171450" cy="2058035"/>
          </a:xfrm>
          <a:custGeom>
            <a:avLst/>
            <a:gdLst/>
            <a:ahLst/>
            <a:cxnLst/>
            <a:rect l="l" t="t" r="r" b="b"/>
            <a:pathLst>
              <a:path w="171450" h="2058035">
                <a:moveTo>
                  <a:pt x="85578" y="75800"/>
                </a:moveTo>
                <a:lnTo>
                  <a:pt x="66528" y="108457"/>
                </a:lnTo>
                <a:lnTo>
                  <a:pt x="66528" y="2057527"/>
                </a:lnTo>
                <a:lnTo>
                  <a:pt x="104628" y="2057527"/>
                </a:lnTo>
                <a:lnTo>
                  <a:pt x="104628" y="108457"/>
                </a:lnTo>
                <a:lnTo>
                  <a:pt x="85578" y="75800"/>
                </a:lnTo>
                <a:close/>
              </a:path>
              <a:path w="171450" h="20580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7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2058035">
                <a:moveTo>
                  <a:pt x="107671" y="37846"/>
                </a:moveTo>
                <a:lnTo>
                  <a:pt x="104628" y="37846"/>
                </a:lnTo>
                <a:lnTo>
                  <a:pt x="104628" y="108457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3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2058035">
                <a:moveTo>
                  <a:pt x="104628" y="37846"/>
                </a:moveTo>
                <a:lnTo>
                  <a:pt x="66528" y="37846"/>
                </a:lnTo>
                <a:lnTo>
                  <a:pt x="66528" y="108457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20580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7"/>
                </a:lnTo>
                <a:lnTo>
                  <a:pt x="104628" y="47498"/>
                </a:lnTo>
                <a:close/>
              </a:path>
              <a:path w="171450" h="20580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499350" y="1402334"/>
            <a:ext cx="852169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1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omach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16240" y="4852415"/>
            <a:ext cx="577596" cy="13258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58911" y="4871592"/>
            <a:ext cx="364490" cy="1072515"/>
          </a:xfrm>
          <a:custGeom>
            <a:avLst/>
            <a:gdLst/>
            <a:ahLst/>
            <a:cxnLst/>
            <a:rect l="l" t="t" r="r" b="b"/>
            <a:pathLst>
              <a:path w="364490" h="1072514">
                <a:moveTo>
                  <a:pt x="216773" y="925109"/>
                </a:moveTo>
                <a:lnTo>
                  <a:pt x="209643" y="926651"/>
                </a:lnTo>
                <a:lnTo>
                  <a:pt x="203454" y="930960"/>
                </a:lnTo>
                <a:lnTo>
                  <a:pt x="199427" y="937350"/>
                </a:lnTo>
                <a:lnTo>
                  <a:pt x="198199" y="944548"/>
                </a:lnTo>
                <a:lnTo>
                  <a:pt x="199757" y="951686"/>
                </a:lnTo>
                <a:lnTo>
                  <a:pt x="204089" y="957897"/>
                </a:lnTo>
                <a:lnTo>
                  <a:pt x="323088" y="1072095"/>
                </a:lnTo>
                <a:lnTo>
                  <a:pt x="331025" y="1040968"/>
                </a:lnTo>
                <a:lnTo>
                  <a:pt x="294386" y="1040968"/>
                </a:lnTo>
                <a:lnTo>
                  <a:pt x="275034" y="973223"/>
                </a:lnTo>
                <a:lnTo>
                  <a:pt x="230378" y="930401"/>
                </a:lnTo>
                <a:lnTo>
                  <a:pt x="223974" y="926353"/>
                </a:lnTo>
                <a:lnTo>
                  <a:pt x="216773" y="925109"/>
                </a:lnTo>
                <a:close/>
              </a:path>
              <a:path w="364490" h="1072514">
                <a:moveTo>
                  <a:pt x="275034" y="973223"/>
                </a:moveTo>
                <a:lnTo>
                  <a:pt x="294386" y="1040968"/>
                </a:lnTo>
                <a:lnTo>
                  <a:pt x="329262" y="1031024"/>
                </a:lnTo>
                <a:lnTo>
                  <a:pt x="294259" y="1031024"/>
                </a:lnTo>
                <a:lnTo>
                  <a:pt x="302338" y="999405"/>
                </a:lnTo>
                <a:lnTo>
                  <a:pt x="275034" y="973223"/>
                </a:lnTo>
                <a:close/>
              </a:path>
              <a:path w="364490" h="1072514">
                <a:moveTo>
                  <a:pt x="342598" y="888679"/>
                </a:moveTo>
                <a:lnTo>
                  <a:pt x="335724" y="891138"/>
                </a:lnTo>
                <a:lnTo>
                  <a:pt x="330279" y="895994"/>
                </a:lnTo>
                <a:lnTo>
                  <a:pt x="327025" y="902804"/>
                </a:lnTo>
                <a:lnTo>
                  <a:pt x="311715" y="962714"/>
                </a:lnTo>
                <a:lnTo>
                  <a:pt x="331089" y="1030503"/>
                </a:lnTo>
                <a:lnTo>
                  <a:pt x="294386" y="1040968"/>
                </a:lnTo>
                <a:lnTo>
                  <a:pt x="331025" y="1040968"/>
                </a:lnTo>
                <a:lnTo>
                  <a:pt x="363855" y="912228"/>
                </a:lnTo>
                <a:lnTo>
                  <a:pt x="364265" y="904670"/>
                </a:lnTo>
                <a:lnTo>
                  <a:pt x="361807" y="897793"/>
                </a:lnTo>
                <a:lnTo>
                  <a:pt x="356943" y="892341"/>
                </a:lnTo>
                <a:lnTo>
                  <a:pt x="350139" y="889063"/>
                </a:lnTo>
                <a:lnTo>
                  <a:pt x="342598" y="888679"/>
                </a:lnTo>
                <a:close/>
              </a:path>
              <a:path w="364490" h="1072514">
                <a:moveTo>
                  <a:pt x="302338" y="999405"/>
                </a:moveTo>
                <a:lnTo>
                  <a:pt x="294259" y="1031024"/>
                </a:lnTo>
                <a:lnTo>
                  <a:pt x="325882" y="1021981"/>
                </a:lnTo>
                <a:lnTo>
                  <a:pt x="302338" y="999405"/>
                </a:lnTo>
                <a:close/>
              </a:path>
              <a:path w="364490" h="1072514">
                <a:moveTo>
                  <a:pt x="311715" y="962714"/>
                </a:moveTo>
                <a:lnTo>
                  <a:pt x="302338" y="999405"/>
                </a:lnTo>
                <a:lnTo>
                  <a:pt x="325882" y="1021981"/>
                </a:lnTo>
                <a:lnTo>
                  <a:pt x="294259" y="1031024"/>
                </a:lnTo>
                <a:lnTo>
                  <a:pt x="329262" y="1031024"/>
                </a:lnTo>
                <a:lnTo>
                  <a:pt x="331089" y="1030503"/>
                </a:lnTo>
                <a:lnTo>
                  <a:pt x="311715" y="962714"/>
                </a:lnTo>
                <a:close/>
              </a:path>
              <a:path w="364490" h="1072514">
                <a:moveTo>
                  <a:pt x="36576" y="0"/>
                </a:moveTo>
                <a:lnTo>
                  <a:pt x="0" y="10413"/>
                </a:lnTo>
                <a:lnTo>
                  <a:pt x="275034" y="973223"/>
                </a:lnTo>
                <a:lnTo>
                  <a:pt x="302338" y="999405"/>
                </a:lnTo>
                <a:lnTo>
                  <a:pt x="311715" y="962714"/>
                </a:lnTo>
                <a:lnTo>
                  <a:pt x="36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240014" y="5975603"/>
            <a:ext cx="6661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Sple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55764" y="5085588"/>
            <a:ext cx="423672" cy="10927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82021" y="5105400"/>
            <a:ext cx="171450" cy="838835"/>
          </a:xfrm>
          <a:custGeom>
            <a:avLst/>
            <a:gdLst/>
            <a:ahLst/>
            <a:cxnLst/>
            <a:rect l="l" t="t" r="r" b="b"/>
            <a:pathLst>
              <a:path w="171450" h="838835">
                <a:moveTo>
                  <a:pt x="16446" y="667280"/>
                </a:moveTo>
                <a:lnTo>
                  <a:pt x="9251" y="669721"/>
                </a:lnTo>
                <a:lnTo>
                  <a:pt x="3643" y="674754"/>
                </a:lnTo>
                <a:lnTo>
                  <a:pt x="488" y="681332"/>
                </a:lnTo>
                <a:lnTo>
                  <a:pt x="0" y="688620"/>
                </a:lnTo>
                <a:lnTo>
                  <a:pt x="2393" y="695782"/>
                </a:lnTo>
                <a:lnTo>
                  <a:pt x="85578" y="838288"/>
                </a:lnTo>
                <a:lnTo>
                  <a:pt x="107647" y="800481"/>
                </a:lnTo>
                <a:lnTo>
                  <a:pt x="66528" y="800481"/>
                </a:lnTo>
                <a:lnTo>
                  <a:pt x="66528" y="729919"/>
                </a:lnTo>
                <a:lnTo>
                  <a:pt x="35413" y="676579"/>
                </a:lnTo>
                <a:lnTo>
                  <a:pt x="30360" y="670927"/>
                </a:lnTo>
                <a:lnTo>
                  <a:pt x="23760" y="667754"/>
                </a:lnTo>
                <a:lnTo>
                  <a:pt x="16446" y="667280"/>
                </a:lnTo>
                <a:close/>
              </a:path>
              <a:path w="171450" h="838835">
                <a:moveTo>
                  <a:pt x="66528" y="729919"/>
                </a:moveTo>
                <a:lnTo>
                  <a:pt x="66528" y="800481"/>
                </a:lnTo>
                <a:lnTo>
                  <a:pt x="104628" y="800481"/>
                </a:lnTo>
                <a:lnTo>
                  <a:pt x="104628" y="790879"/>
                </a:lnTo>
                <a:lnTo>
                  <a:pt x="69068" y="790879"/>
                </a:lnTo>
                <a:lnTo>
                  <a:pt x="85578" y="762576"/>
                </a:lnTo>
                <a:lnTo>
                  <a:pt x="66528" y="729919"/>
                </a:lnTo>
                <a:close/>
              </a:path>
              <a:path w="171450" h="838835">
                <a:moveTo>
                  <a:pt x="154709" y="667280"/>
                </a:moveTo>
                <a:lnTo>
                  <a:pt x="147395" y="667754"/>
                </a:lnTo>
                <a:lnTo>
                  <a:pt x="140795" y="670927"/>
                </a:lnTo>
                <a:lnTo>
                  <a:pt x="135743" y="676579"/>
                </a:lnTo>
                <a:lnTo>
                  <a:pt x="104628" y="729919"/>
                </a:lnTo>
                <a:lnTo>
                  <a:pt x="104628" y="800481"/>
                </a:lnTo>
                <a:lnTo>
                  <a:pt x="107647" y="800481"/>
                </a:lnTo>
                <a:lnTo>
                  <a:pt x="168763" y="695782"/>
                </a:lnTo>
                <a:lnTo>
                  <a:pt x="171156" y="688620"/>
                </a:lnTo>
                <a:lnTo>
                  <a:pt x="170668" y="681332"/>
                </a:lnTo>
                <a:lnTo>
                  <a:pt x="167513" y="674754"/>
                </a:lnTo>
                <a:lnTo>
                  <a:pt x="161905" y="669721"/>
                </a:lnTo>
                <a:lnTo>
                  <a:pt x="154709" y="667280"/>
                </a:lnTo>
                <a:close/>
              </a:path>
              <a:path w="171450" h="838835">
                <a:moveTo>
                  <a:pt x="85578" y="762576"/>
                </a:moveTo>
                <a:lnTo>
                  <a:pt x="69068" y="790879"/>
                </a:lnTo>
                <a:lnTo>
                  <a:pt x="102088" y="790879"/>
                </a:lnTo>
                <a:lnTo>
                  <a:pt x="85578" y="762576"/>
                </a:lnTo>
                <a:close/>
              </a:path>
              <a:path w="171450" h="838835">
                <a:moveTo>
                  <a:pt x="104628" y="729919"/>
                </a:moveTo>
                <a:lnTo>
                  <a:pt x="85578" y="762576"/>
                </a:lnTo>
                <a:lnTo>
                  <a:pt x="102088" y="790879"/>
                </a:lnTo>
                <a:lnTo>
                  <a:pt x="104628" y="790879"/>
                </a:lnTo>
                <a:lnTo>
                  <a:pt x="104628" y="729919"/>
                </a:lnTo>
                <a:close/>
              </a:path>
              <a:path w="171450" h="838835">
                <a:moveTo>
                  <a:pt x="104628" y="0"/>
                </a:moveTo>
                <a:lnTo>
                  <a:pt x="66528" y="0"/>
                </a:lnTo>
                <a:lnTo>
                  <a:pt x="66528" y="729919"/>
                </a:lnTo>
                <a:lnTo>
                  <a:pt x="85578" y="762576"/>
                </a:lnTo>
                <a:lnTo>
                  <a:pt x="104628" y="729919"/>
                </a:lnTo>
                <a:lnTo>
                  <a:pt x="104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183881" y="5975603"/>
            <a:ext cx="5676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un</a:t>
            </a:r>
            <a:r>
              <a:rPr sz="1800" b="1" spc="-5" dirty="0">
                <a:latin typeface="Calibri"/>
                <a:cs typeface="Calibri"/>
              </a:rPr>
              <a:t>gs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969764" y="4690871"/>
            <a:ext cx="1638299" cy="14874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81472" y="4710176"/>
            <a:ext cx="1384935" cy="1233805"/>
          </a:xfrm>
          <a:custGeom>
            <a:avLst/>
            <a:gdLst/>
            <a:ahLst/>
            <a:cxnLst/>
            <a:rect l="l" t="t" r="r" b="b"/>
            <a:pathLst>
              <a:path w="1384934" h="1233804">
                <a:moveTo>
                  <a:pt x="67845" y="1063603"/>
                </a:moveTo>
                <a:lnTo>
                  <a:pt x="60832" y="1065601"/>
                </a:lnTo>
                <a:lnTo>
                  <a:pt x="55058" y="1070087"/>
                </a:lnTo>
                <a:lnTo>
                  <a:pt x="51307" y="1076667"/>
                </a:lnTo>
                <a:lnTo>
                  <a:pt x="0" y="1233474"/>
                </a:lnTo>
                <a:lnTo>
                  <a:pt x="54058" y="1222603"/>
                </a:lnTo>
                <a:lnTo>
                  <a:pt x="41021" y="1222603"/>
                </a:lnTo>
                <a:lnTo>
                  <a:pt x="15621" y="1194130"/>
                </a:lnTo>
                <a:lnTo>
                  <a:pt x="68340" y="1147268"/>
                </a:lnTo>
                <a:lnTo>
                  <a:pt x="87502" y="1088517"/>
                </a:lnTo>
                <a:lnTo>
                  <a:pt x="88401" y="1080999"/>
                </a:lnTo>
                <a:lnTo>
                  <a:pt x="86407" y="1073973"/>
                </a:lnTo>
                <a:lnTo>
                  <a:pt x="81913" y="1068212"/>
                </a:lnTo>
                <a:lnTo>
                  <a:pt x="75311" y="1064488"/>
                </a:lnTo>
                <a:lnTo>
                  <a:pt x="67845" y="1063603"/>
                </a:lnTo>
                <a:close/>
              </a:path>
              <a:path w="1384934" h="1233804">
                <a:moveTo>
                  <a:pt x="68340" y="1147268"/>
                </a:moveTo>
                <a:lnTo>
                  <a:pt x="15621" y="1194130"/>
                </a:lnTo>
                <a:lnTo>
                  <a:pt x="41021" y="1222603"/>
                </a:lnTo>
                <a:lnTo>
                  <a:pt x="50379" y="1214285"/>
                </a:lnTo>
                <a:lnTo>
                  <a:pt x="46481" y="1214285"/>
                </a:lnTo>
                <a:lnTo>
                  <a:pt x="24511" y="1189685"/>
                </a:lnTo>
                <a:lnTo>
                  <a:pt x="56610" y="1183230"/>
                </a:lnTo>
                <a:lnTo>
                  <a:pt x="68340" y="1147268"/>
                </a:lnTo>
                <a:close/>
              </a:path>
              <a:path w="1384934" h="1233804">
                <a:moveTo>
                  <a:pt x="154304" y="1163586"/>
                </a:moveTo>
                <a:lnTo>
                  <a:pt x="93706" y="1175771"/>
                </a:lnTo>
                <a:lnTo>
                  <a:pt x="41021" y="1222603"/>
                </a:lnTo>
                <a:lnTo>
                  <a:pt x="54058" y="1222603"/>
                </a:lnTo>
                <a:lnTo>
                  <a:pt x="161798" y="1200937"/>
                </a:lnTo>
                <a:lnTo>
                  <a:pt x="168763" y="1198002"/>
                </a:lnTo>
                <a:lnTo>
                  <a:pt x="173894" y="1192803"/>
                </a:lnTo>
                <a:lnTo>
                  <a:pt x="176692" y="1186060"/>
                </a:lnTo>
                <a:lnTo>
                  <a:pt x="176656" y="1178496"/>
                </a:lnTo>
                <a:lnTo>
                  <a:pt x="173753" y="1171523"/>
                </a:lnTo>
                <a:lnTo>
                  <a:pt x="168576" y="1166393"/>
                </a:lnTo>
                <a:lnTo>
                  <a:pt x="161851" y="1163587"/>
                </a:lnTo>
                <a:lnTo>
                  <a:pt x="154304" y="1163586"/>
                </a:lnTo>
                <a:close/>
              </a:path>
              <a:path w="1384934" h="1233804">
                <a:moveTo>
                  <a:pt x="56610" y="1183230"/>
                </a:moveTo>
                <a:lnTo>
                  <a:pt x="24511" y="1189685"/>
                </a:lnTo>
                <a:lnTo>
                  <a:pt x="46481" y="1214285"/>
                </a:lnTo>
                <a:lnTo>
                  <a:pt x="56610" y="1183230"/>
                </a:lnTo>
                <a:close/>
              </a:path>
              <a:path w="1384934" h="1233804">
                <a:moveTo>
                  <a:pt x="93706" y="1175771"/>
                </a:moveTo>
                <a:lnTo>
                  <a:pt x="56610" y="1183230"/>
                </a:lnTo>
                <a:lnTo>
                  <a:pt x="46481" y="1214285"/>
                </a:lnTo>
                <a:lnTo>
                  <a:pt x="50379" y="1214285"/>
                </a:lnTo>
                <a:lnTo>
                  <a:pt x="93706" y="1175771"/>
                </a:lnTo>
                <a:close/>
              </a:path>
              <a:path w="1384934" h="1233804">
                <a:moveTo>
                  <a:pt x="1359027" y="0"/>
                </a:moveTo>
                <a:lnTo>
                  <a:pt x="68340" y="1147268"/>
                </a:lnTo>
                <a:lnTo>
                  <a:pt x="56610" y="1183230"/>
                </a:lnTo>
                <a:lnTo>
                  <a:pt x="93706" y="1175771"/>
                </a:lnTo>
                <a:lnTo>
                  <a:pt x="1384427" y="28448"/>
                </a:lnTo>
                <a:lnTo>
                  <a:pt x="1359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708397" y="5975603"/>
            <a:ext cx="9486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3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5" dirty="0">
                <a:latin typeface="Calibri"/>
                <a:cs typeface="Calibri"/>
              </a:rPr>
              <a:t>b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ae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341364" y="4244340"/>
            <a:ext cx="577595" cy="19339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495775" y="4263771"/>
            <a:ext cx="381635" cy="1680210"/>
          </a:xfrm>
          <a:custGeom>
            <a:avLst/>
            <a:gdLst/>
            <a:ahLst/>
            <a:cxnLst/>
            <a:rect l="l" t="t" r="r" b="b"/>
            <a:pathLst>
              <a:path w="381634" h="1680210">
                <a:moveTo>
                  <a:pt x="19956" y="1499303"/>
                </a:moveTo>
                <a:lnTo>
                  <a:pt x="12465" y="1500428"/>
                </a:lnTo>
                <a:lnTo>
                  <a:pt x="6056" y="1504367"/>
                </a:lnTo>
                <a:lnTo>
                  <a:pt x="1766" y="1510271"/>
                </a:lnTo>
                <a:lnTo>
                  <a:pt x="0" y="1517355"/>
                </a:lnTo>
                <a:lnTo>
                  <a:pt x="1162" y="1524838"/>
                </a:lnTo>
                <a:lnTo>
                  <a:pt x="57423" y="1679917"/>
                </a:lnTo>
                <a:lnTo>
                  <a:pt x="86345" y="1646135"/>
                </a:lnTo>
                <a:lnTo>
                  <a:pt x="82950" y="1646135"/>
                </a:lnTo>
                <a:lnTo>
                  <a:pt x="45485" y="1639315"/>
                </a:lnTo>
                <a:lnTo>
                  <a:pt x="58076" y="1570043"/>
                </a:lnTo>
                <a:lnTo>
                  <a:pt x="36976" y="1511833"/>
                </a:lnTo>
                <a:lnTo>
                  <a:pt x="32986" y="1505372"/>
                </a:lnTo>
                <a:lnTo>
                  <a:pt x="27054" y="1501073"/>
                </a:lnTo>
                <a:lnTo>
                  <a:pt x="19956" y="1499303"/>
                </a:lnTo>
                <a:close/>
              </a:path>
              <a:path w="381634" h="1680210">
                <a:moveTo>
                  <a:pt x="58076" y="1570043"/>
                </a:moveTo>
                <a:lnTo>
                  <a:pt x="45485" y="1639315"/>
                </a:lnTo>
                <a:lnTo>
                  <a:pt x="82950" y="1646135"/>
                </a:lnTo>
                <a:lnTo>
                  <a:pt x="84754" y="1636217"/>
                </a:lnTo>
                <a:lnTo>
                  <a:pt x="82061" y="1636217"/>
                </a:lnTo>
                <a:lnTo>
                  <a:pt x="49676" y="1630324"/>
                </a:lnTo>
                <a:lnTo>
                  <a:pt x="70931" y="1605511"/>
                </a:lnTo>
                <a:lnTo>
                  <a:pt x="58076" y="1570043"/>
                </a:lnTo>
                <a:close/>
              </a:path>
              <a:path w="381634" h="1680210">
                <a:moveTo>
                  <a:pt x="148752" y="1523193"/>
                </a:moveTo>
                <a:lnTo>
                  <a:pt x="141737" y="1525140"/>
                </a:lnTo>
                <a:lnTo>
                  <a:pt x="135782" y="1529803"/>
                </a:lnTo>
                <a:lnTo>
                  <a:pt x="95566" y="1576752"/>
                </a:lnTo>
                <a:lnTo>
                  <a:pt x="82950" y="1646135"/>
                </a:lnTo>
                <a:lnTo>
                  <a:pt x="86345" y="1646135"/>
                </a:lnTo>
                <a:lnTo>
                  <a:pt x="164738" y="1554568"/>
                </a:lnTo>
                <a:lnTo>
                  <a:pt x="168366" y="1547964"/>
                </a:lnTo>
                <a:lnTo>
                  <a:pt x="169183" y="1540710"/>
                </a:lnTo>
                <a:lnTo>
                  <a:pt x="167239" y="1533669"/>
                </a:lnTo>
                <a:lnTo>
                  <a:pt x="162579" y="1527708"/>
                </a:lnTo>
                <a:lnTo>
                  <a:pt x="155981" y="1524028"/>
                </a:lnTo>
                <a:lnTo>
                  <a:pt x="148752" y="1523193"/>
                </a:lnTo>
                <a:close/>
              </a:path>
              <a:path w="381634" h="1680210">
                <a:moveTo>
                  <a:pt x="70931" y="1605511"/>
                </a:moveTo>
                <a:lnTo>
                  <a:pt x="49676" y="1630324"/>
                </a:lnTo>
                <a:lnTo>
                  <a:pt x="82061" y="1636217"/>
                </a:lnTo>
                <a:lnTo>
                  <a:pt x="70931" y="1605511"/>
                </a:lnTo>
                <a:close/>
              </a:path>
              <a:path w="381634" h="1680210">
                <a:moveTo>
                  <a:pt x="95566" y="1576752"/>
                </a:moveTo>
                <a:lnTo>
                  <a:pt x="70931" y="1605511"/>
                </a:lnTo>
                <a:lnTo>
                  <a:pt x="82061" y="1636217"/>
                </a:lnTo>
                <a:lnTo>
                  <a:pt x="84754" y="1636217"/>
                </a:lnTo>
                <a:lnTo>
                  <a:pt x="95566" y="1576752"/>
                </a:lnTo>
                <a:close/>
              </a:path>
              <a:path w="381634" h="1680210">
                <a:moveTo>
                  <a:pt x="343427" y="0"/>
                </a:moveTo>
                <a:lnTo>
                  <a:pt x="58076" y="1570043"/>
                </a:lnTo>
                <a:lnTo>
                  <a:pt x="70931" y="1605511"/>
                </a:lnTo>
                <a:lnTo>
                  <a:pt x="95566" y="1576752"/>
                </a:lnTo>
                <a:lnTo>
                  <a:pt x="381019" y="6857"/>
                </a:lnTo>
                <a:lnTo>
                  <a:pt x="343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357620" y="5975603"/>
            <a:ext cx="2387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Calibri"/>
                <a:cs typeface="Calibri"/>
              </a:rPr>
              <a:t>??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7" name="object 2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sz="3200" b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3200" b="1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Abdulhalem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52600" y="1828800"/>
            <a:ext cx="5562600" cy="434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59964" y="5154167"/>
            <a:ext cx="804672" cy="1405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6686" y="5173598"/>
            <a:ext cx="565785" cy="1151255"/>
          </a:xfrm>
          <a:custGeom>
            <a:avLst/>
            <a:gdLst/>
            <a:ahLst/>
            <a:cxnLst/>
            <a:rect l="l" t="t" r="r" b="b"/>
            <a:pathLst>
              <a:path w="565785" h="1151254">
                <a:moveTo>
                  <a:pt x="17271" y="966076"/>
                </a:moveTo>
                <a:lnTo>
                  <a:pt x="9983" y="968246"/>
                </a:lnTo>
                <a:lnTo>
                  <a:pt x="4302" y="972866"/>
                </a:lnTo>
                <a:lnTo>
                  <a:pt x="787" y="979269"/>
                </a:lnTo>
                <a:lnTo>
                  <a:pt x="0" y="986789"/>
                </a:lnTo>
                <a:lnTo>
                  <a:pt x="15112" y="1151077"/>
                </a:lnTo>
                <a:lnTo>
                  <a:pt x="52890" y="1124877"/>
                </a:lnTo>
                <a:lnTo>
                  <a:pt x="48387" y="1124877"/>
                </a:lnTo>
                <a:lnTo>
                  <a:pt x="13843" y="1108760"/>
                </a:lnTo>
                <a:lnTo>
                  <a:pt x="43617" y="1044955"/>
                </a:lnTo>
                <a:lnTo>
                  <a:pt x="37973" y="983310"/>
                </a:lnTo>
                <a:lnTo>
                  <a:pt x="35774" y="976061"/>
                </a:lnTo>
                <a:lnTo>
                  <a:pt x="31146" y="970402"/>
                </a:lnTo>
                <a:lnTo>
                  <a:pt x="24757" y="966888"/>
                </a:lnTo>
                <a:lnTo>
                  <a:pt x="17271" y="966076"/>
                </a:lnTo>
                <a:close/>
              </a:path>
              <a:path w="565785" h="1151254">
                <a:moveTo>
                  <a:pt x="43617" y="1044955"/>
                </a:moveTo>
                <a:lnTo>
                  <a:pt x="13843" y="1108760"/>
                </a:lnTo>
                <a:lnTo>
                  <a:pt x="48387" y="1124877"/>
                </a:lnTo>
                <a:lnTo>
                  <a:pt x="52961" y="1115072"/>
                </a:lnTo>
                <a:lnTo>
                  <a:pt x="50037" y="1115072"/>
                </a:lnTo>
                <a:lnTo>
                  <a:pt x="20193" y="1101166"/>
                </a:lnTo>
                <a:lnTo>
                  <a:pt x="47058" y="1082535"/>
                </a:lnTo>
                <a:lnTo>
                  <a:pt x="43617" y="1044955"/>
                </a:lnTo>
                <a:close/>
              </a:path>
              <a:path w="565785" h="1151254">
                <a:moveTo>
                  <a:pt x="143224" y="1022688"/>
                </a:moveTo>
                <a:lnTo>
                  <a:pt x="135909" y="1022783"/>
                </a:lnTo>
                <a:lnTo>
                  <a:pt x="128905" y="1025779"/>
                </a:lnTo>
                <a:lnTo>
                  <a:pt x="78228" y="1060920"/>
                </a:lnTo>
                <a:lnTo>
                  <a:pt x="48387" y="1124877"/>
                </a:lnTo>
                <a:lnTo>
                  <a:pt x="52890" y="1124877"/>
                </a:lnTo>
                <a:lnTo>
                  <a:pt x="150621" y="1057097"/>
                </a:lnTo>
                <a:lnTo>
                  <a:pt x="155858" y="1051641"/>
                </a:lnTo>
                <a:lnTo>
                  <a:pt x="158464" y="1044955"/>
                </a:lnTo>
                <a:lnTo>
                  <a:pt x="158426" y="1037528"/>
                </a:lnTo>
                <a:lnTo>
                  <a:pt x="155448" y="1030579"/>
                </a:lnTo>
                <a:lnTo>
                  <a:pt x="150014" y="1025337"/>
                </a:lnTo>
                <a:lnTo>
                  <a:pt x="143224" y="1022688"/>
                </a:lnTo>
                <a:close/>
              </a:path>
              <a:path w="565785" h="1151254">
                <a:moveTo>
                  <a:pt x="47058" y="1082535"/>
                </a:moveTo>
                <a:lnTo>
                  <a:pt x="20193" y="1101166"/>
                </a:lnTo>
                <a:lnTo>
                  <a:pt x="50037" y="1115072"/>
                </a:lnTo>
                <a:lnTo>
                  <a:pt x="47058" y="1082535"/>
                </a:lnTo>
                <a:close/>
              </a:path>
              <a:path w="565785" h="1151254">
                <a:moveTo>
                  <a:pt x="78228" y="1060920"/>
                </a:moveTo>
                <a:lnTo>
                  <a:pt x="47058" y="1082535"/>
                </a:lnTo>
                <a:lnTo>
                  <a:pt x="50037" y="1115072"/>
                </a:lnTo>
                <a:lnTo>
                  <a:pt x="52961" y="1115072"/>
                </a:lnTo>
                <a:lnTo>
                  <a:pt x="78228" y="1060920"/>
                </a:lnTo>
                <a:close/>
              </a:path>
              <a:path w="565785" h="1151254">
                <a:moveTo>
                  <a:pt x="531240" y="0"/>
                </a:moveTo>
                <a:lnTo>
                  <a:pt x="43617" y="1044955"/>
                </a:lnTo>
                <a:lnTo>
                  <a:pt x="47058" y="1082535"/>
                </a:lnTo>
                <a:lnTo>
                  <a:pt x="78228" y="1060920"/>
                </a:lnTo>
                <a:lnTo>
                  <a:pt x="565785" y="16001"/>
                </a:lnTo>
                <a:lnTo>
                  <a:pt x="531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41601" y="6356603"/>
            <a:ext cx="120332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Right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kidney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79364" y="5077967"/>
            <a:ext cx="804672" cy="1481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21401" y="5097779"/>
            <a:ext cx="570230" cy="1227455"/>
          </a:xfrm>
          <a:custGeom>
            <a:avLst/>
            <a:gdLst/>
            <a:ahLst/>
            <a:cxnLst/>
            <a:rect l="l" t="t" r="r" b="b"/>
            <a:pathLst>
              <a:path w="570229" h="1227454">
                <a:moveTo>
                  <a:pt x="425862" y="1095448"/>
                </a:moveTo>
                <a:lnTo>
                  <a:pt x="418980" y="1097933"/>
                </a:lnTo>
                <a:lnTo>
                  <a:pt x="413385" y="1103045"/>
                </a:lnTo>
                <a:lnTo>
                  <a:pt x="410217" y="1109915"/>
                </a:lnTo>
                <a:lnTo>
                  <a:pt x="409956" y="1117211"/>
                </a:lnTo>
                <a:lnTo>
                  <a:pt x="412456" y="1124075"/>
                </a:lnTo>
                <a:lnTo>
                  <a:pt x="417575" y="1129652"/>
                </a:lnTo>
                <a:lnTo>
                  <a:pt x="550799" y="1226896"/>
                </a:lnTo>
                <a:lnTo>
                  <a:pt x="553937" y="1199896"/>
                </a:lnTo>
                <a:lnTo>
                  <a:pt x="518287" y="1199896"/>
                </a:lnTo>
                <a:lnTo>
                  <a:pt x="490070" y="1135401"/>
                </a:lnTo>
                <a:lnTo>
                  <a:pt x="440054" y="1098880"/>
                </a:lnTo>
                <a:lnTo>
                  <a:pt x="433173" y="1095719"/>
                </a:lnTo>
                <a:lnTo>
                  <a:pt x="425862" y="1095448"/>
                </a:lnTo>
                <a:close/>
              </a:path>
              <a:path w="570229" h="1227454">
                <a:moveTo>
                  <a:pt x="490070" y="1135401"/>
                </a:moveTo>
                <a:lnTo>
                  <a:pt x="518287" y="1199896"/>
                </a:lnTo>
                <a:lnTo>
                  <a:pt x="540694" y="1190066"/>
                </a:lnTo>
                <a:lnTo>
                  <a:pt x="516763" y="1190066"/>
                </a:lnTo>
                <a:lnTo>
                  <a:pt x="520522" y="1157637"/>
                </a:lnTo>
                <a:lnTo>
                  <a:pt x="490070" y="1135401"/>
                </a:lnTo>
                <a:close/>
              </a:path>
              <a:path w="570229" h="1227454">
                <a:moveTo>
                  <a:pt x="553085" y="1041895"/>
                </a:moveTo>
                <a:lnTo>
                  <a:pt x="524870" y="1120141"/>
                </a:lnTo>
                <a:lnTo>
                  <a:pt x="553085" y="1184630"/>
                </a:lnTo>
                <a:lnTo>
                  <a:pt x="518287" y="1199896"/>
                </a:lnTo>
                <a:lnTo>
                  <a:pt x="553937" y="1199896"/>
                </a:lnTo>
                <a:lnTo>
                  <a:pt x="569849" y="1063015"/>
                </a:lnTo>
                <a:lnTo>
                  <a:pt x="569247" y="1055477"/>
                </a:lnTo>
                <a:lnTo>
                  <a:pt x="565896" y="1048993"/>
                </a:lnTo>
                <a:lnTo>
                  <a:pt x="560329" y="1044239"/>
                </a:lnTo>
                <a:lnTo>
                  <a:pt x="553085" y="1041895"/>
                </a:lnTo>
                <a:close/>
              </a:path>
              <a:path w="570229" h="1227454">
                <a:moveTo>
                  <a:pt x="520522" y="1157637"/>
                </a:moveTo>
                <a:lnTo>
                  <a:pt x="516763" y="1190066"/>
                </a:lnTo>
                <a:lnTo>
                  <a:pt x="546862" y="1176870"/>
                </a:lnTo>
                <a:lnTo>
                  <a:pt x="520522" y="1157637"/>
                </a:lnTo>
                <a:close/>
              </a:path>
              <a:path w="570229" h="1227454">
                <a:moveTo>
                  <a:pt x="524870" y="1120141"/>
                </a:moveTo>
                <a:lnTo>
                  <a:pt x="520522" y="1157637"/>
                </a:lnTo>
                <a:lnTo>
                  <a:pt x="546862" y="1176870"/>
                </a:lnTo>
                <a:lnTo>
                  <a:pt x="516763" y="1190066"/>
                </a:lnTo>
                <a:lnTo>
                  <a:pt x="540694" y="1190066"/>
                </a:lnTo>
                <a:lnTo>
                  <a:pt x="553085" y="1184630"/>
                </a:lnTo>
                <a:lnTo>
                  <a:pt x="524870" y="1120141"/>
                </a:lnTo>
                <a:close/>
              </a:path>
              <a:path w="570229" h="1227454">
                <a:moveTo>
                  <a:pt x="34798" y="0"/>
                </a:moveTo>
                <a:lnTo>
                  <a:pt x="0" y="15240"/>
                </a:lnTo>
                <a:lnTo>
                  <a:pt x="490070" y="1135401"/>
                </a:lnTo>
                <a:lnTo>
                  <a:pt x="520522" y="1157637"/>
                </a:lnTo>
                <a:lnTo>
                  <a:pt x="524870" y="1120141"/>
                </a:lnTo>
                <a:lnTo>
                  <a:pt x="347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20944" y="6356603"/>
            <a:ext cx="107378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Left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kidney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83964" y="4780788"/>
            <a:ext cx="423672" cy="1778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10221" y="4800600"/>
            <a:ext cx="171450" cy="1524635"/>
          </a:xfrm>
          <a:custGeom>
            <a:avLst/>
            <a:gdLst/>
            <a:ahLst/>
            <a:cxnLst/>
            <a:rect l="l" t="t" r="r" b="b"/>
            <a:pathLst>
              <a:path w="171450" h="1524635">
                <a:moveTo>
                  <a:pt x="16446" y="1353080"/>
                </a:moveTo>
                <a:lnTo>
                  <a:pt x="9251" y="1355521"/>
                </a:lnTo>
                <a:lnTo>
                  <a:pt x="3643" y="1360554"/>
                </a:lnTo>
                <a:lnTo>
                  <a:pt x="488" y="1367132"/>
                </a:lnTo>
                <a:lnTo>
                  <a:pt x="0" y="1374420"/>
                </a:lnTo>
                <a:lnTo>
                  <a:pt x="2393" y="1381582"/>
                </a:lnTo>
                <a:lnTo>
                  <a:pt x="85578" y="1524088"/>
                </a:lnTo>
                <a:lnTo>
                  <a:pt x="107647" y="1486281"/>
                </a:lnTo>
                <a:lnTo>
                  <a:pt x="66528" y="1486281"/>
                </a:lnTo>
                <a:lnTo>
                  <a:pt x="66528" y="1415719"/>
                </a:lnTo>
                <a:lnTo>
                  <a:pt x="35413" y="1362379"/>
                </a:lnTo>
                <a:lnTo>
                  <a:pt x="30360" y="1356727"/>
                </a:lnTo>
                <a:lnTo>
                  <a:pt x="23760" y="1353554"/>
                </a:lnTo>
                <a:lnTo>
                  <a:pt x="16446" y="1353080"/>
                </a:lnTo>
                <a:close/>
              </a:path>
              <a:path w="171450" h="1524635">
                <a:moveTo>
                  <a:pt x="66528" y="1415719"/>
                </a:moveTo>
                <a:lnTo>
                  <a:pt x="66528" y="1486281"/>
                </a:lnTo>
                <a:lnTo>
                  <a:pt x="104628" y="1486281"/>
                </a:lnTo>
                <a:lnTo>
                  <a:pt x="104628" y="1476679"/>
                </a:lnTo>
                <a:lnTo>
                  <a:pt x="69068" y="1476679"/>
                </a:lnTo>
                <a:lnTo>
                  <a:pt x="85578" y="1448376"/>
                </a:lnTo>
                <a:lnTo>
                  <a:pt x="66528" y="1415719"/>
                </a:lnTo>
                <a:close/>
              </a:path>
              <a:path w="171450" h="1524635">
                <a:moveTo>
                  <a:pt x="154709" y="1353080"/>
                </a:moveTo>
                <a:lnTo>
                  <a:pt x="147395" y="1353554"/>
                </a:lnTo>
                <a:lnTo>
                  <a:pt x="140795" y="1356727"/>
                </a:lnTo>
                <a:lnTo>
                  <a:pt x="135743" y="1362379"/>
                </a:lnTo>
                <a:lnTo>
                  <a:pt x="104628" y="1415719"/>
                </a:lnTo>
                <a:lnTo>
                  <a:pt x="104628" y="1486281"/>
                </a:lnTo>
                <a:lnTo>
                  <a:pt x="107647" y="1486281"/>
                </a:lnTo>
                <a:lnTo>
                  <a:pt x="168763" y="1381582"/>
                </a:lnTo>
                <a:lnTo>
                  <a:pt x="171156" y="1374420"/>
                </a:lnTo>
                <a:lnTo>
                  <a:pt x="170668" y="1367132"/>
                </a:lnTo>
                <a:lnTo>
                  <a:pt x="167512" y="1360554"/>
                </a:lnTo>
                <a:lnTo>
                  <a:pt x="161905" y="1355521"/>
                </a:lnTo>
                <a:lnTo>
                  <a:pt x="154709" y="1353080"/>
                </a:lnTo>
                <a:close/>
              </a:path>
              <a:path w="171450" h="1524635">
                <a:moveTo>
                  <a:pt x="85578" y="1448376"/>
                </a:moveTo>
                <a:lnTo>
                  <a:pt x="69068" y="1476679"/>
                </a:lnTo>
                <a:lnTo>
                  <a:pt x="102088" y="1476679"/>
                </a:lnTo>
                <a:lnTo>
                  <a:pt x="85578" y="1448376"/>
                </a:lnTo>
                <a:close/>
              </a:path>
              <a:path w="171450" h="1524635">
                <a:moveTo>
                  <a:pt x="104628" y="1415719"/>
                </a:moveTo>
                <a:lnTo>
                  <a:pt x="85578" y="1448376"/>
                </a:lnTo>
                <a:lnTo>
                  <a:pt x="102088" y="1476679"/>
                </a:lnTo>
                <a:lnTo>
                  <a:pt x="104628" y="1476679"/>
                </a:lnTo>
                <a:lnTo>
                  <a:pt x="104628" y="1415719"/>
                </a:lnTo>
                <a:close/>
              </a:path>
              <a:path w="171450" h="1524635">
                <a:moveTo>
                  <a:pt x="104628" y="0"/>
                </a:moveTo>
                <a:lnTo>
                  <a:pt x="66528" y="0"/>
                </a:lnTo>
                <a:lnTo>
                  <a:pt x="66528" y="1415719"/>
                </a:lnTo>
                <a:lnTo>
                  <a:pt x="85578" y="1448376"/>
                </a:lnTo>
                <a:lnTo>
                  <a:pt x="104628" y="1415719"/>
                </a:lnTo>
                <a:lnTo>
                  <a:pt x="1046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13453" y="6356603"/>
            <a:ext cx="9652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9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3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eb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ae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02964" y="1487424"/>
            <a:ext cx="423672" cy="2464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29221" y="1676273"/>
            <a:ext cx="171450" cy="2210435"/>
          </a:xfrm>
          <a:custGeom>
            <a:avLst/>
            <a:gdLst/>
            <a:ahLst/>
            <a:cxnLst/>
            <a:rect l="l" t="t" r="r" b="b"/>
            <a:pathLst>
              <a:path w="171450" h="2210435">
                <a:moveTo>
                  <a:pt x="85578" y="75800"/>
                </a:moveTo>
                <a:lnTo>
                  <a:pt x="66528" y="108458"/>
                </a:lnTo>
                <a:lnTo>
                  <a:pt x="66528" y="2209927"/>
                </a:lnTo>
                <a:lnTo>
                  <a:pt x="104628" y="2209927"/>
                </a:lnTo>
                <a:lnTo>
                  <a:pt x="104628" y="108458"/>
                </a:lnTo>
                <a:lnTo>
                  <a:pt x="85578" y="75800"/>
                </a:lnTo>
                <a:close/>
              </a:path>
              <a:path w="171450" h="2210435">
                <a:moveTo>
                  <a:pt x="85578" y="0"/>
                </a:moveTo>
                <a:lnTo>
                  <a:pt x="2393" y="142493"/>
                </a:lnTo>
                <a:lnTo>
                  <a:pt x="0" y="149689"/>
                </a:lnTo>
                <a:lnTo>
                  <a:pt x="488" y="157003"/>
                </a:lnTo>
                <a:lnTo>
                  <a:pt x="3643" y="163603"/>
                </a:lnTo>
                <a:lnTo>
                  <a:pt x="9251" y="168655"/>
                </a:lnTo>
                <a:lnTo>
                  <a:pt x="16446" y="171049"/>
                </a:lnTo>
                <a:lnTo>
                  <a:pt x="23760" y="170560"/>
                </a:lnTo>
                <a:lnTo>
                  <a:pt x="30360" y="167405"/>
                </a:lnTo>
                <a:lnTo>
                  <a:pt x="35413" y="161798"/>
                </a:lnTo>
                <a:lnTo>
                  <a:pt x="66528" y="108458"/>
                </a:lnTo>
                <a:lnTo>
                  <a:pt x="66528" y="37846"/>
                </a:lnTo>
                <a:lnTo>
                  <a:pt x="107671" y="37846"/>
                </a:lnTo>
                <a:lnTo>
                  <a:pt x="85578" y="0"/>
                </a:lnTo>
                <a:close/>
              </a:path>
              <a:path w="171450" h="2210435">
                <a:moveTo>
                  <a:pt x="107671" y="37846"/>
                </a:moveTo>
                <a:lnTo>
                  <a:pt x="104628" y="37846"/>
                </a:lnTo>
                <a:lnTo>
                  <a:pt x="104628" y="108458"/>
                </a:lnTo>
                <a:lnTo>
                  <a:pt x="135743" y="161798"/>
                </a:lnTo>
                <a:lnTo>
                  <a:pt x="140795" y="167405"/>
                </a:lnTo>
                <a:lnTo>
                  <a:pt x="147395" y="170561"/>
                </a:lnTo>
                <a:lnTo>
                  <a:pt x="154709" y="171049"/>
                </a:lnTo>
                <a:lnTo>
                  <a:pt x="161905" y="168655"/>
                </a:lnTo>
                <a:lnTo>
                  <a:pt x="167512" y="163603"/>
                </a:lnTo>
                <a:lnTo>
                  <a:pt x="170668" y="157003"/>
                </a:lnTo>
                <a:lnTo>
                  <a:pt x="171156" y="149689"/>
                </a:lnTo>
                <a:lnTo>
                  <a:pt x="168763" y="142493"/>
                </a:lnTo>
                <a:lnTo>
                  <a:pt x="107671" y="37846"/>
                </a:lnTo>
                <a:close/>
              </a:path>
              <a:path w="171450" h="2210435">
                <a:moveTo>
                  <a:pt x="104628" y="37846"/>
                </a:moveTo>
                <a:lnTo>
                  <a:pt x="66528" y="37846"/>
                </a:lnTo>
                <a:lnTo>
                  <a:pt x="66528" y="108458"/>
                </a:lnTo>
                <a:lnTo>
                  <a:pt x="85578" y="75800"/>
                </a:lnTo>
                <a:lnTo>
                  <a:pt x="69068" y="47498"/>
                </a:lnTo>
                <a:lnTo>
                  <a:pt x="104628" y="47498"/>
                </a:lnTo>
                <a:lnTo>
                  <a:pt x="104628" y="37846"/>
                </a:lnTo>
                <a:close/>
              </a:path>
              <a:path w="171450" h="2210435">
                <a:moveTo>
                  <a:pt x="104628" y="47498"/>
                </a:moveTo>
                <a:lnTo>
                  <a:pt x="102088" y="47498"/>
                </a:lnTo>
                <a:lnTo>
                  <a:pt x="85578" y="75800"/>
                </a:lnTo>
                <a:lnTo>
                  <a:pt x="104628" y="108458"/>
                </a:lnTo>
                <a:lnTo>
                  <a:pt x="104628" y="47498"/>
                </a:lnTo>
                <a:close/>
              </a:path>
              <a:path w="171450" h="2210435">
                <a:moveTo>
                  <a:pt x="102088" y="47498"/>
                </a:moveTo>
                <a:lnTo>
                  <a:pt x="69068" y="47498"/>
                </a:lnTo>
                <a:lnTo>
                  <a:pt x="85578" y="75800"/>
                </a:lnTo>
                <a:lnTo>
                  <a:pt x="102088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44873" y="1402334"/>
            <a:ext cx="34036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2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12163" y="3544823"/>
            <a:ext cx="1473708" cy="4236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3872" y="3648221"/>
            <a:ext cx="1219835" cy="171450"/>
          </a:xfrm>
          <a:custGeom>
            <a:avLst/>
            <a:gdLst/>
            <a:ahLst/>
            <a:cxnLst/>
            <a:rect l="l" t="t" r="r" b="b"/>
            <a:pathLst>
              <a:path w="1219835" h="171450">
                <a:moveTo>
                  <a:pt x="149689" y="0"/>
                </a:moveTo>
                <a:lnTo>
                  <a:pt x="142494" y="2393"/>
                </a:lnTo>
                <a:lnTo>
                  <a:pt x="0" y="85578"/>
                </a:lnTo>
                <a:lnTo>
                  <a:pt x="142494" y="168763"/>
                </a:lnTo>
                <a:lnTo>
                  <a:pt x="149689" y="171156"/>
                </a:lnTo>
                <a:lnTo>
                  <a:pt x="157003" y="170668"/>
                </a:lnTo>
                <a:lnTo>
                  <a:pt x="163603" y="167513"/>
                </a:lnTo>
                <a:lnTo>
                  <a:pt x="168656" y="161905"/>
                </a:lnTo>
                <a:lnTo>
                  <a:pt x="171049" y="154709"/>
                </a:lnTo>
                <a:lnTo>
                  <a:pt x="170560" y="147395"/>
                </a:lnTo>
                <a:lnTo>
                  <a:pt x="167405" y="140795"/>
                </a:lnTo>
                <a:lnTo>
                  <a:pt x="161797" y="135743"/>
                </a:lnTo>
                <a:lnTo>
                  <a:pt x="108458" y="104628"/>
                </a:lnTo>
                <a:lnTo>
                  <a:pt x="37846" y="104628"/>
                </a:lnTo>
                <a:lnTo>
                  <a:pt x="37846" y="66528"/>
                </a:lnTo>
                <a:lnTo>
                  <a:pt x="108458" y="66528"/>
                </a:lnTo>
                <a:lnTo>
                  <a:pt x="161797" y="35413"/>
                </a:lnTo>
                <a:lnTo>
                  <a:pt x="167405" y="30360"/>
                </a:lnTo>
                <a:lnTo>
                  <a:pt x="170560" y="23760"/>
                </a:lnTo>
                <a:lnTo>
                  <a:pt x="171049" y="16446"/>
                </a:lnTo>
                <a:lnTo>
                  <a:pt x="168656" y="9251"/>
                </a:lnTo>
                <a:lnTo>
                  <a:pt x="163603" y="3643"/>
                </a:lnTo>
                <a:lnTo>
                  <a:pt x="157003" y="488"/>
                </a:lnTo>
                <a:lnTo>
                  <a:pt x="149689" y="0"/>
                </a:lnTo>
                <a:close/>
              </a:path>
              <a:path w="1219835" h="171450">
                <a:moveTo>
                  <a:pt x="108458" y="66528"/>
                </a:moveTo>
                <a:lnTo>
                  <a:pt x="37846" y="66528"/>
                </a:lnTo>
                <a:lnTo>
                  <a:pt x="37846" y="104628"/>
                </a:lnTo>
                <a:lnTo>
                  <a:pt x="108458" y="104628"/>
                </a:lnTo>
                <a:lnTo>
                  <a:pt x="104103" y="102088"/>
                </a:lnTo>
                <a:lnTo>
                  <a:pt x="47498" y="102088"/>
                </a:lnTo>
                <a:lnTo>
                  <a:pt x="47498" y="69068"/>
                </a:lnTo>
                <a:lnTo>
                  <a:pt x="104103" y="69068"/>
                </a:lnTo>
                <a:lnTo>
                  <a:pt x="108458" y="66528"/>
                </a:lnTo>
                <a:close/>
              </a:path>
              <a:path w="1219835" h="171450">
                <a:moveTo>
                  <a:pt x="1219327" y="66528"/>
                </a:moveTo>
                <a:lnTo>
                  <a:pt x="108458" y="66528"/>
                </a:lnTo>
                <a:lnTo>
                  <a:pt x="75800" y="85578"/>
                </a:lnTo>
                <a:lnTo>
                  <a:pt x="108458" y="104628"/>
                </a:lnTo>
                <a:lnTo>
                  <a:pt x="1219327" y="104628"/>
                </a:lnTo>
                <a:lnTo>
                  <a:pt x="1219327" y="66528"/>
                </a:lnTo>
                <a:close/>
              </a:path>
              <a:path w="1219835" h="171450">
                <a:moveTo>
                  <a:pt x="47498" y="69068"/>
                </a:moveTo>
                <a:lnTo>
                  <a:pt x="47498" y="102088"/>
                </a:lnTo>
                <a:lnTo>
                  <a:pt x="75800" y="85578"/>
                </a:lnTo>
                <a:lnTo>
                  <a:pt x="47498" y="69068"/>
                </a:lnTo>
                <a:close/>
              </a:path>
              <a:path w="1219835" h="171450">
                <a:moveTo>
                  <a:pt x="75800" y="85578"/>
                </a:moveTo>
                <a:lnTo>
                  <a:pt x="47498" y="102088"/>
                </a:lnTo>
                <a:lnTo>
                  <a:pt x="104103" y="102088"/>
                </a:lnTo>
                <a:lnTo>
                  <a:pt x="75800" y="85578"/>
                </a:lnTo>
                <a:close/>
              </a:path>
              <a:path w="1219835" h="171450">
                <a:moveTo>
                  <a:pt x="104103" y="69068"/>
                </a:moveTo>
                <a:lnTo>
                  <a:pt x="47498" y="69068"/>
                </a:lnTo>
                <a:lnTo>
                  <a:pt x="75800" y="85578"/>
                </a:lnTo>
                <a:lnTo>
                  <a:pt x="104103" y="690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16914" y="3612769"/>
            <a:ext cx="48133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15" dirty="0">
                <a:latin typeface="Calibri"/>
                <a:cs typeface="Calibri"/>
              </a:rPr>
              <a:t>v</a:t>
            </a:r>
            <a:r>
              <a:rPr sz="1800" b="1" dirty="0"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00928" y="2782823"/>
            <a:ext cx="1854707" cy="4236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43600" y="2886221"/>
            <a:ext cx="1600835" cy="171450"/>
          </a:xfrm>
          <a:custGeom>
            <a:avLst/>
            <a:gdLst/>
            <a:ahLst/>
            <a:cxnLst/>
            <a:rect l="l" t="t" r="r" b="b"/>
            <a:pathLst>
              <a:path w="1600834" h="171450">
                <a:moveTo>
                  <a:pt x="1524526" y="85578"/>
                </a:moveTo>
                <a:lnTo>
                  <a:pt x="1438528" y="135743"/>
                </a:lnTo>
                <a:lnTo>
                  <a:pt x="1432921" y="140795"/>
                </a:lnTo>
                <a:lnTo>
                  <a:pt x="1429766" y="147395"/>
                </a:lnTo>
                <a:lnTo>
                  <a:pt x="1429277" y="154709"/>
                </a:lnTo>
                <a:lnTo>
                  <a:pt x="1431671" y="161905"/>
                </a:lnTo>
                <a:lnTo>
                  <a:pt x="1436723" y="167512"/>
                </a:lnTo>
                <a:lnTo>
                  <a:pt x="1443323" y="170668"/>
                </a:lnTo>
                <a:lnTo>
                  <a:pt x="1450637" y="171156"/>
                </a:lnTo>
                <a:lnTo>
                  <a:pt x="1457832" y="168763"/>
                </a:lnTo>
                <a:lnTo>
                  <a:pt x="1567694" y="104628"/>
                </a:lnTo>
                <a:lnTo>
                  <a:pt x="1562480" y="104628"/>
                </a:lnTo>
                <a:lnTo>
                  <a:pt x="1562480" y="102088"/>
                </a:lnTo>
                <a:lnTo>
                  <a:pt x="1552828" y="102088"/>
                </a:lnTo>
                <a:lnTo>
                  <a:pt x="1524526" y="85578"/>
                </a:lnTo>
                <a:close/>
              </a:path>
              <a:path w="1600834" h="171450">
                <a:moveTo>
                  <a:pt x="1491868" y="66528"/>
                </a:moveTo>
                <a:lnTo>
                  <a:pt x="0" y="66528"/>
                </a:lnTo>
                <a:lnTo>
                  <a:pt x="0" y="104628"/>
                </a:lnTo>
                <a:lnTo>
                  <a:pt x="1491868" y="104628"/>
                </a:lnTo>
                <a:lnTo>
                  <a:pt x="1524526" y="85578"/>
                </a:lnTo>
                <a:lnTo>
                  <a:pt x="1491868" y="66528"/>
                </a:lnTo>
                <a:close/>
              </a:path>
              <a:path w="1600834" h="171450">
                <a:moveTo>
                  <a:pt x="1567694" y="66528"/>
                </a:moveTo>
                <a:lnTo>
                  <a:pt x="1562480" y="66528"/>
                </a:lnTo>
                <a:lnTo>
                  <a:pt x="1562480" y="104628"/>
                </a:lnTo>
                <a:lnTo>
                  <a:pt x="1567694" y="104628"/>
                </a:lnTo>
                <a:lnTo>
                  <a:pt x="1600327" y="85578"/>
                </a:lnTo>
                <a:lnTo>
                  <a:pt x="1567694" y="66528"/>
                </a:lnTo>
                <a:close/>
              </a:path>
              <a:path w="1600834" h="171450">
                <a:moveTo>
                  <a:pt x="1552828" y="69068"/>
                </a:moveTo>
                <a:lnTo>
                  <a:pt x="1524526" y="85578"/>
                </a:lnTo>
                <a:lnTo>
                  <a:pt x="1552828" y="102088"/>
                </a:lnTo>
                <a:lnTo>
                  <a:pt x="1552828" y="69068"/>
                </a:lnTo>
                <a:close/>
              </a:path>
              <a:path w="1600834" h="171450">
                <a:moveTo>
                  <a:pt x="1562480" y="69068"/>
                </a:moveTo>
                <a:lnTo>
                  <a:pt x="1552828" y="69068"/>
                </a:lnTo>
                <a:lnTo>
                  <a:pt x="1552828" y="102088"/>
                </a:lnTo>
                <a:lnTo>
                  <a:pt x="1562480" y="102088"/>
                </a:lnTo>
                <a:lnTo>
                  <a:pt x="1562480" y="69068"/>
                </a:lnTo>
                <a:close/>
              </a:path>
              <a:path w="1600834" h="171450">
                <a:moveTo>
                  <a:pt x="1450637" y="0"/>
                </a:moveTo>
                <a:lnTo>
                  <a:pt x="1443323" y="488"/>
                </a:lnTo>
                <a:lnTo>
                  <a:pt x="1436723" y="3643"/>
                </a:lnTo>
                <a:lnTo>
                  <a:pt x="1431671" y="9251"/>
                </a:lnTo>
                <a:lnTo>
                  <a:pt x="1429277" y="16446"/>
                </a:lnTo>
                <a:lnTo>
                  <a:pt x="1429765" y="23760"/>
                </a:lnTo>
                <a:lnTo>
                  <a:pt x="1432921" y="30360"/>
                </a:lnTo>
                <a:lnTo>
                  <a:pt x="1438528" y="35413"/>
                </a:lnTo>
                <a:lnTo>
                  <a:pt x="1524526" y="85578"/>
                </a:lnTo>
                <a:lnTo>
                  <a:pt x="1552828" y="69068"/>
                </a:lnTo>
                <a:lnTo>
                  <a:pt x="1562480" y="69068"/>
                </a:lnTo>
                <a:lnTo>
                  <a:pt x="1562480" y="66528"/>
                </a:lnTo>
                <a:lnTo>
                  <a:pt x="1567694" y="66528"/>
                </a:lnTo>
                <a:lnTo>
                  <a:pt x="1457832" y="2393"/>
                </a:lnTo>
                <a:lnTo>
                  <a:pt x="14506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02981" y="2850515"/>
            <a:ext cx="9518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Intestines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2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sz="3200" b="1" spc="-1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3200" b="1" spc="-7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5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Abdulhalem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5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Liver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sz="32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Gallbladder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400" y="5181574"/>
            <a:ext cx="5638800" cy="13239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70"/>
              </a:spcBef>
            </a:pPr>
            <a:r>
              <a:rPr sz="1600" spc="-5" dirty="0">
                <a:latin typeface="Calibri"/>
                <a:cs typeface="Calibri"/>
              </a:rPr>
              <a:t>-</a:t>
            </a:r>
            <a:r>
              <a:rPr sz="1600" b="1" u="heavy" spc="-5" dirty="0">
                <a:latin typeface="Calibri"/>
                <a:cs typeface="Calibri"/>
              </a:rPr>
              <a:t>Sinusoids </a:t>
            </a:r>
            <a:r>
              <a:rPr sz="1600" b="1" u="heavy" spc="-10" dirty="0">
                <a:latin typeface="Calibri"/>
                <a:cs typeface="Calibri"/>
              </a:rPr>
              <a:t>are </a:t>
            </a:r>
            <a:r>
              <a:rPr sz="1600" b="1" u="heavy" spc="-5" dirty="0">
                <a:latin typeface="Calibri"/>
                <a:cs typeface="Calibri"/>
              </a:rPr>
              <a:t>lined</a:t>
            </a:r>
            <a:r>
              <a:rPr sz="1600" b="1" u="heavy" spc="-40" dirty="0">
                <a:latin typeface="Calibri"/>
                <a:cs typeface="Calibri"/>
              </a:rPr>
              <a:t> </a:t>
            </a:r>
            <a:r>
              <a:rPr sz="1600" b="1" u="heavy" spc="-10" dirty="0">
                <a:latin typeface="Calibri"/>
                <a:cs typeface="Calibri"/>
              </a:rPr>
              <a:t>by:</a:t>
            </a:r>
            <a:endParaRPr sz="1600">
              <a:latin typeface="Calibri"/>
              <a:cs typeface="Calibri"/>
            </a:endParaRPr>
          </a:p>
          <a:p>
            <a:pPr marL="1139190" indent="-146050">
              <a:lnSpc>
                <a:spcPct val="100000"/>
              </a:lnSpc>
              <a:buChar char="*"/>
              <a:tabLst>
                <a:tab pos="1139825" algn="l"/>
              </a:tabLst>
            </a:pPr>
            <a:r>
              <a:rPr sz="1600" b="1" spc="-5" dirty="0">
                <a:latin typeface="Calibri"/>
                <a:cs typeface="Calibri"/>
              </a:rPr>
              <a:t>Endothelial cells </a:t>
            </a:r>
            <a:r>
              <a:rPr sz="1600" b="1" spc="-15" dirty="0">
                <a:latin typeface="Calibri"/>
                <a:cs typeface="Calibri"/>
              </a:rPr>
              <a:t>(flattened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nucleus).</a:t>
            </a:r>
            <a:endParaRPr sz="1600">
              <a:latin typeface="Calibri"/>
              <a:cs typeface="Calibri"/>
            </a:endParaRPr>
          </a:p>
          <a:p>
            <a:pPr marL="1139190" indent="-146050">
              <a:lnSpc>
                <a:spcPct val="100000"/>
              </a:lnSpc>
              <a:buChar char="*"/>
              <a:tabLst>
                <a:tab pos="1139825" algn="l"/>
              </a:tabLst>
            </a:pPr>
            <a:r>
              <a:rPr sz="1600" b="1" spc="-15" dirty="0">
                <a:latin typeface="Calibri"/>
                <a:cs typeface="Calibri"/>
              </a:rPr>
              <a:t>Kupfar </a:t>
            </a:r>
            <a:r>
              <a:rPr sz="1600" b="1" spc="-5" dirty="0">
                <a:latin typeface="Calibri"/>
                <a:cs typeface="Calibri"/>
              </a:rPr>
              <a:t>cells </a:t>
            </a:r>
            <a:r>
              <a:rPr sz="1600" b="1" spc="-10" dirty="0">
                <a:latin typeface="Calibri"/>
                <a:cs typeface="Calibri"/>
              </a:rPr>
              <a:t>(rounded</a:t>
            </a:r>
            <a:r>
              <a:rPr sz="1600" b="1" spc="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nucleus).</a:t>
            </a:r>
            <a:endParaRPr sz="1600">
              <a:latin typeface="Calibri"/>
              <a:cs typeface="Calibri"/>
            </a:endParaRPr>
          </a:p>
          <a:p>
            <a:pPr marL="78105" marR="7112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- </a:t>
            </a:r>
            <a:r>
              <a:rPr sz="1600" b="1" u="heavy" spc="-5" dirty="0">
                <a:latin typeface="Calibri"/>
                <a:cs typeface="Calibri"/>
              </a:rPr>
              <a:t>Space </a:t>
            </a:r>
            <a:r>
              <a:rPr sz="1600" b="1" u="heavy" dirty="0">
                <a:latin typeface="Calibri"/>
                <a:cs typeface="Calibri"/>
              </a:rPr>
              <a:t>of </a:t>
            </a:r>
            <a:r>
              <a:rPr sz="1600" b="1" u="heavy" spc="-5" dirty="0">
                <a:latin typeface="Calibri"/>
                <a:cs typeface="Calibri"/>
              </a:rPr>
              <a:t>disse (perisinusoidal space)</a:t>
            </a:r>
            <a:r>
              <a:rPr sz="1600" b="1" spc="-5" dirty="0">
                <a:latin typeface="Calibri"/>
                <a:cs typeface="Calibri"/>
              </a:rPr>
              <a:t>: has </a:t>
            </a:r>
            <a:r>
              <a:rPr sz="1600" b="1" spc="-15" dirty="0">
                <a:latin typeface="Calibri"/>
                <a:cs typeface="Calibri"/>
              </a:rPr>
              <a:t>stallate </a:t>
            </a:r>
            <a:r>
              <a:rPr sz="1600" b="1" spc="-10" dirty="0">
                <a:latin typeface="Calibri"/>
                <a:cs typeface="Calibri"/>
              </a:rPr>
              <a:t>cells (ito </a:t>
            </a:r>
            <a:r>
              <a:rPr sz="1600" b="1" spc="-5" dirty="0">
                <a:latin typeface="Calibri"/>
                <a:cs typeface="Calibri"/>
              </a:rPr>
              <a:t>cells)  </a:t>
            </a:r>
            <a:r>
              <a:rPr sz="1600" b="1" spc="-10" dirty="0">
                <a:latin typeface="Calibri"/>
                <a:cs typeface="Calibri"/>
              </a:rPr>
              <a:t>storing </a:t>
            </a:r>
            <a:r>
              <a:rPr sz="1600" b="1" spc="-15" dirty="0">
                <a:latin typeface="Calibri"/>
                <a:cs typeface="Calibri"/>
              </a:rPr>
              <a:t>fat, </a:t>
            </a:r>
            <a:r>
              <a:rPr sz="1600" b="1" spc="-5" dirty="0">
                <a:latin typeface="Calibri"/>
                <a:cs typeface="Calibri"/>
              </a:rPr>
              <a:t>vitamins, and </a:t>
            </a:r>
            <a:r>
              <a:rPr sz="1600" b="1" spc="-10" dirty="0">
                <a:latin typeface="Calibri"/>
                <a:cs typeface="Calibri"/>
              </a:rPr>
              <a:t>having </a:t>
            </a:r>
            <a:r>
              <a:rPr sz="1600" b="1" spc="-5" dirty="0">
                <a:latin typeface="Calibri"/>
                <a:cs typeface="Calibri"/>
              </a:rPr>
              <a:t>functions in</a:t>
            </a:r>
            <a:r>
              <a:rPr sz="1600" b="1" spc="9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fibrosis.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7400" y="5181600"/>
            <a:ext cx="3124200" cy="133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21497" t="24204" r="21178" b="18471"/>
          <a:stretch>
            <a:fillRect/>
          </a:stretch>
        </p:blipFill>
        <p:spPr bwMode="auto">
          <a:xfrm>
            <a:off x="152400" y="914400"/>
            <a:ext cx="8839200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255" t="32653" r="21939" b="17007"/>
          <a:stretch>
            <a:fillRect/>
          </a:stretch>
        </p:blipFill>
        <p:spPr bwMode="auto">
          <a:xfrm>
            <a:off x="457200" y="1447800"/>
            <a:ext cx="8229600" cy="4412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Liver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sz="32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Gallbladder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>
          <a:xfrm rot="16200000">
            <a:off x="-3076545" y="3228947"/>
            <a:ext cx="685800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26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 (</a:t>
            </a:r>
            <a:r>
              <a:rPr kumimoji="0" lang="en-US" sz="2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Histology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</a:t>
            </a:r>
            <a:r>
              <a:rPr kumimoji="0" lang="en-US" sz="2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Liver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US" sz="26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Gallbladder)</a:t>
            </a:r>
            <a:endParaRPr kumimoji="0" lang="en-US" sz="2600" b="1" i="0" u="none" strike="noStrike" kern="120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233" t="39117" r="21233" b="23136"/>
          <a:stretch>
            <a:fillRect/>
          </a:stretch>
        </p:blipFill>
        <p:spPr bwMode="auto">
          <a:xfrm>
            <a:off x="838200" y="304800"/>
            <a:ext cx="8153400" cy="3008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1429" t="22857" r="22143" b="40318"/>
          <a:stretch>
            <a:fillRect/>
          </a:stretch>
        </p:blipFill>
        <p:spPr bwMode="auto">
          <a:xfrm>
            <a:off x="838200" y="3581400"/>
            <a:ext cx="8153400" cy="2993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4823" t="45390" r="21986" b="23089"/>
          <a:stretch>
            <a:fillRect/>
          </a:stretch>
        </p:blipFill>
        <p:spPr bwMode="auto">
          <a:xfrm>
            <a:off x="685800" y="609600"/>
            <a:ext cx="822960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bject 2"/>
          <p:cNvSpPr txBox="1">
            <a:spLocks/>
          </p:cNvSpPr>
          <p:nvPr/>
        </p:nvSpPr>
        <p:spPr>
          <a:xfrm rot="16200000">
            <a:off x="-3076545" y="3228947"/>
            <a:ext cx="685800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26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 (</a:t>
            </a:r>
            <a:r>
              <a:rPr kumimoji="0" lang="en-US" sz="26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Histology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</a:t>
            </a:r>
            <a:r>
              <a:rPr kumimoji="0" lang="en-US" sz="2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Liver </a:t>
            </a:r>
            <a:r>
              <a:rPr kumimoji="0" lang="en-US" sz="26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&amp;</a:t>
            </a:r>
            <a:r>
              <a:rPr kumimoji="0" lang="en-US" sz="26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Gallbladder)</a:t>
            </a:r>
            <a:endParaRPr kumimoji="0" lang="en-US" sz="2600" b="1" i="0" u="none" strike="noStrike" kern="120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25000" t="22540" r="21429" b="48254"/>
          <a:stretch>
            <a:fillRect/>
          </a:stretch>
        </p:blipFill>
        <p:spPr bwMode="auto">
          <a:xfrm>
            <a:off x="685800" y="3886200"/>
            <a:ext cx="82296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3362" y="1451863"/>
            <a:ext cx="3881374" cy="2434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5400" y="1447800"/>
            <a:ext cx="3686175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05200" y="3733800"/>
            <a:ext cx="3762375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19200" y="3505174"/>
            <a:ext cx="990600" cy="6464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82880" marR="164465" indent="-13970">
              <a:lnSpc>
                <a:spcPct val="100000"/>
              </a:lnSpc>
              <a:spcBef>
                <a:spcPts val="145"/>
              </a:spcBef>
            </a:pPr>
            <a:r>
              <a:rPr sz="1800" b="1" spc="-5" dirty="0">
                <a:latin typeface="Calibri"/>
                <a:cs typeface="Calibri"/>
              </a:rPr>
              <a:t>Classic  </a:t>
            </a:r>
            <a:r>
              <a:rPr sz="1800" b="1" dirty="0">
                <a:latin typeface="Calibri"/>
                <a:cs typeface="Calibri"/>
              </a:rPr>
              <a:t>lobule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7400" y="3505174"/>
            <a:ext cx="990600" cy="6464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83515" marR="175895" indent="13335">
              <a:lnSpc>
                <a:spcPct val="100000"/>
              </a:lnSpc>
              <a:spcBef>
                <a:spcPts val="145"/>
              </a:spcBef>
            </a:pPr>
            <a:r>
              <a:rPr sz="1800" b="1" spc="-10" dirty="0">
                <a:latin typeface="Calibri"/>
                <a:cs typeface="Calibri"/>
              </a:rPr>
              <a:t>Portal  </a:t>
            </a:r>
            <a:r>
              <a:rPr sz="1800" b="1" dirty="0">
                <a:latin typeface="Calibri"/>
                <a:cs typeface="Calibri"/>
              </a:rPr>
              <a:t>lobule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67200" y="6211671"/>
            <a:ext cx="990600" cy="646430"/>
          </a:xfrm>
          <a:custGeom>
            <a:avLst/>
            <a:gdLst/>
            <a:ahLst/>
            <a:cxnLst/>
            <a:rect l="l" t="t" r="r" b="b"/>
            <a:pathLst>
              <a:path w="990600" h="646429">
                <a:moveTo>
                  <a:pt x="0" y="646328"/>
                </a:moveTo>
                <a:lnTo>
                  <a:pt x="990600" y="646328"/>
                </a:lnTo>
                <a:lnTo>
                  <a:pt x="9906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7200" y="6211671"/>
            <a:ext cx="990600" cy="646430"/>
          </a:xfrm>
          <a:custGeom>
            <a:avLst/>
            <a:gdLst/>
            <a:ahLst/>
            <a:cxnLst/>
            <a:rect l="l" t="t" r="r" b="b"/>
            <a:pathLst>
              <a:path w="990600" h="646429">
                <a:moveTo>
                  <a:pt x="0" y="646328"/>
                </a:moveTo>
                <a:lnTo>
                  <a:pt x="990600" y="646328"/>
                </a:lnTo>
                <a:lnTo>
                  <a:pt x="9906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67200" y="6243828"/>
            <a:ext cx="990600" cy="61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040" marR="186055" indent="7493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Liver  </a:t>
            </a:r>
            <a:r>
              <a:rPr sz="1800" b="1" dirty="0">
                <a:latin typeface="Calibri"/>
                <a:cs typeface="Calibri"/>
              </a:rPr>
              <a:t>aci</a:t>
            </a:r>
            <a:r>
              <a:rPr sz="1800" b="1" spc="5" dirty="0">
                <a:latin typeface="Calibri"/>
                <a:cs typeface="Calibri"/>
              </a:rPr>
              <a:t>nu</a:t>
            </a:r>
            <a:r>
              <a:rPr sz="1800" b="1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Liver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sz="32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Gallbladder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839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Portal-Systemic </a:t>
            </a:r>
            <a:r>
              <a:rPr sz="3200" b="1" spc="-1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Anastomosis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95400"/>
            <a:ext cx="8073390" cy="4791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35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8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1800" b="1" u="heavy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hepatic portal vein </a:t>
            </a:r>
            <a:r>
              <a:rPr sz="1800" b="1" u="heavy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is </a:t>
            </a:r>
            <a:r>
              <a:rPr sz="18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main channel </a:t>
            </a:r>
            <a:r>
              <a:rPr sz="1800" b="1" u="heavy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the </a:t>
            </a:r>
            <a:r>
              <a:rPr sz="18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portal </a:t>
            </a:r>
            <a:r>
              <a:rPr sz="1800" b="1" u="heavy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venous </a:t>
            </a:r>
            <a:r>
              <a:rPr sz="1800" b="1" u="heavy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system. </a:t>
            </a:r>
            <a:r>
              <a:rPr sz="1800" b="1" u="heavy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It  </a:t>
            </a:r>
            <a:r>
              <a:rPr sz="18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collects: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475615" lvl="1" indent="-120014" algn="just">
              <a:lnSpc>
                <a:spcPct val="100000"/>
              </a:lnSpc>
              <a:spcBef>
                <a:spcPts val="430"/>
              </a:spcBef>
              <a:buChar char="-"/>
              <a:tabLst>
                <a:tab pos="476250" algn="l"/>
              </a:tabLst>
            </a:pPr>
            <a:r>
              <a:rPr sz="1800" spc="-15" dirty="0">
                <a:latin typeface="Calibri"/>
                <a:cs typeface="Calibri"/>
              </a:rPr>
              <a:t>Poorly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oxygenated</a:t>
            </a:r>
            <a:endParaRPr sz="1800" dirty="0">
              <a:latin typeface="Calibri"/>
              <a:cs typeface="Calibri"/>
            </a:endParaRPr>
          </a:p>
          <a:p>
            <a:pPr marL="475615" lvl="1" indent="-120014" algn="just">
              <a:lnSpc>
                <a:spcPct val="100000"/>
              </a:lnSpc>
              <a:spcBef>
                <a:spcPts val="430"/>
              </a:spcBef>
              <a:buChar char="-"/>
              <a:tabLst>
                <a:tab pos="476250" algn="l"/>
              </a:tabLst>
            </a:pPr>
            <a:r>
              <a:rPr sz="1800" dirty="0">
                <a:latin typeface="Calibri"/>
                <a:cs typeface="Calibri"/>
              </a:rPr>
              <a:t>But </a:t>
            </a:r>
            <a:r>
              <a:rPr sz="1800" spc="-5" dirty="0">
                <a:latin typeface="Calibri"/>
                <a:cs typeface="Calibri"/>
              </a:rPr>
              <a:t>nutrient- rich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blood</a:t>
            </a:r>
            <a:endParaRPr sz="1800" dirty="0">
              <a:latin typeface="Calibri"/>
              <a:cs typeface="Calibri"/>
            </a:endParaRPr>
          </a:p>
          <a:p>
            <a:pPr marL="355600" marR="5715" algn="just">
              <a:lnSpc>
                <a:spcPct val="100000"/>
              </a:lnSpc>
              <a:spcBef>
                <a:spcPts val="430"/>
              </a:spcBef>
            </a:pP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abdominal part of alimentary </a:t>
            </a:r>
            <a:r>
              <a:rPr sz="1800" spc="-10" dirty="0">
                <a:latin typeface="Calibri"/>
                <a:cs typeface="Calibri"/>
              </a:rPr>
              <a:t>tract, </a:t>
            </a:r>
            <a:r>
              <a:rPr sz="1800" spc="-5" dirty="0">
                <a:latin typeface="Calibri"/>
                <a:cs typeface="Calibri"/>
              </a:rPr>
              <a:t>including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u="heavy" spc="-20" dirty="0">
                <a:latin typeface="Calibri"/>
                <a:cs typeface="Calibri"/>
              </a:rPr>
              <a:t>gallbladder</a:t>
            </a:r>
            <a:r>
              <a:rPr sz="1800" spc="-20" dirty="0">
                <a:latin typeface="Calibri"/>
                <a:cs typeface="Calibri"/>
              </a:rPr>
              <a:t>, </a:t>
            </a:r>
            <a:r>
              <a:rPr sz="1800" u="heavy" spc="-5" dirty="0">
                <a:latin typeface="Calibri"/>
                <a:cs typeface="Calibri"/>
              </a:rPr>
              <a:t>pancreas 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u="heavy" spc="-5" dirty="0">
                <a:latin typeface="Calibri"/>
                <a:cs typeface="Calibri"/>
              </a:rPr>
              <a:t>spleen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b="1" spc="-5" dirty="0">
                <a:latin typeface="Calibri"/>
                <a:cs typeface="Calibri"/>
              </a:rPr>
              <a:t>carries </a:t>
            </a:r>
            <a:r>
              <a:rPr sz="1800" b="1" dirty="0">
                <a:latin typeface="Calibri"/>
                <a:cs typeface="Calibri"/>
              </a:rPr>
              <a:t>it </a:t>
            </a:r>
            <a:r>
              <a:rPr sz="1800" b="1" spc="-10" dirty="0">
                <a:latin typeface="Calibri"/>
                <a:cs typeface="Calibri"/>
              </a:rPr>
              <a:t>to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30" dirty="0">
                <a:latin typeface="Calibri"/>
                <a:cs typeface="Calibri"/>
              </a:rPr>
              <a:t>liver.</a:t>
            </a:r>
            <a:endParaRPr sz="1800" dirty="0">
              <a:latin typeface="Calibri"/>
              <a:cs typeface="Calibri"/>
            </a:endParaRPr>
          </a:p>
          <a:p>
            <a:pPr marL="355600" marR="5715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1800" b="1" u="heavy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Porto-systemic </a:t>
            </a:r>
            <a:r>
              <a:rPr sz="1800" b="1" u="heavy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anastomosis</a:t>
            </a:r>
            <a:r>
              <a:rPr sz="1800" spc="-10" dirty="0">
                <a:latin typeface="Calibri"/>
                <a:cs typeface="Calibri"/>
              </a:rPr>
              <a:t>: </a:t>
            </a:r>
            <a:r>
              <a:rPr sz="1800" spc="-5" dirty="0">
                <a:latin typeface="Calibri"/>
                <a:cs typeface="Calibri"/>
              </a:rPr>
              <a:t>in which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portal </a:t>
            </a:r>
            <a:r>
              <a:rPr sz="1800" spc="-5" dirty="0">
                <a:latin typeface="Calibri"/>
                <a:cs typeface="Calibri"/>
              </a:rPr>
              <a:t>venous </a:t>
            </a:r>
            <a:r>
              <a:rPr sz="1800" spc="-20" dirty="0">
                <a:latin typeface="Calibri"/>
                <a:cs typeface="Calibri"/>
              </a:rPr>
              <a:t>system </a:t>
            </a:r>
            <a:r>
              <a:rPr sz="1800" spc="-10" dirty="0">
                <a:latin typeface="Calibri"/>
                <a:cs typeface="Calibri"/>
              </a:rPr>
              <a:t>communicates 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5" dirty="0">
                <a:latin typeface="Calibri"/>
                <a:cs typeface="Calibri"/>
              </a:rPr>
              <a:t>systemic </a:t>
            </a:r>
            <a:r>
              <a:rPr sz="1800" spc="-5" dirty="0">
                <a:latin typeface="Calibri"/>
                <a:cs typeface="Calibri"/>
              </a:rPr>
              <a:t>venous </a:t>
            </a:r>
            <a:r>
              <a:rPr sz="1800" spc="-20" dirty="0">
                <a:latin typeface="Calibri"/>
                <a:cs typeface="Calibri"/>
              </a:rPr>
              <a:t>system </a:t>
            </a:r>
            <a:r>
              <a:rPr sz="1800" b="1" dirty="0">
                <a:latin typeface="Calibri"/>
                <a:cs typeface="Calibri"/>
              </a:rPr>
              <a:t>in the </a:t>
            </a:r>
            <a:r>
              <a:rPr sz="1800" b="1" spc="-5" dirty="0">
                <a:latin typeface="Calibri"/>
                <a:cs typeface="Calibri"/>
              </a:rPr>
              <a:t>following locations:</a:t>
            </a:r>
            <a:endParaRPr sz="1800" dirty="0">
              <a:latin typeface="Calibri"/>
              <a:cs typeface="Calibri"/>
            </a:endParaRPr>
          </a:p>
          <a:p>
            <a:pPr marL="355600" marR="5715" algn="just">
              <a:lnSpc>
                <a:spcPct val="100000"/>
              </a:lnSpc>
              <a:spcBef>
                <a:spcPts val="430"/>
              </a:spcBef>
              <a:buAutoNum type="arabicParenR"/>
              <a:tabLst>
                <a:tab pos="598805" algn="l"/>
              </a:tabLst>
            </a:pPr>
            <a:r>
              <a:rPr lang="en-US" sz="1800" spc="-5" dirty="0" smtClean="0">
                <a:latin typeface="Calibri"/>
                <a:cs typeface="Calibri"/>
              </a:rPr>
              <a:t> </a:t>
            </a:r>
            <a:r>
              <a:rPr sz="1800" spc="-5" dirty="0" smtClean="0">
                <a:latin typeface="Calibri"/>
                <a:cs typeface="Calibri"/>
              </a:rPr>
              <a:t>Between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esophageal veins </a:t>
            </a:r>
            <a:r>
              <a:rPr sz="1800" spc="-10" dirty="0">
                <a:latin typeface="Calibri"/>
                <a:cs typeface="Calibri"/>
              </a:rPr>
              <a:t>draining into </a:t>
            </a:r>
            <a:r>
              <a:rPr sz="1800" dirty="0">
                <a:latin typeface="Calibri"/>
                <a:cs typeface="Calibri"/>
              </a:rPr>
              <a:t>either the </a:t>
            </a:r>
            <a:r>
              <a:rPr sz="1800" spc="-10" dirty="0">
                <a:latin typeface="Calibri"/>
                <a:cs typeface="Calibri"/>
              </a:rPr>
              <a:t>azygos </a:t>
            </a:r>
            <a:r>
              <a:rPr sz="1800" spc="-5" dirty="0">
                <a:latin typeface="Calibri"/>
                <a:cs typeface="Calibri"/>
              </a:rPr>
              <a:t>vein </a:t>
            </a:r>
            <a:r>
              <a:rPr sz="1800" spc="-15" dirty="0">
                <a:latin typeface="Calibri"/>
                <a:cs typeface="Calibri"/>
              </a:rPr>
              <a:t>(systemic) </a:t>
            </a:r>
            <a:r>
              <a:rPr sz="1800" spc="10" dirty="0">
                <a:latin typeface="Calibri"/>
                <a:cs typeface="Calibri"/>
              </a:rPr>
              <a:t>or 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left </a:t>
            </a:r>
            <a:r>
              <a:rPr sz="1800" spc="-10" dirty="0">
                <a:latin typeface="Calibri"/>
                <a:cs typeface="Calibri"/>
              </a:rPr>
              <a:t>gastric </a:t>
            </a:r>
            <a:r>
              <a:rPr sz="1800" spc="-5" dirty="0">
                <a:latin typeface="Calibri"/>
                <a:cs typeface="Calibri"/>
              </a:rPr>
              <a:t>vein </a:t>
            </a:r>
            <a:r>
              <a:rPr sz="1800" spc="-10" dirty="0">
                <a:latin typeface="Calibri"/>
                <a:cs typeface="Calibri"/>
              </a:rPr>
              <a:t>(portal); </a:t>
            </a:r>
            <a:r>
              <a:rPr sz="1800" b="1" dirty="0">
                <a:latin typeface="Calibri"/>
                <a:cs typeface="Calibri"/>
              </a:rPr>
              <a:t>when </a:t>
            </a:r>
            <a:r>
              <a:rPr sz="1800" b="1" spc="-10" dirty="0">
                <a:latin typeface="Calibri"/>
                <a:cs typeface="Calibri"/>
              </a:rPr>
              <a:t>dilated </a:t>
            </a:r>
            <a:r>
              <a:rPr sz="1800" b="1" dirty="0">
                <a:latin typeface="Calibri"/>
                <a:cs typeface="Calibri"/>
              </a:rPr>
              <a:t>these </a:t>
            </a:r>
            <a:r>
              <a:rPr sz="1800" b="1" spc="-10" dirty="0">
                <a:latin typeface="Calibri"/>
                <a:cs typeface="Calibri"/>
              </a:rPr>
              <a:t>are </a:t>
            </a:r>
            <a:r>
              <a:rPr sz="1800" b="1" spc="-5" dirty="0">
                <a:latin typeface="Calibri"/>
                <a:cs typeface="Calibri"/>
              </a:rPr>
              <a:t>esophageal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varices.</a:t>
            </a:r>
            <a:endParaRPr sz="1800" dirty="0">
              <a:latin typeface="Calibri"/>
              <a:cs typeface="Calibri"/>
            </a:endParaRPr>
          </a:p>
          <a:p>
            <a:pPr marL="355600" marR="6350" algn="just">
              <a:lnSpc>
                <a:spcPct val="100000"/>
              </a:lnSpc>
              <a:spcBef>
                <a:spcPts val="430"/>
              </a:spcBef>
              <a:buFont typeface="Calibri"/>
              <a:buAutoNum type="arabicParenR"/>
              <a:tabLst>
                <a:tab pos="614045" algn="l"/>
              </a:tabLst>
            </a:pPr>
            <a:r>
              <a:rPr lang="en-US" sz="1800" b="1" spc="-10" dirty="0" smtClean="0">
                <a:latin typeface="Calibri"/>
                <a:cs typeface="Calibri"/>
              </a:rPr>
              <a:t> </a:t>
            </a:r>
            <a:r>
              <a:rPr sz="1800" b="1" spc="-10" dirty="0" smtClean="0">
                <a:latin typeface="Calibri"/>
                <a:cs typeface="Calibri"/>
              </a:rPr>
              <a:t>Rectal </a:t>
            </a:r>
            <a:r>
              <a:rPr sz="1800" b="1" spc="-10" dirty="0">
                <a:latin typeface="Calibri"/>
                <a:cs typeface="Calibri"/>
              </a:rPr>
              <a:t>veins</a:t>
            </a:r>
            <a:r>
              <a:rPr sz="1800" spc="-10" dirty="0">
                <a:latin typeface="Calibri"/>
                <a:cs typeface="Calibri"/>
              </a:rPr>
              <a:t>: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inferior </a:t>
            </a:r>
            <a:r>
              <a:rPr sz="1800" dirty="0">
                <a:latin typeface="Calibri"/>
                <a:cs typeface="Calibri"/>
              </a:rPr>
              <a:t>and middle </a:t>
            </a:r>
            <a:r>
              <a:rPr sz="1800" spc="-10" dirty="0">
                <a:latin typeface="Calibri"/>
                <a:cs typeface="Calibri"/>
              </a:rPr>
              <a:t>rectal </a:t>
            </a:r>
            <a:r>
              <a:rPr sz="1800" spc="-5" dirty="0">
                <a:latin typeface="Calibri"/>
                <a:cs typeface="Calibri"/>
              </a:rPr>
              <a:t>veins </a:t>
            </a:r>
            <a:r>
              <a:rPr sz="1800" spc="-10" dirty="0">
                <a:latin typeface="Calibri"/>
                <a:cs typeface="Calibri"/>
              </a:rPr>
              <a:t>drain into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IVC </a:t>
            </a:r>
            <a:r>
              <a:rPr sz="1800" spc="-15" dirty="0">
                <a:latin typeface="Calibri"/>
                <a:cs typeface="Calibri"/>
              </a:rPr>
              <a:t>(systemic).  </a:t>
            </a:r>
            <a:r>
              <a:rPr sz="1800" spc="-5" dirty="0">
                <a:latin typeface="Calibri"/>
                <a:cs typeface="Calibri"/>
              </a:rPr>
              <a:t>The superior </a:t>
            </a:r>
            <a:r>
              <a:rPr sz="1800" spc="-10" dirty="0">
                <a:latin typeface="Calibri"/>
                <a:cs typeface="Calibri"/>
              </a:rPr>
              <a:t>rectal </a:t>
            </a:r>
            <a:r>
              <a:rPr sz="1800" spc="-5" dirty="0">
                <a:latin typeface="Calibri"/>
                <a:cs typeface="Calibri"/>
              </a:rPr>
              <a:t>vein continues </a:t>
            </a:r>
            <a:r>
              <a:rPr sz="1800" dirty="0">
                <a:latin typeface="Calibri"/>
                <a:cs typeface="Calibri"/>
              </a:rPr>
              <a:t>as the </a:t>
            </a:r>
            <a:r>
              <a:rPr sz="1800" spc="-10" dirty="0">
                <a:latin typeface="Calibri"/>
                <a:cs typeface="Calibri"/>
              </a:rPr>
              <a:t>inferior </a:t>
            </a:r>
            <a:r>
              <a:rPr sz="1800" spc="-5" dirty="0">
                <a:latin typeface="Calibri"/>
                <a:cs typeface="Calibri"/>
              </a:rPr>
              <a:t>mesenteric vein </a:t>
            </a:r>
            <a:r>
              <a:rPr sz="1800" spc="-10" dirty="0">
                <a:latin typeface="Calibri"/>
                <a:cs typeface="Calibri"/>
              </a:rPr>
              <a:t>(portal). </a:t>
            </a:r>
            <a:r>
              <a:rPr sz="1800" b="1" spc="-5" dirty="0">
                <a:latin typeface="Calibri"/>
                <a:cs typeface="Calibri"/>
              </a:rPr>
              <a:t>When  abnormally </a:t>
            </a:r>
            <a:r>
              <a:rPr sz="1800" b="1" spc="-10" dirty="0">
                <a:latin typeface="Calibri"/>
                <a:cs typeface="Calibri"/>
              </a:rPr>
              <a:t>dilated </a:t>
            </a:r>
            <a:r>
              <a:rPr sz="1800" b="1" dirty="0">
                <a:latin typeface="Calibri"/>
                <a:cs typeface="Calibri"/>
              </a:rPr>
              <a:t>these </a:t>
            </a:r>
            <a:r>
              <a:rPr sz="1800" b="1" spc="-10" dirty="0">
                <a:latin typeface="Calibri"/>
                <a:cs typeface="Calibri"/>
              </a:rPr>
              <a:t>are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hemorrhoids.</a:t>
            </a:r>
            <a:endParaRPr sz="1800" dirty="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  <a:spcBef>
                <a:spcPts val="430"/>
              </a:spcBef>
              <a:buFont typeface="Calibri"/>
              <a:buAutoNum type="arabicParenR"/>
              <a:tabLst>
                <a:tab pos="614045" algn="l"/>
              </a:tabLst>
            </a:pPr>
            <a:r>
              <a:rPr lang="en-US" sz="1800" b="1" spc="-10" dirty="0" smtClean="0">
                <a:latin typeface="Calibri"/>
                <a:cs typeface="Calibri"/>
              </a:rPr>
              <a:t> </a:t>
            </a:r>
            <a:r>
              <a:rPr sz="1800" b="1" spc="-10" dirty="0" err="1" smtClean="0">
                <a:latin typeface="Calibri"/>
                <a:cs typeface="Calibri"/>
              </a:rPr>
              <a:t>Paraumbilical</a:t>
            </a:r>
            <a:r>
              <a:rPr sz="1800" b="1" spc="-10" dirty="0" smtClean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veins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anterior </a:t>
            </a:r>
            <a:r>
              <a:rPr sz="1800" dirty="0">
                <a:latin typeface="Calibri"/>
                <a:cs typeface="Calibri"/>
              </a:rPr>
              <a:t>abdominal </a:t>
            </a:r>
            <a:r>
              <a:rPr sz="1800" spc="-10" dirty="0">
                <a:latin typeface="Calibri"/>
                <a:cs typeface="Calibri"/>
              </a:rPr>
              <a:t>wall (portal) anastomosing </a:t>
            </a:r>
            <a:r>
              <a:rPr sz="1800" spc="-5" dirty="0">
                <a:latin typeface="Calibri"/>
                <a:cs typeface="Calibri"/>
              </a:rPr>
              <a:t>with  superficial </a:t>
            </a:r>
            <a:r>
              <a:rPr sz="1800" spc="-10" dirty="0">
                <a:latin typeface="Calibri"/>
                <a:cs typeface="Calibri"/>
              </a:rPr>
              <a:t>epigastric </a:t>
            </a:r>
            <a:r>
              <a:rPr sz="1800" spc="-5" dirty="0">
                <a:latin typeface="Calibri"/>
                <a:cs typeface="Calibri"/>
              </a:rPr>
              <a:t>veins </a:t>
            </a:r>
            <a:r>
              <a:rPr sz="1800" spc="-15" dirty="0">
                <a:latin typeface="Calibri"/>
                <a:cs typeface="Calibri"/>
              </a:rPr>
              <a:t>(systemic). </a:t>
            </a:r>
            <a:r>
              <a:rPr sz="1800" b="1" dirty="0">
                <a:latin typeface="Calibri"/>
                <a:cs typeface="Calibri"/>
              </a:rPr>
              <a:t>When </a:t>
            </a:r>
            <a:r>
              <a:rPr sz="1800" b="1" spc="-15" dirty="0">
                <a:latin typeface="Calibri"/>
                <a:cs typeface="Calibri"/>
              </a:rPr>
              <a:t>dilated </a:t>
            </a:r>
            <a:r>
              <a:rPr sz="1800" b="1" spc="-5" dirty="0">
                <a:latin typeface="Calibri"/>
                <a:cs typeface="Calibri"/>
              </a:rPr>
              <a:t>these </a:t>
            </a:r>
            <a:r>
              <a:rPr sz="1800" b="1" spc="-10" dirty="0">
                <a:latin typeface="Calibri"/>
                <a:cs typeface="Calibri"/>
              </a:rPr>
              <a:t>veins </a:t>
            </a:r>
            <a:r>
              <a:rPr sz="1800" b="1" spc="-15" dirty="0">
                <a:latin typeface="Calibri"/>
                <a:cs typeface="Calibri"/>
              </a:rPr>
              <a:t>produce </a:t>
            </a:r>
            <a:r>
              <a:rPr sz="1800" b="1" spc="-5" dirty="0">
                <a:latin typeface="Calibri"/>
                <a:cs typeface="Calibri"/>
              </a:rPr>
              <a:t>caput  medusae (varicose veins </a:t>
            </a:r>
            <a:r>
              <a:rPr sz="1800" b="1" spc="-10" dirty="0">
                <a:latin typeface="Calibri"/>
                <a:cs typeface="Calibri"/>
              </a:rPr>
              <a:t>radiating from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umbilicus).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58000" y="1752600"/>
            <a:ext cx="2133600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Liver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sz="32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Gallbladder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22222" r="17500" b="18519"/>
          <a:stretch>
            <a:fillRect/>
          </a:stretch>
        </p:blipFill>
        <p:spPr bwMode="auto">
          <a:xfrm>
            <a:off x="152400" y="1743205"/>
            <a:ext cx="6553200" cy="3590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5603" t="22759" r="17759" b="26207"/>
          <a:stretch>
            <a:fillRect/>
          </a:stretch>
        </p:blipFill>
        <p:spPr bwMode="auto">
          <a:xfrm>
            <a:off x="381000" y="1524000"/>
            <a:ext cx="8419070" cy="426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sz="3200" b="1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Liver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sz="3200" b="1" spc="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Gallbladder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1549908"/>
            <a:ext cx="6835140" cy="3598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91000" y="1447850"/>
            <a:ext cx="4800600" cy="5273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86600" y="1752600"/>
            <a:ext cx="1066800" cy="381000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0" y="381000"/>
                </a:moveTo>
                <a:lnTo>
                  <a:pt x="1066800" y="381000"/>
                </a:lnTo>
                <a:lnTo>
                  <a:pt x="10668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5200" y="5562600"/>
            <a:ext cx="1295400" cy="304800"/>
          </a:xfrm>
          <a:custGeom>
            <a:avLst/>
            <a:gdLst/>
            <a:ahLst/>
            <a:cxnLst/>
            <a:rect l="l" t="t" r="r" b="b"/>
            <a:pathLst>
              <a:path w="1219200" h="304800">
                <a:moveTo>
                  <a:pt x="0" y="304800"/>
                </a:moveTo>
                <a:lnTo>
                  <a:pt x="1219200" y="304800"/>
                </a:lnTo>
                <a:lnTo>
                  <a:pt x="12192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0" y="4191000"/>
            <a:ext cx="990600" cy="381000"/>
          </a:xfrm>
          <a:custGeom>
            <a:avLst/>
            <a:gdLst/>
            <a:ahLst/>
            <a:cxnLst/>
            <a:rect l="l" t="t" r="r" b="b"/>
            <a:pathLst>
              <a:path w="838200" h="381000">
                <a:moveTo>
                  <a:pt x="0" y="381000"/>
                </a:moveTo>
                <a:lnTo>
                  <a:pt x="838200" y="381000"/>
                </a:lnTo>
                <a:lnTo>
                  <a:pt x="8382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9800" y="1447800"/>
            <a:ext cx="19050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4973" y="1442974"/>
            <a:ext cx="1914525" cy="2066925"/>
          </a:xfrm>
          <a:custGeom>
            <a:avLst/>
            <a:gdLst/>
            <a:ahLst/>
            <a:cxnLst/>
            <a:rect l="l" t="t" r="r" b="b"/>
            <a:pathLst>
              <a:path w="1914525" h="2066925">
                <a:moveTo>
                  <a:pt x="0" y="2066925"/>
                </a:moveTo>
                <a:lnTo>
                  <a:pt x="1914525" y="2066925"/>
                </a:lnTo>
                <a:lnTo>
                  <a:pt x="1914525" y="0"/>
                </a:lnTo>
                <a:lnTo>
                  <a:pt x="0" y="0"/>
                </a:lnTo>
                <a:lnTo>
                  <a:pt x="0" y="20669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774" y="1450594"/>
            <a:ext cx="1902587" cy="2054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7637" y="1442974"/>
            <a:ext cx="1914525" cy="2066925"/>
          </a:xfrm>
          <a:custGeom>
            <a:avLst/>
            <a:gdLst/>
            <a:ahLst/>
            <a:cxnLst/>
            <a:rect l="l" t="t" r="r" b="b"/>
            <a:pathLst>
              <a:path w="1914525" h="2066925">
                <a:moveTo>
                  <a:pt x="0" y="2066925"/>
                </a:moveTo>
                <a:lnTo>
                  <a:pt x="1914525" y="2066925"/>
                </a:lnTo>
                <a:lnTo>
                  <a:pt x="1914525" y="0"/>
                </a:lnTo>
                <a:lnTo>
                  <a:pt x="0" y="0"/>
                </a:lnTo>
                <a:lnTo>
                  <a:pt x="0" y="20669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58008" y="3691508"/>
            <a:ext cx="160782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Esophageal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varices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597" y="3691508"/>
            <a:ext cx="113093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Hemo</a:t>
            </a:r>
            <a:r>
              <a:rPr sz="1600" b="1" spc="-10" dirty="0">
                <a:latin typeface="Calibri"/>
                <a:cs typeface="Calibri"/>
              </a:rPr>
              <a:t>r</a:t>
            </a:r>
            <a:r>
              <a:rPr sz="1600" b="1" spc="-15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h</a:t>
            </a:r>
            <a:r>
              <a:rPr sz="1600" b="1" spc="-5" dirty="0">
                <a:latin typeface="Calibri"/>
                <a:cs typeface="Calibri"/>
              </a:rPr>
              <a:t>oids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2400" y="4038600"/>
            <a:ext cx="1905000" cy="2647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637" y="4033837"/>
            <a:ext cx="1914525" cy="2657475"/>
          </a:xfrm>
          <a:custGeom>
            <a:avLst/>
            <a:gdLst/>
            <a:ahLst/>
            <a:cxnLst/>
            <a:rect l="l" t="t" r="r" b="b"/>
            <a:pathLst>
              <a:path w="1914525" h="2657475">
                <a:moveTo>
                  <a:pt x="0" y="2657475"/>
                </a:moveTo>
                <a:lnTo>
                  <a:pt x="1914525" y="2657475"/>
                </a:lnTo>
                <a:lnTo>
                  <a:pt x="1914525" y="0"/>
                </a:lnTo>
                <a:lnTo>
                  <a:pt x="0" y="0"/>
                </a:lnTo>
                <a:lnTo>
                  <a:pt x="0" y="26574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95169" y="5215890"/>
            <a:ext cx="133350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Caput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medusae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2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8839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Portal-Systemic </a:t>
            </a:r>
            <a:r>
              <a:rPr sz="3200" b="1" spc="-1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Anastomosis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23704" t="18354" r="42222" b="9218"/>
          <a:stretch>
            <a:fillRect/>
          </a:stretch>
        </p:blipFill>
        <p:spPr bwMode="auto">
          <a:xfrm>
            <a:off x="4191000" y="1447800"/>
            <a:ext cx="48006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7162800" y="1524000"/>
            <a:ext cx="1219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91000" y="3962400"/>
            <a:ext cx="1143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467600" y="571500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762000"/>
            <a:ext cx="8534399" cy="2513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4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The </a:t>
            </a:r>
            <a:r>
              <a:rPr sz="1400" b="1" u="heavy" spc="-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liver </a:t>
            </a:r>
            <a:r>
              <a:rPr sz="14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is the </a:t>
            </a:r>
            <a:r>
              <a:rPr sz="1400" b="1" u="heavy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largest internal organ </a:t>
            </a:r>
            <a:r>
              <a:rPr sz="14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 the body  (1.5</a:t>
            </a:r>
            <a:r>
              <a:rPr sz="1400" b="1" u="heavy" spc="-10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400" b="1" u="heavy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kg).</a:t>
            </a:r>
            <a:endParaRPr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5600" algn="l"/>
              </a:tabLst>
            </a:pPr>
            <a:r>
              <a:rPr sz="14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Surfaces </a:t>
            </a:r>
            <a:r>
              <a:rPr sz="1400" b="1" u="heavy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the</a:t>
            </a:r>
            <a:r>
              <a:rPr sz="1400" b="1" u="heavy" spc="-1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1400" b="1" u="heavy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liver:</a:t>
            </a:r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55600" marR="5080" lvl="1" algn="just">
              <a:lnSpc>
                <a:spcPct val="100000"/>
              </a:lnSpc>
              <a:spcBef>
                <a:spcPts val="430"/>
              </a:spcBef>
              <a:buFont typeface="Calibri"/>
              <a:buChar char="-"/>
              <a:tabLst>
                <a:tab pos="482600" algn="l"/>
              </a:tabLst>
            </a:pPr>
            <a:r>
              <a:rPr sz="1400" b="1" u="heavy" spc="-10" dirty="0">
                <a:latin typeface="Calibri"/>
                <a:cs typeface="Calibri"/>
              </a:rPr>
              <a:t>Diaphragmatic </a:t>
            </a:r>
            <a:r>
              <a:rPr sz="1400" b="1" u="heavy" spc="-5" dirty="0">
                <a:latin typeface="Calibri"/>
                <a:cs typeface="Calibri"/>
              </a:rPr>
              <a:t>surface</a:t>
            </a:r>
            <a:r>
              <a:rPr sz="1400" spc="-5" dirty="0">
                <a:latin typeface="Calibri"/>
                <a:cs typeface="Calibri"/>
              </a:rPr>
              <a:t>: which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smooth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spc="-5" dirty="0">
                <a:latin typeface="Calibri"/>
                <a:cs typeface="Calibri"/>
              </a:rPr>
              <a:t>dome-  </a:t>
            </a:r>
            <a:r>
              <a:rPr sz="1400" dirty="0">
                <a:latin typeface="Calibri"/>
                <a:cs typeface="Calibri"/>
              </a:rPr>
              <a:t>shaped. It</a:t>
            </a:r>
            <a:r>
              <a:rPr sz="1400" spc="-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includes:</a:t>
            </a:r>
            <a:endParaRPr sz="1400" dirty="0">
              <a:latin typeface="Calibri"/>
              <a:cs typeface="Calibri"/>
            </a:endParaRPr>
          </a:p>
          <a:p>
            <a:pPr marL="927100" lvl="2">
              <a:lnSpc>
                <a:spcPct val="100000"/>
              </a:lnSpc>
              <a:spcBef>
                <a:spcPts val="430"/>
              </a:spcBef>
              <a:buFont typeface="Calibri"/>
              <a:buChar char="*"/>
              <a:tabLst>
                <a:tab pos="1141095" algn="l"/>
              </a:tabLst>
            </a:pPr>
            <a:r>
              <a:rPr sz="1400" b="1" spc="-5" dirty="0">
                <a:latin typeface="Calibri"/>
                <a:cs typeface="Calibri"/>
              </a:rPr>
              <a:t>The  </a:t>
            </a:r>
            <a:r>
              <a:rPr sz="1400" b="1" spc="-10" dirty="0">
                <a:latin typeface="Calibri"/>
                <a:cs typeface="Calibri"/>
              </a:rPr>
              <a:t>anterior  surface  </a:t>
            </a:r>
            <a:r>
              <a:rPr sz="1400" b="1" dirty="0">
                <a:latin typeface="Calibri"/>
                <a:cs typeface="Calibri"/>
              </a:rPr>
              <a:t>of  </a:t>
            </a:r>
            <a:r>
              <a:rPr sz="1400" b="1" spc="-5" dirty="0">
                <a:latin typeface="Calibri"/>
                <a:cs typeface="Calibri"/>
              </a:rPr>
              <a:t>the  </a:t>
            </a:r>
            <a:r>
              <a:rPr sz="1400" b="1" spc="-10" dirty="0">
                <a:latin typeface="Calibri"/>
                <a:cs typeface="Calibri"/>
              </a:rPr>
              <a:t>liver</a:t>
            </a:r>
            <a:r>
              <a:rPr sz="1400" spc="-10" dirty="0">
                <a:latin typeface="Calibri"/>
                <a:cs typeface="Calibri"/>
              </a:rPr>
              <a:t>:  </a:t>
            </a:r>
            <a:r>
              <a:rPr sz="1400" spc="-5" dirty="0">
                <a:latin typeface="Calibri"/>
                <a:cs typeface="Calibri"/>
              </a:rPr>
              <a:t>which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is</a:t>
            </a:r>
            <a:endParaRPr sz="1400" dirty="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</a:pPr>
            <a:r>
              <a:rPr sz="1400" spc="-15" dirty="0">
                <a:latin typeface="Calibri"/>
                <a:cs typeface="Calibri"/>
              </a:rPr>
              <a:t>related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5" dirty="0">
                <a:latin typeface="Calibri"/>
                <a:cs typeface="Calibri"/>
              </a:rPr>
              <a:t>costal </a:t>
            </a:r>
            <a:r>
              <a:rPr sz="1400" spc="-5" dirty="0">
                <a:latin typeface="Calibri"/>
                <a:cs typeface="Calibri"/>
              </a:rPr>
              <a:t>margin.</a:t>
            </a:r>
            <a:endParaRPr sz="1400" dirty="0">
              <a:latin typeface="Calibri"/>
              <a:cs typeface="Calibri"/>
            </a:endParaRPr>
          </a:p>
          <a:p>
            <a:pPr marL="927100" marR="6350" lvl="2">
              <a:lnSpc>
                <a:spcPct val="100000"/>
              </a:lnSpc>
              <a:spcBef>
                <a:spcPts val="430"/>
              </a:spcBef>
              <a:buFont typeface="Calibri"/>
              <a:buChar char="*"/>
              <a:tabLst>
                <a:tab pos="1137920" algn="l"/>
              </a:tabLst>
            </a:pPr>
            <a:r>
              <a:rPr sz="1400" b="1" spc="-5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superior surface </a:t>
            </a:r>
            <a:r>
              <a:rPr sz="1400" b="1" dirty="0">
                <a:latin typeface="Calibri"/>
                <a:cs typeface="Calibri"/>
              </a:rPr>
              <a:t>of </a:t>
            </a:r>
            <a:r>
              <a:rPr sz="1400" b="1" spc="-5" dirty="0">
                <a:latin typeface="Calibri"/>
                <a:cs typeface="Calibri"/>
              </a:rPr>
              <a:t>the </a:t>
            </a:r>
            <a:r>
              <a:rPr sz="1400" b="1" spc="-10" dirty="0">
                <a:latin typeface="Calibri"/>
                <a:cs typeface="Calibri"/>
              </a:rPr>
              <a:t>liver</a:t>
            </a:r>
            <a:r>
              <a:rPr sz="1400" spc="-10" dirty="0">
                <a:latin typeface="Calibri"/>
                <a:cs typeface="Calibri"/>
              </a:rPr>
              <a:t>: </a:t>
            </a:r>
            <a:r>
              <a:rPr sz="1400" spc="-5" dirty="0">
                <a:latin typeface="Calibri"/>
                <a:cs typeface="Calibri"/>
              </a:rPr>
              <a:t>which is  </a:t>
            </a:r>
            <a:r>
              <a:rPr sz="1400" spc="-15" dirty="0">
                <a:latin typeface="Calibri"/>
                <a:cs typeface="Calibri"/>
              </a:rPr>
              <a:t>related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diaphragm.</a:t>
            </a:r>
            <a:endParaRPr sz="1400" dirty="0">
              <a:latin typeface="Calibri"/>
              <a:cs typeface="Calibri"/>
            </a:endParaRPr>
          </a:p>
          <a:p>
            <a:pPr marL="355600" marR="5080" algn="just">
              <a:lnSpc>
                <a:spcPct val="100000"/>
              </a:lnSpc>
              <a:spcBef>
                <a:spcPts val="430"/>
              </a:spcBef>
            </a:pPr>
            <a:r>
              <a:rPr sz="1400" b="1" u="heavy" spc="-10" dirty="0">
                <a:latin typeface="Calibri"/>
                <a:cs typeface="Calibri"/>
              </a:rPr>
              <a:t>Note</a:t>
            </a:r>
            <a:r>
              <a:rPr sz="1400" spc="-10" dirty="0">
                <a:latin typeface="Calibri"/>
                <a:cs typeface="Calibri"/>
              </a:rPr>
              <a:t>: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diaphragmatic surface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liver is  </a:t>
            </a:r>
            <a:r>
              <a:rPr sz="1400" spc="-15" dirty="0">
                <a:latin typeface="Calibri"/>
                <a:cs typeface="Calibri"/>
              </a:rPr>
              <a:t>covered </a:t>
            </a:r>
            <a:r>
              <a:rPr sz="1400" spc="-5" dirty="0">
                <a:latin typeface="Calibri"/>
                <a:cs typeface="Calibri"/>
              </a:rPr>
              <a:t>with peritoneum </a:t>
            </a:r>
            <a:r>
              <a:rPr sz="1400" spc="-15" dirty="0">
                <a:latin typeface="Calibri"/>
                <a:cs typeface="Calibri"/>
              </a:rPr>
              <a:t>except </a:t>
            </a:r>
            <a:r>
              <a:rPr sz="1400" spc="-10" dirty="0">
                <a:latin typeface="Calibri"/>
                <a:cs typeface="Calibri"/>
              </a:rPr>
              <a:t>posteriorly </a:t>
            </a:r>
            <a:r>
              <a:rPr sz="1400" dirty="0">
                <a:latin typeface="Calibri"/>
                <a:cs typeface="Calibri"/>
              </a:rPr>
              <a:t>in the  </a:t>
            </a:r>
            <a:r>
              <a:rPr sz="1400" spc="-10" dirty="0">
                <a:latin typeface="Calibri"/>
                <a:cs typeface="Calibri"/>
              </a:rPr>
              <a:t>bare area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liver where it lies in direct </a:t>
            </a:r>
            <a:r>
              <a:rPr sz="1400" spc="-10" dirty="0">
                <a:latin typeface="Calibri"/>
                <a:cs typeface="Calibri"/>
              </a:rPr>
              <a:t>contact  </a:t>
            </a:r>
            <a:r>
              <a:rPr sz="1400" spc="-5" dirty="0">
                <a:latin typeface="Calibri"/>
                <a:cs typeface="Calibri"/>
              </a:rPr>
              <a:t>with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diaphragm.</a:t>
            </a:r>
            <a:endParaRPr sz="1400" dirty="0">
              <a:latin typeface="Calibri"/>
              <a:cs typeface="Calibri"/>
            </a:endParaRPr>
          </a:p>
          <a:p>
            <a:pPr marL="355600" marR="5715" lvl="1" algn="just">
              <a:lnSpc>
                <a:spcPct val="100000"/>
              </a:lnSpc>
              <a:spcBef>
                <a:spcPts val="430"/>
              </a:spcBef>
              <a:buFont typeface="Calibri"/>
              <a:buChar char="-"/>
              <a:tabLst>
                <a:tab pos="487045" algn="l"/>
              </a:tabLst>
            </a:pPr>
            <a:r>
              <a:rPr sz="1400" b="1" u="heavy" spc="-10" dirty="0">
                <a:latin typeface="Calibri"/>
                <a:cs typeface="Calibri"/>
              </a:rPr>
              <a:t>Visceral surface</a:t>
            </a:r>
            <a:r>
              <a:rPr sz="1400" spc="-10" dirty="0">
                <a:latin typeface="Calibri"/>
                <a:cs typeface="Calibri"/>
              </a:rPr>
              <a:t>: </a:t>
            </a:r>
            <a:r>
              <a:rPr sz="1400" spc="-5" dirty="0">
                <a:latin typeface="Calibri"/>
                <a:cs typeface="Calibri"/>
              </a:rPr>
              <a:t>that is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10" dirty="0">
                <a:latin typeface="Calibri"/>
                <a:cs typeface="Calibri"/>
              </a:rPr>
              <a:t>postero-inferior </a:t>
            </a:r>
            <a:r>
              <a:rPr sz="1400" spc="-5" dirty="0">
                <a:latin typeface="Calibri"/>
                <a:cs typeface="Calibri"/>
              </a:rPr>
              <a:t>surface  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liver.</a:t>
            </a:r>
            <a:endParaRPr sz="1400" dirty="0">
              <a:latin typeface="Calibri"/>
              <a:cs typeface="Calibri"/>
            </a:endParaRPr>
          </a:p>
          <a:p>
            <a:pPr marL="355600" marR="5715" algn="just">
              <a:lnSpc>
                <a:spcPct val="100000"/>
              </a:lnSpc>
              <a:spcBef>
                <a:spcPts val="434"/>
              </a:spcBef>
            </a:pPr>
            <a:r>
              <a:rPr sz="1400" b="1" u="heavy" spc="-10" dirty="0">
                <a:latin typeface="Calibri"/>
                <a:cs typeface="Calibri"/>
              </a:rPr>
              <a:t>Note</a:t>
            </a:r>
            <a:r>
              <a:rPr sz="1400" spc="-10" dirty="0">
                <a:latin typeface="Calibri"/>
                <a:cs typeface="Calibri"/>
              </a:rPr>
              <a:t>: Visceral surface </a:t>
            </a:r>
            <a:r>
              <a:rPr sz="1400" spc="-5" dirty="0">
                <a:latin typeface="Calibri"/>
                <a:cs typeface="Calibri"/>
              </a:rPr>
              <a:t>is </a:t>
            </a:r>
            <a:r>
              <a:rPr sz="1400" spc="-10" dirty="0">
                <a:latin typeface="Calibri"/>
                <a:cs typeface="Calibri"/>
              </a:rPr>
              <a:t>covered </a:t>
            </a:r>
            <a:r>
              <a:rPr sz="1400" spc="-5" dirty="0">
                <a:latin typeface="Calibri"/>
                <a:cs typeface="Calibri"/>
              </a:rPr>
              <a:t>with peritoneum  </a:t>
            </a:r>
            <a:r>
              <a:rPr sz="1400" spc="-15" dirty="0">
                <a:latin typeface="Calibri"/>
                <a:cs typeface="Calibri"/>
              </a:rPr>
              <a:t>except </a:t>
            </a:r>
            <a:r>
              <a:rPr sz="1400" spc="-10" dirty="0">
                <a:latin typeface="Calibri"/>
                <a:cs typeface="Calibri"/>
              </a:rPr>
              <a:t>at </a:t>
            </a:r>
            <a:r>
              <a:rPr sz="1400" dirty="0">
                <a:latin typeface="Calibri"/>
                <a:cs typeface="Calibri"/>
              </a:rPr>
              <a:t>the bed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 </a:t>
            </a:r>
            <a:r>
              <a:rPr sz="1400" spc="-5" dirty="0">
                <a:latin typeface="Calibri"/>
                <a:cs typeface="Calibri"/>
              </a:rPr>
              <a:t>gallbladder </a:t>
            </a:r>
            <a:r>
              <a:rPr sz="1400" dirty="0">
                <a:latin typeface="Calibri"/>
                <a:cs typeface="Calibri"/>
              </a:rPr>
              <a:t>and the </a:t>
            </a:r>
            <a:r>
              <a:rPr sz="1400" spc="-10" dirty="0">
                <a:latin typeface="Calibri"/>
                <a:cs typeface="Calibri"/>
              </a:rPr>
              <a:t>porta  </a:t>
            </a:r>
            <a:r>
              <a:rPr sz="1400" spc="-5" dirty="0">
                <a:latin typeface="Calibri"/>
                <a:cs typeface="Calibri"/>
              </a:rPr>
              <a:t>hepatis.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351" t="22517" r="44868" b="33775"/>
          <a:stretch>
            <a:fillRect/>
          </a:stretch>
        </p:blipFill>
        <p:spPr bwMode="auto">
          <a:xfrm>
            <a:off x="152400" y="3505200"/>
            <a:ext cx="41148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5593" t="19586" r="11864" b="21657"/>
          <a:stretch>
            <a:fillRect/>
          </a:stretch>
        </p:blipFill>
        <p:spPr bwMode="auto">
          <a:xfrm>
            <a:off x="4343400" y="3505200"/>
            <a:ext cx="46482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3200" b="1" spc="-1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Gross 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Anatomy 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Liver</a:t>
            </a:r>
            <a:r>
              <a:rPr lang="en-US"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sz="3200" b="1" spc="-1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idx="1"/>
          </p:nvPr>
        </p:nvSpPr>
        <p:spPr>
          <a:xfrm>
            <a:off x="228600" y="762000"/>
            <a:ext cx="8686800" cy="2041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800" b="1" u="sng" spc="-5" dirty="0">
                <a:solidFill>
                  <a:srgbClr val="C00000"/>
                </a:solidFill>
              </a:rPr>
              <a:t>Lobes </a:t>
            </a:r>
            <a:r>
              <a:rPr sz="1800" b="1" u="sng" dirty="0">
                <a:solidFill>
                  <a:srgbClr val="C00000"/>
                </a:solidFill>
              </a:rPr>
              <a:t>&amp; </a:t>
            </a:r>
            <a:r>
              <a:rPr sz="1800" b="1" u="sng" spc="-5" dirty="0">
                <a:solidFill>
                  <a:srgbClr val="C00000"/>
                </a:solidFill>
              </a:rPr>
              <a:t>segments </a:t>
            </a:r>
            <a:r>
              <a:rPr sz="1800" b="1" u="sng" dirty="0">
                <a:solidFill>
                  <a:srgbClr val="C00000"/>
                </a:solidFill>
              </a:rPr>
              <a:t>of the</a:t>
            </a:r>
            <a:r>
              <a:rPr sz="1800" b="1" u="sng" spc="-114" dirty="0">
                <a:solidFill>
                  <a:srgbClr val="C00000"/>
                </a:solidFill>
              </a:rPr>
              <a:t> </a:t>
            </a:r>
            <a:r>
              <a:rPr sz="1800" b="1" u="sng" spc="-5" dirty="0">
                <a:solidFill>
                  <a:srgbClr val="C00000"/>
                </a:solidFill>
              </a:rPr>
              <a:t>liver:</a:t>
            </a:r>
          </a:p>
          <a:p>
            <a:pPr marL="355600">
              <a:lnSpc>
                <a:spcPct val="100000"/>
              </a:lnSpc>
              <a:spcBef>
                <a:spcPts val="430"/>
              </a:spcBef>
              <a:buNone/>
            </a:pPr>
            <a:r>
              <a:rPr lang="en-US" sz="1800" b="1" spc="-5" dirty="0" smtClean="0"/>
              <a:t>	- </a:t>
            </a:r>
            <a:r>
              <a:rPr sz="1800" b="1" spc="-5" dirty="0" smtClean="0"/>
              <a:t>Anatomically</a:t>
            </a:r>
            <a:r>
              <a:rPr sz="1800" b="1" spc="-5" dirty="0"/>
              <a:t>: The liver </a:t>
            </a:r>
            <a:r>
              <a:rPr sz="1800" b="1" dirty="0"/>
              <a:t>has 4</a:t>
            </a:r>
            <a:r>
              <a:rPr sz="1800" b="1" spc="-130" dirty="0"/>
              <a:t> </a:t>
            </a:r>
            <a:r>
              <a:rPr sz="1800" b="1" dirty="0"/>
              <a:t>lobes:</a:t>
            </a:r>
          </a:p>
          <a:p>
            <a:pPr marL="927100" marR="5080" algn="just">
              <a:lnSpc>
                <a:spcPct val="100299"/>
              </a:lnSpc>
              <a:spcBef>
                <a:spcPts val="425"/>
              </a:spcBef>
            </a:pPr>
            <a:r>
              <a:rPr sz="1800" b="0" u="none" spc="-5" dirty="0" smtClean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anatomical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large </a:t>
            </a:r>
            <a:r>
              <a:rPr sz="1800" u="none" spc="-5" dirty="0">
                <a:solidFill>
                  <a:srgbClr val="000000"/>
                </a:solidFill>
              </a:rPr>
              <a:t>right lobe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is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separated from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smaller </a:t>
            </a:r>
            <a:r>
              <a:rPr sz="1800" u="none" spc="-5" dirty="0">
                <a:solidFill>
                  <a:srgbClr val="000000"/>
                </a:solidFill>
              </a:rPr>
              <a:t>left </a:t>
            </a:r>
            <a:r>
              <a:rPr sz="1800" u="none" dirty="0">
                <a:solidFill>
                  <a:srgbClr val="000000"/>
                </a:solidFill>
              </a:rPr>
              <a:t>lobe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by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 </a:t>
            </a:r>
            <a:r>
              <a:rPr sz="1800" b="0" u="none" spc="-15" dirty="0">
                <a:solidFill>
                  <a:srgbClr val="000000"/>
                </a:solidFill>
                <a:latin typeface="Calibri"/>
                <a:cs typeface="Calibri"/>
              </a:rPr>
              <a:t>falciform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ligament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(in the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anterior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surface)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and the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left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sagittal fissure (in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visceral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surface). On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visceral surface,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right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left </a:t>
            </a:r>
            <a:r>
              <a:rPr sz="1800" b="0" u="none" spc="-15" dirty="0">
                <a:solidFill>
                  <a:srgbClr val="000000"/>
                </a:solidFill>
                <a:latin typeface="Calibri"/>
                <a:cs typeface="Calibri"/>
              </a:rPr>
              <a:t>sagittal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fissures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and 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porta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hepatis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demarcate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1800" u="none" spc="-10" dirty="0">
                <a:solidFill>
                  <a:srgbClr val="000000"/>
                </a:solidFill>
              </a:rPr>
              <a:t>caudate </a:t>
            </a:r>
            <a:r>
              <a:rPr sz="1800" u="none" dirty="0">
                <a:solidFill>
                  <a:srgbClr val="000000"/>
                </a:solidFill>
              </a:rPr>
              <a:t>lobe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(posterior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superior)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1800" u="none" spc="-15" dirty="0">
                <a:solidFill>
                  <a:srgbClr val="000000"/>
                </a:solidFill>
              </a:rPr>
              <a:t>quadrate  </a:t>
            </a:r>
            <a:r>
              <a:rPr sz="1800" u="none" spc="-5" dirty="0">
                <a:solidFill>
                  <a:srgbClr val="000000"/>
                </a:solidFill>
              </a:rPr>
              <a:t>lobe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(anterior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inferior) </a:t>
            </a:r>
            <a:r>
              <a:rPr sz="1800" b="0" u="none" dirty="0" smtClean="0">
                <a:solidFill>
                  <a:srgbClr val="000000"/>
                </a:solidFill>
                <a:latin typeface="Calibri"/>
                <a:cs typeface="Calibri"/>
              </a:rPr>
              <a:t>---</a:t>
            </a:r>
            <a:r>
              <a:rPr lang="ar-BH" sz="1800" dirty="0">
                <a:solidFill>
                  <a:srgbClr val="000000"/>
                </a:solidFill>
                <a:latin typeface="Arial"/>
                <a:cs typeface="Arial"/>
              </a:rPr>
              <a:t>&lt;</a:t>
            </a:r>
            <a:r>
              <a:rPr sz="1800" b="0" u="non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both 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parts </a:t>
            </a:r>
            <a:r>
              <a:rPr sz="1800" b="0" u="none" dirty="0">
                <a:solidFill>
                  <a:srgbClr val="000000"/>
                </a:solidFill>
                <a:latin typeface="Calibri"/>
                <a:cs typeface="Calibri"/>
              </a:rPr>
              <a:t>of the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right</a:t>
            </a:r>
            <a:r>
              <a:rPr sz="1800" b="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0" u="none" spc="-5" dirty="0">
                <a:solidFill>
                  <a:srgbClr val="000000"/>
                </a:solidFill>
                <a:latin typeface="Calibri"/>
                <a:cs typeface="Calibri"/>
              </a:rPr>
              <a:t>lobe.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3000" y="2819400"/>
            <a:ext cx="5530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No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52600" y="2819400"/>
            <a:ext cx="7158990" cy="1450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20" algn="just">
              <a:lnSpc>
                <a:spcPct val="100000"/>
              </a:lnSpc>
              <a:buFont typeface="Calibri"/>
              <a:buAutoNum type="arabicParenR"/>
              <a:tabLst>
                <a:tab pos="288925" algn="l"/>
              </a:tabLst>
            </a:pPr>
            <a:r>
              <a:rPr lang="en-US" sz="1800" b="1" spc="-5" dirty="0" smtClean="0">
                <a:latin typeface="Calibri"/>
                <a:cs typeface="Calibri"/>
              </a:rPr>
              <a:t> </a:t>
            </a:r>
            <a:r>
              <a:rPr sz="1800" b="1" spc="-5" dirty="0" smtClean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right sagittal </a:t>
            </a:r>
            <a:r>
              <a:rPr sz="1800" spc="-10" dirty="0">
                <a:latin typeface="Calibri"/>
                <a:cs typeface="Calibri"/>
              </a:rPr>
              <a:t>fissure </a:t>
            </a:r>
            <a:r>
              <a:rPr sz="1800" spc="-5" dirty="0">
                <a:latin typeface="Calibri"/>
                <a:cs typeface="Calibri"/>
              </a:rPr>
              <a:t>is </a:t>
            </a:r>
            <a:r>
              <a:rPr sz="1800" spc="-10" dirty="0">
                <a:latin typeface="Calibri"/>
                <a:cs typeface="Calibri"/>
              </a:rPr>
              <a:t>formed </a:t>
            </a:r>
            <a:r>
              <a:rPr sz="1800" spc="-5" dirty="0">
                <a:latin typeface="Calibri"/>
                <a:cs typeface="Calibri"/>
              </a:rPr>
              <a:t>by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fossa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gallbladder  anteriorly </a:t>
            </a:r>
            <a:r>
              <a:rPr sz="1800" dirty="0">
                <a:latin typeface="Calibri"/>
                <a:cs typeface="Calibri"/>
              </a:rPr>
              <a:t>and the </a:t>
            </a:r>
            <a:r>
              <a:rPr sz="1800" spc="-10" dirty="0">
                <a:latin typeface="Calibri"/>
                <a:cs typeface="Calibri"/>
              </a:rPr>
              <a:t>groove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inferior </a:t>
            </a:r>
            <a:r>
              <a:rPr sz="1800" spc="-5" dirty="0">
                <a:latin typeface="Calibri"/>
                <a:cs typeface="Calibri"/>
              </a:rPr>
              <a:t>vena </a:t>
            </a:r>
            <a:r>
              <a:rPr sz="1800" spc="-20" dirty="0">
                <a:latin typeface="Calibri"/>
                <a:cs typeface="Calibri"/>
              </a:rPr>
              <a:t>cava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posteriorly.</a:t>
            </a:r>
            <a:endParaRPr sz="180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430"/>
              </a:spcBef>
              <a:buFont typeface="Calibri"/>
              <a:buAutoNum type="arabicParenR"/>
              <a:tabLst>
                <a:tab pos="285750" algn="l"/>
              </a:tabLst>
            </a:pPr>
            <a:r>
              <a:rPr lang="en-US" sz="1800" b="1" spc="-5" dirty="0" smtClean="0">
                <a:latin typeface="Calibri"/>
                <a:cs typeface="Calibri"/>
              </a:rPr>
              <a:t> </a:t>
            </a:r>
            <a:r>
              <a:rPr sz="1800" b="1" spc="-5" dirty="0" smtClean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left sagittal fissure </a:t>
            </a:r>
            <a:r>
              <a:rPr sz="1800" spc="-5" dirty="0">
                <a:latin typeface="Calibri"/>
                <a:cs typeface="Calibri"/>
              </a:rPr>
              <a:t>is </a:t>
            </a:r>
            <a:r>
              <a:rPr sz="1800" spc="-10" dirty="0">
                <a:latin typeface="Calibri"/>
                <a:cs typeface="Calibri"/>
              </a:rPr>
              <a:t>formed </a:t>
            </a:r>
            <a:r>
              <a:rPr sz="1800" spc="-5" dirty="0">
                <a:latin typeface="Calibri"/>
                <a:cs typeface="Calibri"/>
              </a:rPr>
              <a:t>by </a:t>
            </a:r>
            <a:r>
              <a:rPr sz="1800" spc="-10" dirty="0">
                <a:latin typeface="Calibri"/>
                <a:cs typeface="Calibri"/>
              </a:rPr>
              <a:t>fissure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round </a:t>
            </a:r>
            <a:r>
              <a:rPr sz="1800" spc="-10" dirty="0">
                <a:latin typeface="Calibri"/>
                <a:cs typeface="Calibri"/>
              </a:rPr>
              <a:t>ligament  </a:t>
            </a:r>
            <a:r>
              <a:rPr sz="1800" spc="-15" dirty="0">
                <a:latin typeface="Calibri"/>
                <a:cs typeface="Calibri"/>
              </a:rPr>
              <a:t>(obliterated </a:t>
            </a:r>
            <a:r>
              <a:rPr sz="1800" spc="-10" dirty="0">
                <a:latin typeface="Calibri"/>
                <a:cs typeface="Calibri"/>
              </a:rPr>
              <a:t>umbilical </a:t>
            </a:r>
            <a:r>
              <a:rPr sz="1800" spc="-5" dirty="0">
                <a:latin typeface="Calibri"/>
                <a:cs typeface="Calibri"/>
              </a:rPr>
              <a:t>vein)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fissure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ligamentum </a:t>
            </a:r>
            <a:r>
              <a:rPr sz="1800" spc="-5" dirty="0">
                <a:latin typeface="Calibri"/>
                <a:cs typeface="Calibri"/>
              </a:rPr>
              <a:t>venosum  </a:t>
            </a:r>
            <a:r>
              <a:rPr sz="1800" spc="-10" dirty="0">
                <a:latin typeface="Calibri"/>
                <a:cs typeface="Calibri"/>
              </a:rPr>
              <a:t>(remnant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20" dirty="0">
                <a:latin typeface="Calibri"/>
                <a:cs typeface="Calibri"/>
              </a:rPr>
              <a:t>fetal </a:t>
            </a:r>
            <a:r>
              <a:rPr sz="1800" spc="-5" dirty="0">
                <a:latin typeface="Calibri"/>
                <a:cs typeface="Calibri"/>
              </a:rPr>
              <a:t>ductus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venosus).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4267200"/>
            <a:ext cx="8682355" cy="17645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buFont typeface="Calibri"/>
              <a:buChar char="-"/>
              <a:tabLst>
                <a:tab pos="488315" algn="l"/>
              </a:tabLst>
            </a:pPr>
            <a:r>
              <a:rPr sz="1800" b="1" spc="-5" dirty="0">
                <a:latin typeface="Calibri"/>
                <a:cs typeface="Calibri"/>
              </a:rPr>
              <a:t>Functionally</a:t>
            </a:r>
            <a:r>
              <a:rPr sz="1800" spc="-5" dirty="0">
                <a:latin typeface="Calibri"/>
                <a:cs typeface="Calibri"/>
              </a:rPr>
              <a:t>: in </a:t>
            </a:r>
            <a:r>
              <a:rPr sz="1800" spc="-10" dirty="0">
                <a:latin typeface="Calibri"/>
                <a:cs typeface="Calibri"/>
              </a:rPr>
              <a:t>terms </a:t>
            </a:r>
            <a:r>
              <a:rPr sz="1800" spc="-5" dirty="0">
                <a:latin typeface="Calibri"/>
                <a:cs typeface="Calibri"/>
              </a:rPr>
              <a:t>of blood supply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glandular secretion,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liver is devided </a:t>
            </a:r>
            <a:r>
              <a:rPr sz="1800" spc="-10" dirty="0">
                <a:latin typeface="Calibri"/>
                <a:cs typeface="Calibri"/>
              </a:rPr>
              <a:t>into  </a:t>
            </a:r>
            <a:r>
              <a:rPr sz="1800" spc="-5" dirty="0">
                <a:latin typeface="Calibri"/>
                <a:cs typeface="Calibri"/>
              </a:rPr>
              <a:t>independent </a:t>
            </a:r>
            <a:r>
              <a:rPr sz="1800" b="1" spc="-5" dirty="0">
                <a:latin typeface="Calibri"/>
                <a:cs typeface="Calibri"/>
              </a:rPr>
              <a:t>right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b="1" spc="-5" dirty="0">
                <a:latin typeface="Calibri"/>
                <a:cs typeface="Calibri"/>
              </a:rPr>
              <a:t>left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lobes.</a:t>
            </a:r>
            <a:endParaRPr sz="1800" dirty="0">
              <a:latin typeface="Calibri"/>
              <a:cs typeface="Calibri"/>
            </a:endParaRPr>
          </a:p>
          <a:p>
            <a:pPr marL="355600" marR="7620" algn="just">
              <a:lnSpc>
                <a:spcPct val="100000"/>
              </a:lnSpc>
              <a:spcBef>
                <a:spcPts val="430"/>
              </a:spcBef>
              <a:buChar char="-"/>
              <a:tabLst>
                <a:tab pos="494665" algn="l"/>
              </a:tabLst>
            </a:pPr>
            <a:r>
              <a:rPr sz="1800" spc="-5" dirty="0">
                <a:latin typeface="Calibri"/>
                <a:cs typeface="Calibri"/>
              </a:rPr>
              <a:t>The liver has </a:t>
            </a:r>
            <a:r>
              <a:rPr sz="1800" b="1" u="heavy" dirty="0">
                <a:latin typeface="Calibri"/>
                <a:cs typeface="Calibri"/>
              </a:rPr>
              <a:t>8 </a:t>
            </a:r>
            <a:r>
              <a:rPr sz="1800" b="1" u="heavy" spc="-5" dirty="0">
                <a:latin typeface="Calibri"/>
                <a:cs typeface="Calibri"/>
              </a:rPr>
              <a:t>segments </a:t>
            </a:r>
            <a:r>
              <a:rPr sz="1800" spc="-5" dirty="0">
                <a:latin typeface="Calibri"/>
                <a:cs typeface="Calibri"/>
              </a:rPr>
              <a:t>based on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principal </a:t>
            </a:r>
            <a:r>
              <a:rPr sz="1800" spc="-10" dirty="0">
                <a:latin typeface="Calibri"/>
                <a:cs typeface="Calibri"/>
              </a:rPr>
              <a:t>branches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right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left </a:t>
            </a:r>
            <a:r>
              <a:rPr sz="1800" b="1" spc="-10" dirty="0">
                <a:latin typeface="Calibri"/>
                <a:cs typeface="Calibri"/>
              </a:rPr>
              <a:t>hepatic  </a:t>
            </a:r>
            <a:r>
              <a:rPr sz="1800" b="1" spc="-5" dirty="0">
                <a:latin typeface="Calibri"/>
                <a:cs typeface="Calibri"/>
              </a:rPr>
              <a:t>arteries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b="1" spc="-5" dirty="0">
                <a:latin typeface="Calibri"/>
                <a:cs typeface="Calibri"/>
              </a:rPr>
              <a:t>hepatic portal veins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b="1" spc="-5" dirty="0">
                <a:latin typeface="Calibri"/>
                <a:cs typeface="Calibri"/>
              </a:rPr>
              <a:t>hepatic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ducts</a:t>
            </a:r>
            <a:r>
              <a:rPr sz="1800" dirty="0">
                <a:latin typeface="Calibri"/>
                <a:cs typeface="Calibri"/>
              </a:rPr>
              <a:t>.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430"/>
              </a:spcBef>
            </a:pPr>
            <a:r>
              <a:rPr lang="en-US" spc="-10" dirty="0">
                <a:latin typeface="Calibri"/>
                <a:cs typeface="Calibri"/>
              </a:rPr>
              <a:t>	</a:t>
            </a:r>
            <a:r>
              <a:rPr sz="1800" b="1" spc="-10" dirty="0" smtClean="0">
                <a:latin typeface="Calibri"/>
                <a:cs typeface="Calibri"/>
              </a:rPr>
              <a:t>Note</a:t>
            </a:r>
            <a:r>
              <a:rPr sz="1800" spc="-10" dirty="0">
                <a:latin typeface="Calibri"/>
                <a:cs typeface="Calibri"/>
              </a:rPr>
              <a:t>: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liver </a:t>
            </a:r>
            <a:r>
              <a:rPr sz="1800" dirty="0">
                <a:latin typeface="Calibri"/>
                <a:cs typeface="Calibri"/>
              </a:rPr>
              <a:t>has </a:t>
            </a:r>
            <a:r>
              <a:rPr sz="1800" spc="-10" dirty="0">
                <a:latin typeface="Calibri"/>
                <a:cs typeface="Calibri"/>
              </a:rPr>
              <a:t>renal </a:t>
            </a:r>
            <a:r>
              <a:rPr sz="1800" spc="-5" dirty="0">
                <a:latin typeface="Calibri"/>
                <a:cs typeface="Calibri"/>
              </a:rPr>
              <a:t>impression </a:t>
            </a:r>
            <a:r>
              <a:rPr sz="1800" spc="-15" dirty="0">
                <a:latin typeface="Calibri"/>
                <a:cs typeface="Calibri"/>
              </a:rPr>
              <a:t>(for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right kidney)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groove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inferior </a:t>
            </a:r>
            <a:r>
              <a:rPr sz="1800" spc="-5" dirty="0">
                <a:latin typeface="Calibri"/>
                <a:cs typeface="Calibri"/>
              </a:rPr>
              <a:t>vena </a:t>
            </a:r>
            <a:r>
              <a:rPr sz="1800" spc="-20" dirty="0">
                <a:latin typeface="Calibri"/>
                <a:cs typeface="Calibri"/>
              </a:rPr>
              <a:t>cava </a:t>
            </a:r>
            <a:r>
              <a:rPr sz="1800" spc="-5" dirty="0">
                <a:latin typeface="Calibri"/>
                <a:cs typeface="Calibri"/>
              </a:rPr>
              <a:t>in  its </a:t>
            </a:r>
            <a:r>
              <a:rPr sz="1800" spc="-10" dirty="0">
                <a:latin typeface="Calibri"/>
                <a:cs typeface="Calibri"/>
              </a:rPr>
              <a:t>visceral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surface.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 txBox="1">
            <a:spLocks/>
          </p:cNvSpPr>
          <p:nvPr/>
        </p:nvSpPr>
        <p:spPr>
          <a:xfrm>
            <a:off x="0" y="1524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(</a:t>
            </a:r>
            <a:r>
              <a:rPr kumimoji="0" lang="en-US" sz="32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Gross 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Anatomy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The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Liver)</a:t>
            </a:r>
            <a:endParaRPr kumimoji="0" lang="en-US" sz="3200" b="1" i="0" u="none" strike="noStrike" kern="120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456" t="32298" r="8463" b="18012"/>
          <a:stretch>
            <a:fillRect/>
          </a:stretch>
        </p:blipFill>
        <p:spPr bwMode="auto">
          <a:xfrm>
            <a:off x="228600" y="1752600"/>
            <a:ext cx="86868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 txBox="1">
            <a:spLocks/>
          </p:cNvSpPr>
          <p:nvPr/>
        </p:nvSpPr>
        <p:spPr>
          <a:xfrm rot="16200000">
            <a:off x="-3045768" y="3198168"/>
            <a:ext cx="68580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(</a:t>
            </a:r>
            <a:r>
              <a:rPr kumimoji="0" lang="en-US" sz="30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Gross </a:t>
            </a:r>
            <a:r>
              <a:rPr kumimoji="0" lang="en-US" sz="3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Anatomy </a:t>
            </a:r>
            <a:r>
              <a:rPr kumimoji="0" lang="en-US" sz="30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The</a:t>
            </a:r>
            <a:r>
              <a:rPr kumimoji="0" lang="en-US" sz="30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0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Liver)</a:t>
            </a:r>
            <a:endParaRPr kumimoji="0" lang="en-US" sz="3000" b="1" i="0" u="none" strike="noStrike" kern="120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2727" t="9697" r="20606" b="9495"/>
          <a:stretch>
            <a:fillRect/>
          </a:stretch>
        </p:blipFill>
        <p:spPr bwMode="auto">
          <a:xfrm>
            <a:off x="1219200" y="228600"/>
            <a:ext cx="6705600" cy="6377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838200"/>
            <a:ext cx="5715000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1700" b="1" u="heavy" spc="-5" dirty="0">
                <a:solidFill>
                  <a:srgbClr val="C00000"/>
                </a:solidFill>
                <a:latin typeface="Calibri"/>
                <a:cs typeface="Calibri"/>
              </a:rPr>
              <a:t>Clinical</a:t>
            </a:r>
            <a:r>
              <a:rPr sz="1700" b="1" u="heavy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700" b="1" u="heavy" spc="-10" dirty="0">
                <a:solidFill>
                  <a:srgbClr val="C00000"/>
                </a:solidFill>
                <a:latin typeface="Calibri"/>
                <a:cs typeface="Calibri"/>
              </a:rPr>
              <a:t>correlations:</a:t>
            </a:r>
            <a:endParaRPr sz="1700" dirty="0">
              <a:latin typeface="Calibri"/>
              <a:cs typeface="Calibri"/>
            </a:endParaRPr>
          </a:p>
          <a:p>
            <a:pPr marL="756285" marR="5715" lvl="1" indent="-286385" algn="just">
              <a:lnSpc>
                <a:spcPct val="100000"/>
              </a:lnSpc>
              <a:spcBef>
                <a:spcPts val="409"/>
              </a:spcBef>
              <a:buFont typeface="Arial"/>
              <a:buChar char="–"/>
              <a:tabLst>
                <a:tab pos="756920" algn="l"/>
              </a:tabLst>
            </a:pPr>
            <a:r>
              <a:rPr sz="1700" b="1" u="heavy" spc="-5" dirty="0">
                <a:latin typeface="Calibri"/>
                <a:cs typeface="Calibri"/>
              </a:rPr>
              <a:t>Biliary colic pain</a:t>
            </a:r>
            <a:r>
              <a:rPr sz="1700" spc="-5" dirty="0">
                <a:latin typeface="Calibri"/>
                <a:cs typeface="Calibri"/>
              </a:rPr>
              <a:t>: </a:t>
            </a:r>
            <a:r>
              <a:rPr sz="1700" dirty="0">
                <a:latin typeface="Calibri"/>
                <a:cs typeface="Calibri"/>
              </a:rPr>
              <a:t>is </a:t>
            </a:r>
            <a:r>
              <a:rPr sz="1700" spc="-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term </a:t>
            </a:r>
            <a:r>
              <a:rPr sz="1700" spc="-5" dirty="0">
                <a:latin typeface="Calibri"/>
                <a:cs typeface="Calibri"/>
              </a:rPr>
              <a:t>used to describe </a:t>
            </a:r>
            <a:r>
              <a:rPr sz="1700" dirty="0">
                <a:latin typeface="Calibri"/>
                <a:cs typeface="Calibri"/>
              </a:rPr>
              <a:t>a type of  </a:t>
            </a:r>
            <a:r>
              <a:rPr sz="1700" spc="-5" dirty="0">
                <a:latin typeface="Calibri"/>
                <a:cs typeface="Calibri"/>
              </a:rPr>
              <a:t>pain </a:t>
            </a:r>
            <a:r>
              <a:rPr sz="1700" spc="-10" dirty="0">
                <a:latin typeface="Calibri"/>
                <a:cs typeface="Calibri"/>
              </a:rPr>
              <a:t>related </a:t>
            </a:r>
            <a:r>
              <a:rPr sz="1700" spc="-5" dirty="0">
                <a:latin typeface="Calibri"/>
                <a:cs typeface="Calibri"/>
              </a:rPr>
              <a:t>to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gallbladder </a:t>
            </a:r>
            <a:r>
              <a:rPr sz="1700" spc="-5" dirty="0">
                <a:latin typeface="Calibri"/>
                <a:cs typeface="Calibri"/>
              </a:rPr>
              <a:t>that </a:t>
            </a:r>
            <a:r>
              <a:rPr sz="1700" spc="-10" dirty="0">
                <a:latin typeface="Calibri"/>
                <a:cs typeface="Calibri"/>
              </a:rPr>
              <a:t>occurs </a:t>
            </a:r>
            <a:r>
              <a:rPr sz="1700" spc="-5" dirty="0">
                <a:latin typeface="Calibri"/>
                <a:cs typeface="Calibri"/>
              </a:rPr>
              <a:t>when </a:t>
            </a:r>
            <a:r>
              <a:rPr sz="1700" dirty="0">
                <a:latin typeface="Calibri"/>
                <a:cs typeface="Calibri"/>
              </a:rPr>
              <a:t>a  </a:t>
            </a:r>
            <a:r>
              <a:rPr sz="1700" spc="-10" dirty="0">
                <a:latin typeface="Calibri"/>
                <a:cs typeface="Calibri"/>
              </a:rPr>
              <a:t>gallstone transiently obstructs </a:t>
            </a:r>
            <a:r>
              <a:rPr sz="1700" spc="-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cystic </a:t>
            </a:r>
            <a:r>
              <a:rPr sz="1700" dirty="0">
                <a:latin typeface="Calibri"/>
                <a:cs typeface="Calibri"/>
              </a:rPr>
              <a:t>duct </a:t>
            </a:r>
            <a:r>
              <a:rPr sz="1700" spc="-5" dirty="0">
                <a:latin typeface="Calibri"/>
                <a:cs typeface="Calibri"/>
              </a:rPr>
              <a:t>and the  gallbladder</a:t>
            </a:r>
            <a:r>
              <a:rPr sz="1700" spc="-1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contracts.</a:t>
            </a:r>
            <a:endParaRPr sz="1700" dirty="0">
              <a:latin typeface="Calibri"/>
              <a:cs typeface="Calibri"/>
            </a:endParaRPr>
          </a:p>
          <a:p>
            <a:pPr marL="756285" marR="5080" lvl="1" indent="-286385" algn="just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6920" algn="l"/>
              </a:tabLst>
            </a:pPr>
            <a:r>
              <a:rPr sz="1700" b="1" u="heavy" spc="-5" dirty="0">
                <a:latin typeface="Calibri"/>
                <a:cs typeface="Calibri"/>
              </a:rPr>
              <a:t>Liver </a:t>
            </a:r>
            <a:r>
              <a:rPr sz="1700" b="1" u="heavy" spc="-10" dirty="0">
                <a:latin typeface="Calibri"/>
                <a:cs typeface="Calibri"/>
              </a:rPr>
              <a:t>biopsy</a:t>
            </a:r>
            <a:r>
              <a:rPr sz="1700" spc="-10" dirty="0">
                <a:latin typeface="Calibri"/>
                <a:cs typeface="Calibri"/>
              </a:rPr>
              <a:t>: </a:t>
            </a:r>
            <a:r>
              <a:rPr sz="1700" spc="-5" dirty="0">
                <a:latin typeface="Calibri"/>
                <a:cs typeface="Calibri"/>
              </a:rPr>
              <a:t>ask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patient </a:t>
            </a:r>
            <a:r>
              <a:rPr sz="1700" spc="-5" dirty="0">
                <a:latin typeface="Calibri"/>
                <a:cs typeface="Calibri"/>
              </a:rPr>
              <a:t>to </a:t>
            </a:r>
            <a:r>
              <a:rPr sz="1700" spc="-20" dirty="0">
                <a:latin typeface="Calibri"/>
                <a:cs typeface="Calibri"/>
              </a:rPr>
              <a:t>take </a:t>
            </a:r>
            <a:r>
              <a:rPr sz="1700" dirty="0">
                <a:latin typeface="Calibri"/>
                <a:cs typeface="Calibri"/>
              </a:rPr>
              <a:t>a deep </a:t>
            </a:r>
            <a:r>
              <a:rPr sz="1700" spc="-10" dirty="0">
                <a:latin typeface="Calibri"/>
                <a:cs typeface="Calibri"/>
              </a:rPr>
              <a:t>breath </a:t>
            </a:r>
            <a:r>
              <a:rPr sz="1700" dirty="0">
                <a:latin typeface="Calibri"/>
                <a:cs typeface="Calibri"/>
              </a:rPr>
              <a:t>&amp; </a:t>
            </a:r>
            <a:r>
              <a:rPr sz="1700" spc="-5" dirty="0">
                <a:latin typeface="Calibri"/>
                <a:cs typeface="Calibri"/>
              </a:rPr>
              <a:t>hold  </a:t>
            </a:r>
            <a:r>
              <a:rPr sz="1700" dirty="0">
                <a:latin typeface="Calibri"/>
                <a:cs typeface="Calibri"/>
              </a:rPr>
              <a:t>it </a:t>
            </a:r>
            <a:r>
              <a:rPr sz="1700" spc="-5" dirty="0">
                <a:latin typeface="Calibri"/>
                <a:cs typeface="Calibri"/>
              </a:rPr>
              <a:t>(to </a:t>
            </a:r>
            <a:r>
              <a:rPr sz="1700" spc="-15" dirty="0">
                <a:latin typeface="Calibri"/>
                <a:cs typeface="Calibri"/>
              </a:rPr>
              <a:t>avoid </a:t>
            </a:r>
            <a:r>
              <a:rPr sz="1700" spc="-5" dirty="0">
                <a:latin typeface="Calibri"/>
                <a:cs typeface="Calibri"/>
              </a:rPr>
              <a:t>puncturing the </a:t>
            </a:r>
            <a:r>
              <a:rPr sz="1700" spc="-10" dirty="0">
                <a:latin typeface="Calibri"/>
                <a:cs typeface="Calibri"/>
              </a:rPr>
              <a:t>costodiaphragmatic </a:t>
            </a:r>
            <a:r>
              <a:rPr sz="1700" spc="-5" dirty="0">
                <a:latin typeface="Calibri"/>
                <a:cs typeface="Calibri"/>
              </a:rPr>
              <a:t>recess),  </a:t>
            </a:r>
            <a:r>
              <a:rPr sz="1700" dirty="0">
                <a:latin typeface="Calibri"/>
                <a:cs typeface="Calibri"/>
              </a:rPr>
              <a:t>insert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needle in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midaxillary line in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8</a:t>
            </a:r>
            <a:r>
              <a:rPr sz="1650" baseline="25252" dirty="0">
                <a:latin typeface="Calibri"/>
                <a:cs typeface="Calibri"/>
              </a:rPr>
              <a:t>th</a:t>
            </a:r>
            <a:r>
              <a:rPr sz="1700" dirty="0">
                <a:latin typeface="Calibri"/>
                <a:cs typeface="Calibri"/>
              </a:rPr>
              <a:t>-9</a:t>
            </a:r>
            <a:r>
              <a:rPr sz="1650" baseline="25252" dirty="0">
                <a:latin typeface="Calibri"/>
                <a:cs typeface="Calibri"/>
              </a:rPr>
              <a:t>th</a:t>
            </a:r>
            <a:r>
              <a:rPr sz="1650" spc="-67" baseline="25252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rib.</a:t>
            </a:r>
          </a:p>
          <a:p>
            <a:pPr marL="756285" marR="5080" lvl="1" indent="-286385" algn="just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6920" algn="l"/>
              </a:tabLst>
            </a:pPr>
            <a:r>
              <a:rPr sz="1700" spc="-5" dirty="0">
                <a:latin typeface="Calibri"/>
                <a:cs typeface="Calibri"/>
              </a:rPr>
              <a:t>Presence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20" dirty="0">
                <a:latin typeface="Calibri"/>
                <a:cs typeface="Calibri"/>
              </a:rPr>
              <a:t>fat </a:t>
            </a:r>
            <a:r>
              <a:rPr sz="1700" spc="-10" dirty="0">
                <a:latin typeface="Calibri"/>
                <a:cs typeface="Calibri"/>
              </a:rPr>
              <a:t>stimulates </a:t>
            </a:r>
            <a:r>
              <a:rPr sz="1700" spc="-5" dirty="0">
                <a:latin typeface="Calibri"/>
                <a:cs typeface="Calibri"/>
              </a:rPr>
              <a:t>the mucosa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5" dirty="0">
                <a:latin typeface="Calibri"/>
                <a:cs typeface="Calibri"/>
              </a:rPr>
              <a:t>the duodenum  to </a:t>
            </a:r>
            <a:r>
              <a:rPr sz="1700" spc="-10" dirty="0">
                <a:latin typeface="Calibri"/>
                <a:cs typeface="Calibri"/>
              </a:rPr>
              <a:t>secrete </a:t>
            </a:r>
            <a:r>
              <a:rPr sz="1700" dirty="0">
                <a:latin typeface="Calibri"/>
                <a:cs typeface="Calibri"/>
              </a:rPr>
              <a:t>CCK </a:t>
            </a:r>
            <a:r>
              <a:rPr sz="1700" spc="-5" dirty="0">
                <a:latin typeface="Calibri"/>
                <a:cs typeface="Calibri"/>
              </a:rPr>
              <a:t>which in </a:t>
            </a:r>
            <a:r>
              <a:rPr sz="1700" spc="-10" dirty="0">
                <a:latin typeface="Calibri"/>
                <a:cs typeface="Calibri"/>
              </a:rPr>
              <a:t>turn </a:t>
            </a:r>
            <a:r>
              <a:rPr sz="1700" spc="-5" dirty="0">
                <a:latin typeface="Calibri"/>
                <a:cs typeface="Calibri"/>
              </a:rPr>
              <a:t>will </a:t>
            </a:r>
            <a:r>
              <a:rPr sz="1700" spc="-10" dirty="0">
                <a:latin typeface="Calibri"/>
                <a:cs typeface="Calibri"/>
              </a:rPr>
              <a:t>cause </a:t>
            </a:r>
            <a:r>
              <a:rPr sz="1700" spc="-15" dirty="0">
                <a:latin typeface="Calibri"/>
                <a:cs typeface="Calibri"/>
              </a:rPr>
              <a:t>relaxation </a:t>
            </a:r>
            <a:r>
              <a:rPr sz="1700" dirty="0">
                <a:latin typeface="Calibri"/>
                <a:cs typeface="Calibri"/>
              </a:rPr>
              <a:t>of  </a:t>
            </a:r>
            <a:r>
              <a:rPr sz="1700" spc="-5" dirty="0">
                <a:latin typeface="Calibri"/>
                <a:cs typeface="Calibri"/>
              </a:rPr>
              <a:t>gallbladder sphincter </a:t>
            </a:r>
            <a:r>
              <a:rPr sz="1700" dirty="0">
                <a:latin typeface="Calibri"/>
                <a:cs typeface="Calibri"/>
              </a:rPr>
              <a:t>and </a:t>
            </a:r>
            <a:r>
              <a:rPr sz="1700" spc="-5" dirty="0">
                <a:latin typeface="Calibri"/>
                <a:cs typeface="Calibri"/>
              </a:rPr>
              <a:t>contraction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5" dirty="0">
                <a:latin typeface="Calibri"/>
                <a:cs typeface="Calibri"/>
              </a:rPr>
              <a:t>gallbladder</a:t>
            </a:r>
            <a:r>
              <a:rPr sz="1700" spc="-145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itself.</a:t>
            </a:r>
            <a:endParaRPr sz="1700" dirty="0">
              <a:latin typeface="Calibri"/>
              <a:cs typeface="Calibri"/>
            </a:endParaRPr>
          </a:p>
          <a:p>
            <a:pPr marL="756285" marR="6350" lvl="1" indent="-286385" algn="just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6920" algn="l"/>
              </a:tabLst>
            </a:pPr>
            <a:r>
              <a:rPr sz="1700" spc="-5" dirty="0">
                <a:latin typeface="Calibri"/>
                <a:cs typeface="Calibri"/>
              </a:rPr>
              <a:t>The </a:t>
            </a:r>
            <a:r>
              <a:rPr sz="1700" spc="-10" dirty="0">
                <a:latin typeface="Calibri"/>
                <a:cs typeface="Calibri"/>
              </a:rPr>
              <a:t>removal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10" dirty="0">
                <a:latin typeface="Calibri"/>
                <a:cs typeface="Calibri"/>
              </a:rPr>
              <a:t>gallbladder </a:t>
            </a:r>
            <a:r>
              <a:rPr sz="1700" spc="-5" dirty="0">
                <a:latin typeface="Calibri"/>
                <a:cs typeface="Calibri"/>
              </a:rPr>
              <a:t>is called </a:t>
            </a:r>
            <a:r>
              <a:rPr sz="1700" spc="-10" dirty="0">
                <a:latin typeface="Calibri"/>
                <a:cs typeface="Calibri"/>
              </a:rPr>
              <a:t>(cholecystectomy). </a:t>
            </a:r>
            <a:r>
              <a:rPr sz="1700" dirty="0">
                <a:latin typeface="Calibri"/>
                <a:cs typeface="Calibri"/>
              </a:rPr>
              <a:t>It  </a:t>
            </a:r>
            <a:r>
              <a:rPr sz="1700" spc="-5" dirty="0">
                <a:latin typeface="Calibri"/>
                <a:cs typeface="Calibri"/>
              </a:rPr>
              <a:t>is done when </a:t>
            </a:r>
            <a:r>
              <a:rPr sz="1700" spc="-10" dirty="0">
                <a:latin typeface="Calibri"/>
                <a:cs typeface="Calibri"/>
              </a:rPr>
              <a:t>there </a:t>
            </a:r>
            <a:r>
              <a:rPr sz="1700" spc="-5" dirty="0">
                <a:latin typeface="Calibri"/>
                <a:cs typeface="Calibri"/>
              </a:rPr>
              <a:t>is inflammation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10" dirty="0">
                <a:latin typeface="Calibri"/>
                <a:cs typeface="Calibri"/>
              </a:rPr>
              <a:t>gallbladder known  </a:t>
            </a:r>
            <a:r>
              <a:rPr sz="1700" spc="-5" dirty="0">
                <a:latin typeface="Calibri"/>
                <a:cs typeface="Calibri"/>
              </a:rPr>
              <a:t>as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(cholecystitis).</a:t>
            </a:r>
            <a:endParaRPr sz="17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420"/>
              </a:spcBef>
              <a:buFont typeface="Arial"/>
              <a:buChar char="–"/>
              <a:tabLst>
                <a:tab pos="756920" algn="l"/>
              </a:tabLst>
            </a:pPr>
            <a:r>
              <a:rPr sz="1700" spc="-5" dirty="0">
                <a:latin typeface="Calibri"/>
                <a:cs typeface="Calibri"/>
              </a:rPr>
              <a:t>Hepatic artery </a:t>
            </a:r>
            <a:r>
              <a:rPr sz="1700" spc="-10" dirty="0">
                <a:latin typeface="Calibri"/>
                <a:cs typeface="Calibri"/>
              </a:rPr>
              <a:t>proper (level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5" dirty="0">
                <a:latin typeface="Calibri"/>
                <a:cs typeface="Calibri"/>
              </a:rPr>
              <a:t>L1</a:t>
            </a:r>
            <a:r>
              <a:rPr sz="1700" spc="-5" dirty="0" smtClean="0">
                <a:latin typeface="Calibri"/>
                <a:cs typeface="Calibri"/>
              </a:rPr>
              <a:t>)---</a:t>
            </a:r>
            <a:r>
              <a:rPr lang="ar-BH" sz="1700" spc="-5" dirty="0">
                <a:latin typeface="Arial"/>
                <a:cs typeface="Arial"/>
              </a:rPr>
              <a:t>&lt;</a:t>
            </a:r>
            <a:r>
              <a:rPr sz="1700" spc="-5" dirty="0" smtClean="0">
                <a:latin typeface="Arial"/>
                <a:cs typeface="Arial"/>
              </a:rPr>
              <a:t> </a:t>
            </a:r>
            <a:r>
              <a:rPr sz="1700" spc="-10" dirty="0">
                <a:latin typeface="Calibri"/>
                <a:cs typeface="Calibri"/>
              </a:rPr>
              <a:t>right </a:t>
            </a:r>
            <a:r>
              <a:rPr sz="1700" spc="-5" dirty="0">
                <a:latin typeface="Calibri"/>
                <a:cs typeface="Calibri"/>
              </a:rPr>
              <a:t>hepatic </a:t>
            </a:r>
            <a:r>
              <a:rPr sz="1700" spc="140" dirty="0">
                <a:latin typeface="Calibri"/>
                <a:cs typeface="Calibri"/>
              </a:rPr>
              <a:t> </a:t>
            </a:r>
            <a:r>
              <a:rPr sz="1700" dirty="0" smtClean="0">
                <a:latin typeface="Calibri"/>
                <a:cs typeface="Calibri"/>
              </a:rPr>
              <a:t>artery</a:t>
            </a:r>
            <a:r>
              <a:rPr sz="1700" spc="-5" dirty="0" smtClean="0">
                <a:latin typeface="Calibri"/>
                <a:cs typeface="Calibri"/>
              </a:rPr>
              <a:t>---</a:t>
            </a:r>
            <a:r>
              <a:rPr lang="ar-BH" sz="1700" spc="-5" dirty="0">
                <a:latin typeface="Arial"/>
                <a:cs typeface="Arial"/>
              </a:rPr>
              <a:t>&lt;</a:t>
            </a:r>
            <a:r>
              <a:rPr sz="1700" spc="-5" dirty="0" smtClean="0">
                <a:latin typeface="Arial"/>
                <a:cs typeface="Arial"/>
              </a:rPr>
              <a:t> </a:t>
            </a:r>
            <a:r>
              <a:rPr sz="1700" spc="-10" dirty="0">
                <a:latin typeface="Calibri"/>
                <a:cs typeface="Calibri"/>
              </a:rPr>
              <a:t>cystic </a:t>
            </a:r>
            <a:r>
              <a:rPr sz="1700" dirty="0">
                <a:latin typeface="Calibri"/>
                <a:cs typeface="Calibri"/>
              </a:rPr>
              <a:t>artery </a:t>
            </a:r>
            <a:r>
              <a:rPr sz="1700" spc="-10" dirty="0" smtClean="0">
                <a:latin typeface="Calibri"/>
                <a:cs typeface="Calibri"/>
              </a:rPr>
              <a:t>---</a:t>
            </a:r>
            <a:r>
              <a:rPr lang="ar-BH" sz="1700" spc="-10" dirty="0">
                <a:latin typeface="Arial"/>
                <a:cs typeface="Arial"/>
              </a:rPr>
              <a:t>&lt;</a:t>
            </a:r>
            <a:r>
              <a:rPr sz="1700" spc="-10" dirty="0" smtClean="0">
                <a:latin typeface="Arial"/>
                <a:cs typeface="Arial"/>
              </a:rPr>
              <a:t> </a:t>
            </a:r>
            <a:r>
              <a:rPr sz="1700" spc="-5" dirty="0">
                <a:latin typeface="Calibri"/>
                <a:cs typeface="Calibri"/>
              </a:rPr>
              <a:t>supplying the</a:t>
            </a:r>
            <a:r>
              <a:rPr sz="1700" spc="-11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gallbladder.</a:t>
            </a:r>
            <a:endParaRPr sz="1700" dirty="0">
              <a:latin typeface="Calibri"/>
              <a:cs typeface="Calibri"/>
            </a:endParaRPr>
          </a:p>
          <a:p>
            <a:pPr marL="756285" marR="6985">
              <a:lnSpc>
                <a:spcPct val="100000"/>
              </a:lnSpc>
              <a:spcBef>
                <a:spcPts val="395"/>
              </a:spcBef>
            </a:pPr>
            <a:r>
              <a:rPr sz="1700" b="1" u="heavy" spc="-10" dirty="0">
                <a:latin typeface="Calibri"/>
                <a:cs typeface="Calibri"/>
              </a:rPr>
              <a:t>Note</a:t>
            </a:r>
            <a:r>
              <a:rPr sz="1700" spc="-10" dirty="0">
                <a:latin typeface="Calibri"/>
                <a:cs typeface="Calibri"/>
              </a:rPr>
              <a:t>: </a:t>
            </a:r>
            <a:r>
              <a:rPr sz="1700" spc="-5" dirty="0">
                <a:latin typeface="Calibri"/>
                <a:cs typeface="Calibri"/>
              </a:rPr>
              <a:t>to </a:t>
            </a:r>
            <a:r>
              <a:rPr sz="1700" spc="-15" dirty="0">
                <a:latin typeface="Calibri"/>
                <a:cs typeface="Calibri"/>
              </a:rPr>
              <a:t>ligate </a:t>
            </a:r>
            <a:r>
              <a:rPr sz="1700" spc="-10" dirty="0">
                <a:latin typeface="Calibri"/>
                <a:cs typeface="Calibri"/>
              </a:rPr>
              <a:t>cystic </a:t>
            </a:r>
            <a:r>
              <a:rPr sz="1700" spc="-25" dirty="0">
                <a:latin typeface="Calibri"/>
                <a:cs typeface="Calibri"/>
              </a:rPr>
              <a:t>artery, </a:t>
            </a:r>
            <a:r>
              <a:rPr sz="1700" spc="-5" dirty="0">
                <a:latin typeface="Calibri"/>
                <a:cs typeface="Calibri"/>
              </a:rPr>
              <a:t>this must </a:t>
            </a:r>
            <a:r>
              <a:rPr sz="1700" dirty="0">
                <a:latin typeface="Calibri"/>
                <a:cs typeface="Calibri"/>
              </a:rPr>
              <a:t>be </a:t>
            </a:r>
            <a:r>
              <a:rPr sz="1700" spc="-5" dirty="0">
                <a:latin typeface="Calibri"/>
                <a:cs typeface="Calibri"/>
              </a:rPr>
              <a:t>done in </a:t>
            </a:r>
            <a:r>
              <a:rPr sz="1700" spc="-15" dirty="0">
                <a:latin typeface="Calibri"/>
                <a:cs typeface="Calibri"/>
              </a:rPr>
              <a:t>calot’s  </a:t>
            </a:r>
            <a:r>
              <a:rPr sz="1700" dirty="0">
                <a:latin typeface="Calibri"/>
                <a:cs typeface="Calibri"/>
              </a:rPr>
              <a:t>triangle.</a:t>
            </a:r>
          </a:p>
        </p:txBody>
      </p:sp>
      <p:sp>
        <p:nvSpPr>
          <p:cNvPr id="4" name="object 4"/>
          <p:cNvSpPr/>
          <p:nvPr/>
        </p:nvSpPr>
        <p:spPr>
          <a:xfrm>
            <a:off x="5867400" y="2057400"/>
            <a:ext cx="3124200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0" y="152400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STATION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–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(</a:t>
            </a:r>
            <a:r>
              <a:rPr kumimoji="0" lang="en-US" sz="3200" b="1" i="0" u="none" strike="noStrike" kern="1200" cap="none" spc="-1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Gross 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Anatomy </a:t>
            </a:r>
            <a:r>
              <a:rPr kumimoji="0" lang="en-US" sz="32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of The</a:t>
            </a:r>
            <a:r>
              <a:rPr kumimoji="0" lang="en-US" sz="3200" b="1" i="0" u="none" strike="noStrike" kern="1200" cap="none" spc="-25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Liver)</a:t>
            </a:r>
            <a:endParaRPr kumimoji="0" lang="en-US" sz="3200" b="1" i="0" u="none" strike="noStrike" kern="1200" cap="none" spc="-1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0"/>
            <a:ext cx="483466" cy="68580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3895"/>
              </a:lnSpc>
            </a:pPr>
            <a:r>
              <a:rPr sz="3200" b="1" spc="-4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</a:t>
            </a:r>
            <a:r>
              <a:rPr sz="3200" b="1" spc="-3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</a:t>
            </a:r>
            <a:r>
              <a:rPr sz="3200" b="1" spc="-31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TIO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</a:t>
            </a:r>
            <a:r>
              <a:rPr sz="32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–</a:t>
            </a:r>
            <a:r>
              <a:rPr sz="32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3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(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Sur</a:t>
            </a:r>
            <a:r>
              <a:rPr sz="3200" b="1" spc="-8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ace</a:t>
            </a:r>
            <a:r>
              <a:rPr sz="3200" b="1" spc="-1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</a:t>
            </a:r>
            <a:r>
              <a:rPr sz="3200" b="1" spc="-4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</a:t>
            </a:r>
            <a:r>
              <a:rPr sz="3200" b="1" spc="-4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</a:t>
            </a:r>
            <a:r>
              <a:rPr sz="3200" b="1" spc="-7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</a:t>
            </a:r>
            <a:r>
              <a:rPr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y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)</a:t>
            </a:r>
            <a:endParaRPr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0400" y="8889"/>
            <a:ext cx="4038600" cy="6849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43698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557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43928" y="2859023"/>
            <a:ext cx="635507" cy="423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86600" y="2962421"/>
            <a:ext cx="381635" cy="171450"/>
          </a:xfrm>
          <a:custGeom>
            <a:avLst/>
            <a:gdLst/>
            <a:ahLst/>
            <a:cxnLst/>
            <a:rect l="l" t="t" r="r" b="b"/>
            <a:pathLst>
              <a:path w="381634" h="171450">
                <a:moveTo>
                  <a:pt x="305326" y="85578"/>
                </a:moveTo>
                <a:lnTo>
                  <a:pt x="219328" y="135743"/>
                </a:lnTo>
                <a:lnTo>
                  <a:pt x="213721" y="140795"/>
                </a:lnTo>
                <a:lnTo>
                  <a:pt x="210566" y="147395"/>
                </a:lnTo>
                <a:lnTo>
                  <a:pt x="210077" y="154709"/>
                </a:lnTo>
                <a:lnTo>
                  <a:pt x="212471" y="161905"/>
                </a:lnTo>
                <a:lnTo>
                  <a:pt x="217523" y="167512"/>
                </a:lnTo>
                <a:lnTo>
                  <a:pt x="224123" y="170668"/>
                </a:lnTo>
                <a:lnTo>
                  <a:pt x="231437" y="171156"/>
                </a:lnTo>
                <a:lnTo>
                  <a:pt x="238632" y="168763"/>
                </a:lnTo>
                <a:lnTo>
                  <a:pt x="348494" y="104628"/>
                </a:lnTo>
                <a:lnTo>
                  <a:pt x="343280" y="104628"/>
                </a:lnTo>
                <a:lnTo>
                  <a:pt x="343280" y="102088"/>
                </a:lnTo>
                <a:lnTo>
                  <a:pt x="333628" y="102088"/>
                </a:lnTo>
                <a:lnTo>
                  <a:pt x="305326" y="85578"/>
                </a:lnTo>
                <a:close/>
              </a:path>
              <a:path w="381634" h="171450">
                <a:moveTo>
                  <a:pt x="272668" y="66528"/>
                </a:moveTo>
                <a:lnTo>
                  <a:pt x="0" y="66528"/>
                </a:lnTo>
                <a:lnTo>
                  <a:pt x="0" y="104628"/>
                </a:lnTo>
                <a:lnTo>
                  <a:pt x="272668" y="104628"/>
                </a:lnTo>
                <a:lnTo>
                  <a:pt x="305326" y="85578"/>
                </a:lnTo>
                <a:lnTo>
                  <a:pt x="272668" y="66528"/>
                </a:lnTo>
                <a:close/>
              </a:path>
              <a:path w="381634" h="171450">
                <a:moveTo>
                  <a:pt x="348494" y="66528"/>
                </a:moveTo>
                <a:lnTo>
                  <a:pt x="343280" y="66528"/>
                </a:lnTo>
                <a:lnTo>
                  <a:pt x="343280" y="104628"/>
                </a:lnTo>
                <a:lnTo>
                  <a:pt x="348494" y="104628"/>
                </a:lnTo>
                <a:lnTo>
                  <a:pt x="381126" y="85578"/>
                </a:lnTo>
                <a:lnTo>
                  <a:pt x="348494" y="66528"/>
                </a:lnTo>
                <a:close/>
              </a:path>
              <a:path w="381634" h="171450">
                <a:moveTo>
                  <a:pt x="333628" y="69068"/>
                </a:moveTo>
                <a:lnTo>
                  <a:pt x="305326" y="85578"/>
                </a:lnTo>
                <a:lnTo>
                  <a:pt x="333628" y="102088"/>
                </a:lnTo>
                <a:lnTo>
                  <a:pt x="333628" y="69068"/>
                </a:lnTo>
                <a:close/>
              </a:path>
              <a:path w="381634" h="171450">
                <a:moveTo>
                  <a:pt x="343280" y="69068"/>
                </a:moveTo>
                <a:lnTo>
                  <a:pt x="333628" y="69068"/>
                </a:lnTo>
                <a:lnTo>
                  <a:pt x="333628" y="102088"/>
                </a:lnTo>
                <a:lnTo>
                  <a:pt x="343280" y="102088"/>
                </a:lnTo>
                <a:lnTo>
                  <a:pt x="343280" y="69068"/>
                </a:lnTo>
                <a:close/>
              </a:path>
              <a:path w="381634" h="171450">
                <a:moveTo>
                  <a:pt x="231437" y="0"/>
                </a:moveTo>
                <a:lnTo>
                  <a:pt x="224123" y="488"/>
                </a:lnTo>
                <a:lnTo>
                  <a:pt x="217523" y="3643"/>
                </a:lnTo>
                <a:lnTo>
                  <a:pt x="212471" y="9251"/>
                </a:lnTo>
                <a:lnTo>
                  <a:pt x="210077" y="16446"/>
                </a:lnTo>
                <a:lnTo>
                  <a:pt x="210565" y="23760"/>
                </a:lnTo>
                <a:lnTo>
                  <a:pt x="213721" y="30360"/>
                </a:lnTo>
                <a:lnTo>
                  <a:pt x="219328" y="35413"/>
                </a:lnTo>
                <a:lnTo>
                  <a:pt x="305326" y="85578"/>
                </a:lnTo>
                <a:lnTo>
                  <a:pt x="333628" y="69068"/>
                </a:lnTo>
                <a:lnTo>
                  <a:pt x="343280" y="69068"/>
                </a:lnTo>
                <a:lnTo>
                  <a:pt x="343280" y="66528"/>
                </a:lnTo>
                <a:lnTo>
                  <a:pt x="348494" y="66528"/>
                </a:lnTo>
                <a:lnTo>
                  <a:pt x="238632" y="2393"/>
                </a:lnTo>
                <a:lnTo>
                  <a:pt x="23143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467600" y="2590761"/>
            <a:ext cx="1676400" cy="9239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86360" marR="76835" indent="-2540" algn="ctr">
              <a:lnSpc>
                <a:spcPct val="100000"/>
              </a:lnSpc>
              <a:spcBef>
                <a:spcPts val="145"/>
              </a:spcBef>
            </a:pPr>
            <a:r>
              <a:rPr sz="1800" b="1" spc="-15" dirty="0">
                <a:latin typeface="Calibri"/>
                <a:cs typeface="Calibri"/>
              </a:rPr>
              <a:t>Transpyloric  </a:t>
            </a:r>
            <a:r>
              <a:rPr sz="1800" b="1" dirty="0">
                <a:latin typeface="Calibri"/>
                <a:cs typeface="Calibri"/>
              </a:rPr>
              <a:t>plane passing  </a:t>
            </a:r>
            <a:r>
              <a:rPr sz="1800" b="1" spc="-10" dirty="0">
                <a:latin typeface="Calibri"/>
                <a:cs typeface="Calibri"/>
              </a:rPr>
              <a:t>at </a:t>
            </a:r>
            <a:r>
              <a:rPr sz="1800" b="1" spc="-5" dirty="0">
                <a:latin typeface="Calibri"/>
                <a:cs typeface="Calibri"/>
              </a:rPr>
              <a:t>level </a:t>
            </a:r>
            <a:r>
              <a:rPr sz="1800" b="1" dirty="0">
                <a:latin typeface="Calibri"/>
                <a:cs typeface="Calibri"/>
              </a:rPr>
              <a:t>of</a:t>
            </a:r>
            <a:r>
              <a:rPr sz="1800" b="1" spc="-1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L1-L2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43928" y="4916423"/>
            <a:ext cx="635507" cy="423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86600" y="5019821"/>
            <a:ext cx="381635" cy="171450"/>
          </a:xfrm>
          <a:custGeom>
            <a:avLst/>
            <a:gdLst/>
            <a:ahLst/>
            <a:cxnLst/>
            <a:rect l="l" t="t" r="r" b="b"/>
            <a:pathLst>
              <a:path w="381634" h="171450">
                <a:moveTo>
                  <a:pt x="305326" y="85578"/>
                </a:moveTo>
                <a:lnTo>
                  <a:pt x="219328" y="135743"/>
                </a:lnTo>
                <a:lnTo>
                  <a:pt x="213721" y="140795"/>
                </a:lnTo>
                <a:lnTo>
                  <a:pt x="210566" y="147395"/>
                </a:lnTo>
                <a:lnTo>
                  <a:pt x="210077" y="154709"/>
                </a:lnTo>
                <a:lnTo>
                  <a:pt x="212471" y="161905"/>
                </a:lnTo>
                <a:lnTo>
                  <a:pt x="217523" y="167513"/>
                </a:lnTo>
                <a:lnTo>
                  <a:pt x="224123" y="170668"/>
                </a:lnTo>
                <a:lnTo>
                  <a:pt x="231437" y="171156"/>
                </a:lnTo>
                <a:lnTo>
                  <a:pt x="238632" y="168763"/>
                </a:lnTo>
                <a:lnTo>
                  <a:pt x="348494" y="104628"/>
                </a:lnTo>
                <a:lnTo>
                  <a:pt x="343280" y="104628"/>
                </a:lnTo>
                <a:lnTo>
                  <a:pt x="343280" y="102088"/>
                </a:lnTo>
                <a:lnTo>
                  <a:pt x="333628" y="102088"/>
                </a:lnTo>
                <a:lnTo>
                  <a:pt x="305326" y="85578"/>
                </a:lnTo>
                <a:close/>
              </a:path>
              <a:path w="381634" h="171450">
                <a:moveTo>
                  <a:pt x="272668" y="66528"/>
                </a:moveTo>
                <a:lnTo>
                  <a:pt x="0" y="66528"/>
                </a:lnTo>
                <a:lnTo>
                  <a:pt x="0" y="104628"/>
                </a:lnTo>
                <a:lnTo>
                  <a:pt x="272668" y="104628"/>
                </a:lnTo>
                <a:lnTo>
                  <a:pt x="305326" y="85578"/>
                </a:lnTo>
                <a:lnTo>
                  <a:pt x="272668" y="66528"/>
                </a:lnTo>
                <a:close/>
              </a:path>
              <a:path w="381634" h="171450">
                <a:moveTo>
                  <a:pt x="348494" y="66528"/>
                </a:moveTo>
                <a:lnTo>
                  <a:pt x="343280" y="66528"/>
                </a:lnTo>
                <a:lnTo>
                  <a:pt x="343280" y="104628"/>
                </a:lnTo>
                <a:lnTo>
                  <a:pt x="348494" y="104628"/>
                </a:lnTo>
                <a:lnTo>
                  <a:pt x="381126" y="85578"/>
                </a:lnTo>
                <a:lnTo>
                  <a:pt x="348494" y="66528"/>
                </a:lnTo>
                <a:close/>
              </a:path>
              <a:path w="381634" h="171450">
                <a:moveTo>
                  <a:pt x="333628" y="69068"/>
                </a:moveTo>
                <a:lnTo>
                  <a:pt x="305326" y="85578"/>
                </a:lnTo>
                <a:lnTo>
                  <a:pt x="333628" y="102088"/>
                </a:lnTo>
                <a:lnTo>
                  <a:pt x="333628" y="69068"/>
                </a:lnTo>
                <a:close/>
              </a:path>
              <a:path w="381634" h="171450">
                <a:moveTo>
                  <a:pt x="343280" y="69068"/>
                </a:moveTo>
                <a:lnTo>
                  <a:pt x="333628" y="69068"/>
                </a:lnTo>
                <a:lnTo>
                  <a:pt x="333628" y="102088"/>
                </a:lnTo>
                <a:lnTo>
                  <a:pt x="343280" y="102088"/>
                </a:lnTo>
                <a:lnTo>
                  <a:pt x="343280" y="69068"/>
                </a:lnTo>
                <a:close/>
              </a:path>
              <a:path w="381634" h="171450">
                <a:moveTo>
                  <a:pt x="231437" y="0"/>
                </a:moveTo>
                <a:lnTo>
                  <a:pt x="224123" y="488"/>
                </a:lnTo>
                <a:lnTo>
                  <a:pt x="217523" y="3643"/>
                </a:lnTo>
                <a:lnTo>
                  <a:pt x="212471" y="9251"/>
                </a:lnTo>
                <a:lnTo>
                  <a:pt x="210077" y="16446"/>
                </a:lnTo>
                <a:lnTo>
                  <a:pt x="210565" y="23760"/>
                </a:lnTo>
                <a:lnTo>
                  <a:pt x="213721" y="30360"/>
                </a:lnTo>
                <a:lnTo>
                  <a:pt x="219328" y="35413"/>
                </a:lnTo>
                <a:lnTo>
                  <a:pt x="305326" y="85578"/>
                </a:lnTo>
                <a:lnTo>
                  <a:pt x="333628" y="69068"/>
                </a:lnTo>
                <a:lnTo>
                  <a:pt x="343280" y="69068"/>
                </a:lnTo>
                <a:lnTo>
                  <a:pt x="343280" y="66528"/>
                </a:lnTo>
                <a:lnTo>
                  <a:pt x="348494" y="66528"/>
                </a:lnTo>
                <a:lnTo>
                  <a:pt x="238632" y="2393"/>
                </a:lnTo>
                <a:lnTo>
                  <a:pt x="23143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67600" y="4648200"/>
            <a:ext cx="1676400" cy="1200785"/>
          </a:xfrm>
          <a:prstGeom prst="rect">
            <a:avLst/>
          </a:prstGeom>
          <a:solidFill>
            <a:srgbClr val="FFFFFF"/>
          </a:solidFill>
          <a:ln w="25399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123189" marR="113030" indent="-1270" algn="ctr">
              <a:lnSpc>
                <a:spcPct val="100000"/>
              </a:lnSpc>
              <a:spcBef>
                <a:spcPts val="150"/>
              </a:spcBef>
            </a:pPr>
            <a:r>
              <a:rPr sz="1800" b="1" spc="-10" dirty="0">
                <a:latin typeface="Calibri"/>
                <a:cs typeface="Calibri"/>
              </a:rPr>
              <a:t>Level </a:t>
            </a:r>
            <a:r>
              <a:rPr sz="1800" b="1" dirty="0">
                <a:latin typeface="Calibri"/>
                <a:cs typeface="Calibri"/>
              </a:rPr>
              <a:t>of iliac  </a:t>
            </a:r>
            <a:r>
              <a:rPr sz="1800" b="1" spc="-5" dirty="0">
                <a:latin typeface="Calibri"/>
                <a:cs typeface="Calibri"/>
              </a:rPr>
              <a:t>tubercle  </a:t>
            </a:r>
            <a:r>
              <a:rPr sz="1800" b="1" spc="-10" dirty="0">
                <a:latin typeface="Calibri"/>
                <a:cs typeface="Calibri"/>
              </a:rPr>
              <a:t>(transtubercle)  </a:t>
            </a:r>
            <a:r>
              <a:rPr sz="1800" b="1" spc="-5" dirty="0">
                <a:latin typeface="Calibri"/>
                <a:cs typeface="Calibri"/>
              </a:rPr>
              <a:t>L5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21708" y="725423"/>
            <a:ext cx="947927" cy="577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4253" y="896238"/>
            <a:ext cx="694055" cy="340360"/>
          </a:xfrm>
          <a:custGeom>
            <a:avLst/>
            <a:gdLst/>
            <a:ahLst/>
            <a:cxnLst/>
            <a:rect l="l" t="t" r="r" b="b"/>
            <a:pathLst>
              <a:path w="694054" h="340359">
                <a:moveTo>
                  <a:pt x="587094" y="44694"/>
                </a:moveTo>
                <a:lnTo>
                  <a:pt x="0" y="305562"/>
                </a:lnTo>
                <a:lnTo>
                  <a:pt x="15494" y="340360"/>
                </a:lnTo>
                <a:lnTo>
                  <a:pt x="602390" y="79580"/>
                </a:lnTo>
                <a:lnTo>
                  <a:pt x="624538" y="48850"/>
                </a:lnTo>
                <a:lnTo>
                  <a:pt x="587094" y="44694"/>
                </a:lnTo>
                <a:close/>
              </a:path>
              <a:path w="694054" h="340359">
                <a:moveTo>
                  <a:pt x="675314" y="16128"/>
                </a:moveTo>
                <a:lnTo>
                  <a:pt x="651383" y="16128"/>
                </a:lnTo>
                <a:lnTo>
                  <a:pt x="666876" y="50926"/>
                </a:lnTo>
                <a:lnTo>
                  <a:pt x="602390" y="79580"/>
                </a:lnTo>
                <a:lnTo>
                  <a:pt x="566293" y="129666"/>
                </a:lnTo>
                <a:lnTo>
                  <a:pt x="563127" y="136548"/>
                </a:lnTo>
                <a:lnTo>
                  <a:pt x="562879" y="143859"/>
                </a:lnTo>
                <a:lnTo>
                  <a:pt x="565417" y="150741"/>
                </a:lnTo>
                <a:lnTo>
                  <a:pt x="570611" y="156337"/>
                </a:lnTo>
                <a:lnTo>
                  <a:pt x="577490" y="159430"/>
                </a:lnTo>
                <a:lnTo>
                  <a:pt x="584787" y="159654"/>
                </a:lnTo>
                <a:lnTo>
                  <a:pt x="591631" y="157140"/>
                </a:lnTo>
                <a:lnTo>
                  <a:pt x="597154" y="152019"/>
                </a:lnTo>
                <a:lnTo>
                  <a:pt x="693674" y="18161"/>
                </a:lnTo>
                <a:lnTo>
                  <a:pt x="675314" y="16128"/>
                </a:lnTo>
                <a:close/>
              </a:path>
              <a:path w="694054" h="340359">
                <a:moveTo>
                  <a:pt x="624538" y="48850"/>
                </a:moveTo>
                <a:lnTo>
                  <a:pt x="602390" y="79580"/>
                </a:lnTo>
                <a:lnTo>
                  <a:pt x="663447" y="52450"/>
                </a:lnTo>
                <a:lnTo>
                  <a:pt x="656971" y="52450"/>
                </a:lnTo>
                <a:lnTo>
                  <a:pt x="624538" y="48850"/>
                </a:lnTo>
                <a:close/>
              </a:path>
              <a:path w="694054" h="340359">
                <a:moveTo>
                  <a:pt x="643636" y="22351"/>
                </a:moveTo>
                <a:lnTo>
                  <a:pt x="624538" y="48850"/>
                </a:lnTo>
                <a:lnTo>
                  <a:pt x="656971" y="52450"/>
                </a:lnTo>
                <a:lnTo>
                  <a:pt x="643636" y="22351"/>
                </a:lnTo>
                <a:close/>
              </a:path>
              <a:path w="694054" h="340359">
                <a:moveTo>
                  <a:pt x="654153" y="22351"/>
                </a:moveTo>
                <a:lnTo>
                  <a:pt x="643636" y="22351"/>
                </a:lnTo>
                <a:lnTo>
                  <a:pt x="656971" y="52450"/>
                </a:lnTo>
                <a:lnTo>
                  <a:pt x="663447" y="52450"/>
                </a:lnTo>
                <a:lnTo>
                  <a:pt x="666876" y="50926"/>
                </a:lnTo>
                <a:lnTo>
                  <a:pt x="654153" y="22351"/>
                </a:lnTo>
                <a:close/>
              </a:path>
              <a:path w="694054" h="340359">
                <a:moveTo>
                  <a:pt x="651383" y="16128"/>
                </a:moveTo>
                <a:lnTo>
                  <a:pt x="587094" y="44694"/>
                </a:lnTo>
                <a:lnTo>
                  <a:pt x="624538" y="48850"/>
                </a:lnTo>
                <a:lnTo>
                  <a:pt x="643636" y="22351"/>
                </a:lnTo>
                <a:lnTo>
                  <a:pt x="654153" y="22351"/>
                </a:lnTo>
                <a:lnTo>
                  <a:pt x="651383" y="16128"/>
                </a:lnTo>
                <a:close/>
              </a:path>
              <a:path w="694054" h="340359">
                <a:moveTo>
                  <a:pt x="529589" y="0"/>
                </a:moveTo>
                <a:lnTo>
                  <a:pt x="522083" y="692"/>
                </a:lnTo>
                <a:lnTo>
                  <a:pt x="515635" y="4111"/>
                </a:lnTo>
                <a:lnTo>
                  <a:pt x="510926" y="9697"/>
                </a:lnTo>
                <a:lnTo>
                  <a:pt x="508635" y="16890"/>
                </a:lnTo>
                <a:lnTo>
                  <a:pt x="509307" y="24397"/>
                </a:lnTo>
                <a:lnTo>
                  <a:pt x="512683" y="30845"/>
                </a:lnTo>
                <a:lnTo>
                  <a:pt x="518225" y="35554"/>
                </a:lnTo>
                <a:lnTo>
                  <a:pt x="525399" y="37846"/>
                </a:lnTo>
                <a:lnTo>
                  <a:pt x="587094" y="44694"/>
                </a:lnTo>
                <a:lnTo>
                  <a:pt x="651383" y="16128"/>
                </a:lnTo>
                <a:lnTo>
                  <a:pt x="675314" y="16128"/>
                </a:lnTo>
                <a:lnTo>
                  <a:pt x="52958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5964" y="725423"/>
            <a:ext cx="949451" cy="652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57672" y="910844"/>
            <a:ext cx="695325" cy="401320"/>
          </a:xfrm>
          <a:custGeom>
            <a:avLst/>
            <a:gdLst/>
            <a:ahLst/>
            <a:cxnLst/>
            <a:rect l="l" t="t" r="r" b="b"/>
            <a:pathLst>
              <a:path w="695325" h="401319">
                <a:moveTo>
                  <a:pt x="103854" y="39407"/>
                </a:moveTo>
                <a:lnTo>
                  <a:pt x="66131" y="40204"/>
                </a:lnTo>
                <a:lnTo>
                  <a:pt x="85353" y="72640"/>
                </a:lnTo>
                <a:lnTo>
                  <a:pt x="676655" y="401192"/>
                </a:lnTo>
                <a:lnTo>
                  <a:pt x="695198" y="367918"/>
                </a:lnTo>
                <a:lnTo>
                  <a:pt x="103854" y="39407"/>
                </a:lnTo>
                <a:close/>
              </a:path>
              <a:path w="695325" h="401319">
                <a:moveTo>
                  <a:pt x="164973" y="0"/>
                </a:moveTo>
                <a:lnTo>
                  <a:pt x="0" y="3555"/>
                </a:lnTo>
                <a:lnTo>
                  <a:pt x="84200" y="145414"/>
                </a:lnTo>
                <a:lnTo>
                  <a:pt x="103239" y="154558"/>
                </a:lnTo>
                <a:lnTo>
                  <a:pt x="110362" y="152018"/>
                </a:lnTo>
                <a:lnTo>
                  <a:pt x="85353" y="72640"/>
                </a:lnTo>
                <a:lnTo>
                  <a:pt x="23875" y="38480"/>
                </a:lnTo>
                <a:lnTo>
                  <a:pt x="42290" y="5206"/>
                </a:lnTo>
                <a:lnTo>
                  <a:pt x="178395" y="5206"/>
                </a:lnTo>
                <a:lnTo>
                  <a:pt x="172438" y="1381"/>
                </a:lnTo>
                <a:lnTo>
                  <a:pt x="164973" y="0"/>
                </a:lnTo>
                <a:close/>
              </a:path>
              <a:path w="695325" h="401319">
                <a:moveTo>
                  <a:pt x="42290" y="5206"/>
                </a:moveTo>
                <a:lnTo>
                  <a:pt x="23875" y="38480"/>
                </a:lnTo>
                <a:lnTo>
                  <a:pt x="85353" y="72640"/>
                </a:lnTo>
                <a:lnTo>
                  <a:pt x="66539" y="40893"/>
                </a:lnTo>
                <a:lnTo>
                  <a:pt x="33527" y="40893"/>
                </a:lnTo>
                <a:lnTo>
                  <a:pt x="49529" y="12191"/>
                </a:lnTo>
                <a:lnTo>
                  <a:pt x="54864" y="12191"/>
                </a:lnTo>
                <a:lnTo>
                  <a:pt x="42290" y="5206"/>
                </a:lnTo>
                <a:close/>
              </a:path>
              <a:path w="695325" h="401319">
                <a:moveTo>
                  <a:pt x="49529" y="12191"/>
                </a:moveTo>
                <a:lnTo>
                  <a:pt x="33527" y="40893"/>
                </a:lnTo>
                <a:lnTo>
                  <a:pt x="66131" y="40204"/>
                </a:lnTo>
                <a:lnTo>
                  <a:pt x="49529" y="12191"/>
                </a:lnTo>
                <a:close/>
              </a:path>
              <a:path w="695325" h="401319">
                <a:moveTo>
                  <a:pt x="66131" y="40204"/>
                </a:moveTo>
                <a:lnTo>
                  <a:pt x="33527" y="40893"/>
                </a:lnTo>
                <a:lnTo>
                  <a:pt x="66539" y="40893"/>
                </a:lnTo>
                <a:lnTo>
                  <a:pt x="66131" y="40204"/>
                </a:lnTo>
                <a:close/>
              </a:path>
              <a:path w="695325" h="401319">
                <a:moveTo>
                  <a:pt x="54864" y="12191"/>
                </a:moveTo>
                <a:lnTo>
                  <a:pt x="49529" y="12191"/>
                </a:lnTo>
                <a:lnTo>
                  <a:pt x="66131" y="40204"/>
                </a:lnTo>
                <a:lnTo>
                  <a:pt x="103854" y="39407"/>
                </a:lnTo>
                <a:lnTo>
                  <a:pt x="54864" y="12191"/>
                </a:lnTo>
                <a:close/>
              </a:path>
              <a:path w="695325" h="401319">
                <a:moveTo>
                  <a:pt x="178395" y="5206"/>
                </a:moveTo>
                <a:lnTo>
                  <a:pt x="42290" y="5206"/>
                </a:lnTo>
                <a:lnTo>
                  <a:pt x="103854" y="39407"/>
                </a:lnTo>
                <a:lnTo>
                  <a:pt x="165735" y="38100"/>
                </a:lnTo>
                <a:lnTo>
                  <a:pt x="184403" y="18668"/>
                </a:lnTo>
                <a:lnTo>
                  <a:pt x="182796" y="11287"/>
                </a:lnTo>
                <a:lnTo>
                  <a:pt x="178593" y="5333"/>
                </a:lnTo>
                <a:lnTo>
                  <a:pt x="178395" y="520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91000" y="228574"/>
            <a:ext cx="2133600" cy="646430"/>
          </a:xfrm>
          <a:custGeom>
            <a:avLst/>
            <a:gdLst/>
            <a:ahLst/>
            <a:cxnLst/>
            <a:rect l="l" t="t" r="r" b="b"/>
            <a:pathLst>
              <a:path w="2133600" h="646430">
                <a:moveTo>
                  <a:pt x="0" y="646328"/>
                </a:moveTo>
                <a:lnTo>
                  <a:pt x="2133600" y="646328"/>
                </a:lnTo>
                <a:lnTo>
                  <a:pt x="21336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91000" y="228574"/>
            <a:ext cx="2133600" cy="6464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40"/>
              </a:spcBef>
            </a:pPr>
            <a:r>
              <a:rPr sz="1800" b="1" spc="-5" dirty="0">
                <a:latin typeface="Calibri"/>
                <a:cs typeface="Calibri"/>
              </a:rPr>
              <a:t>Midclavicular-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midinguinal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lines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38928" y="6364222"/>
            <a:ext cx="2540507" cy="42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81600" y="6467624"/>
            <a:ext cx="2286635" cy="171450"/>
          </a:xfrm>
          <a:custGeom>
            <a:avLst/>
            <a:gdLst/>
            <a:ahLst/>
            <a:cxnLst/>
            <a:rect l="l" t="t" r="r" b="b"/>
            <a:pathLst>
              <a:path w="2286634" h="171450">
                <a:moveTo>
                  <a:pt x="2210424" y="85569"/>
                </a:moveTo>
                <a:lnTo>
                  <a:pt x="2124329" y="135791"/>
                </a:lnTo>
                <a:lnTo>
                  <a:pt x="2118721" y="140824"/>
                </a:lnTo>
                <a:lnTo>
                  <a:pt x="2115566" y="147402"/>
                </a:lnTo>
                <a:lnTo>
                  <a:pt x="2115077" y="154690"/>
                </a:lnTo>
                <a:lnTo>
                  <a:pt x="2117471" y="161851"/>
                </a:lnTo>
                <a:lnTo>
                  <a:pt x="2122523" y="167498"/>
                </a:lnTo>
                <a:lnTo>
                  <a:pt x="2129123" y="170670"/>
                </a:lnTo>
                <a:lnTo>
                  <a:pt x="2136437" y="171144"/>
                </a:lnTo>
                <a:lnTo>
                  <a:pt x="2143632" y="168697"/>
                </a:lnTo>
                <a:lnTo>
                  <a:pt x="2253469" y="104625"/>
                </a:lnTo>
                <a:lnTo>
                  <a:pt x="2248280" y="104625"/>
                </a:lnTo>
                <a:lnTo>
                  <a:pt x="2248280" y="102022"/>
                </a:lnTo>
                <a:lnTo>
                  <a:pt x="2238629" y="102022"/>
                </a:lnTo>
                <a:lnTo>
                  <a:pt x="2210424" y="85569"/>
                </a:lnTo>
                <a:close/>
              </a:path>
              <a:path w="2286634" h="171450">
                <a:moveTo>
                  <a:pt x="2177777" y="66525"/>
                </a:moveTo>
                <a:lnTo>
                  <a:pt x="0" y="66525"/>
                </a:lnTo>
                <a:lnTo>
                  <a:pt x="0" y="104625"/>
                </a:lnTo>
                <a:lnTo>
                  <a:pt x="2177756" y="104625"/>
                </a:lnTo>
                <a:lnTo>
                  <a:pt x="2210424" y="85569"/>
                </a:lnTo>
                <a:lnTo>
                  <a:pt x="2177777" y="66525"/>
                </a:lnTo>
                <a:close/>
              </a:path>
              <a:path w="2286634" h="171450">
                <a:moveTo>
                  <a:pt x="2253474" y="66525"/>
                </a:moveTo>
                <a:lnTo>
                  <a:pt x="2248280" y="66525"/>
                </a:lnTo>
                <a:lnTo>
                  <a:pt x="2248280" y="104625"/>
                </a:lnTo>
                <a:lnTo>
                  <a:pt x="2253469" y="104625"/>
                </a:lnTo>
                <a:lnTo>
                  <a:pt x="2286127" y="85575"/>
                </a:lnTo>
                <a:lnTo>
                  <a:pt x="2253474" y="66525"/>
                </a:lnTo>
                <a:close/>
              </a:path>
              <a:path w="2286634" h="171450">
                <a:moveTo>
                  <a:pt x="2238629" y="69116"/>
                </a:moveTo>
                <a:lnTo>
                  <a:pt x="2210424" y="85569"/>
                </a:lnTo>
                <a:lnTo>
                  <a:pt x="2238629" y="102022"/>
                </a:lnTo>
                <a:lnTo>
                  <a:pt x="2238629" y="69116"/>
                </a:lnTo>
                <a:close/>
              </a:path>
              <a:path w="2286634" h="171450">
                <a:moveTo>
                  <a:pt x="2248280" y="69116"/>
                </a:moveTo>
                <a:lnTo>
                  <a:pt x="2238629" y="69116"/>
                </a:lnTo>
                <a:lnTo>
                  <a:pt x="2238629" y="102022"/>
                </a:lnTo>
                <a:lnTo>
                  <a:pt x="2248280" y="102022"/>
                </a:lnTo>
                <a:lnTo>
                  <a:pt x="2248280" y="69116"/>
                </a:lnTo>
                <a:close/>
              </a:path>
              <a:path w="2286634" h="171450">
                <a:moveTo>
                  <a:pt x="2136437" y="0"/>
                </a:moveTo>
                <a:lnTo>
                  <a:pt x="2129123" y="474"/>
                </a:lnTo>
                <a:lnTo>
                  <a:pt x="2122523" y="3646"/>
                </a:lnTo>
                <a:lnTo>
                  <a:pt x="2117471" y="9299"/>
                </a:lnTo>
                <a:lnTo>
                  <a:pt x="2115077" y="16460"/>
                </a:lnTo>
                <a:lnTo>
                  <a:pt x="2115565" y="23747"/>
                </a:lnTo>
                <a:lnTo>
                  <a:pt x="2118721" y="30321"/>
                </a:lnTo>
                <a:lnTo>
                  <a:pt x="2124329" y="35347"/>
                </a:lnTo>
                <a:lnTo>
                  <a:pt x="2210424" y="85569"/>
                </a:lnTo>
                <a:lnTo>
                  <a:pt x="2238629" y="69116"/>
                </a:lnTo>
                <a:lnTo>
                  <a:pt x="2248280" y="69116"/>
                </a:lnTo>
                <a:lnTo>
                  <a:pt x="2248280" y="66525"/>
                </a:lnTo>
                <a:lnTo>
                  <a:pt x="2253474" y="66525"/>
                </a:lnTo>
                <a:lnTo>
                  <a:pt x="2143632" y="2441"/>
                </a:lnTo>
                <a:lnTo>
                  <a:pt x="213643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67600" y="6211671"/>
            <a:ext cx="1676400" cy="646430"/>
          </a:xfrm>
          <a:custGeom>
            <a:avLst/>
            <a:gdLst/>
            <a:ahLst/>
            <a:cxnLst/>
            <a:rect l="l" t="t" r="r" b="b"/>
            <a:pathLst>
              <a:path w="1676400" h="646429">
                <a:moveTo>
                  <a:pt x="0" y="646328"/>
                </a:moveTo>
                <a:lnTo>
                  <a:pt x="1676400" y="646328"/>
                </a:lnTo>
                <a:lnTo>
                  <a:pt x="16764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67600" y="6211671"/>
            <a:ext cx="1676400" cy="646430"/>
          </a:xfrm>
          <a:custGeom>
            <a:avLst/>
            <a:gdLst/>
            <a:ahLst/>
            <a:cxnLst/>
            <a:rect l="l" t="t" r="r" b="b"/>
            <a:pathLst>
              <a:path w="1676400" h="646429">
                <a:moveTo>
                  <a:pt x="0" y="646328"/>
                </a:moveTo>
                <a:lnTo>
                  <a:pt x="1676400" y="646328"/>
                </a:lnTo>
                <a:lnTo>
                  <a:pt x="16764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08721" y="6243828"/>
            <a:ext cx="995044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2352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Pubic  </a:t>
            </a:r>
            <a:r>
              <a:rPr sz="1800" b="1" spc="-25" dirty="0">
                <a:latin typeface="Calibri"/>
                <a:cs typeface="Calibri"/>
              </a:rPr>
              <a:t>s</a:t>
            </a:r>
            <a:r>
              <a:rPr sz="1800" b="1" dirty="0">
                <a:latin typeface="Calibri"/>
                <a:cs typeface="Calibri"/>
              </a:rPr>
              <a:t>ymp</a:t>
            </a:r>
            <a:r>
              <a:rPr sz="1800" b="1" spc="-30" dirty="0">
                <a:latin typeface="Calibri"/>
                <a:cs typeface="Calibri"/>
              </a:rPr>
              <a:t>h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19200" y="1143000"/>
            <a:ext cx="1981200" cy="1816100"/>
          </a:xfrm>
          <a:custGeom>
            <a:avLst/>
            <a:gdLst/>
            <a:ahLst/>
            <a:cxnLst/>
            <a:rect l="l" t="t" r="r" b="b"/>
            <a:pathLst>
              <a:path w="1981200" h="1816100">
                <a:moveTo>
                  <a:pt x="0" y="1815846"/>
                </a:moveTo>
                <a:lnTo>
                  <a:pt x="1981200" y="1815846"/>
                </a:lnTo>
                <a:lnTo>
                  <a:pt x="1981200" y="0"/>
                </a:lnTo>
                <a:lnTo>
                  <a:pt x="0" y="0"/>
                </a:lnTo>
                <a:lnTo>
                  <a:pt x="0" y="18158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19200" y="1143000"/>
            <a:ext cx="1981200" cy="1816100"/>
          </a:xfrm>
          <a:custGeom>
            <a:avLst/>
            <a:gdLst/>
            <a:ahLst/>
            <a:cxnLst/>
            <a:rect l="l" t="t" r="r" b="b"/>
            <a:pathLst>
              <a:path w="1981200" h="1816100">
                <a:moveTo>
                  <a:pt x="0" y="1815846"/>
                </a:moveTo>
                <a:lnTo>
                  <a:pt x="1981200" y="1815846"/>
                </a:lnTo>
                <a:lnTo>
                  <a:pt x="1981200" y="0"/>
                </a:lnTo>
                <a:lnTo>
                  <a:pt x="0" y="0"/>
                </a:lnTo>
                <a:lnTo>
                  <a:pt x="0" y="1815846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298194" y="1176273"/>
            <a:ext cx="1757045" cy="173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0">
              <a:lnSpc>
                <a:spcPct val="100000"/>
              </a:lnSpc>
            </a:pPr>
            <a:r>
              <a:rPr sz="1600" b="1" u="heavy" spc="-15" dirty="0">
                <a:solidFill>
                  <a:srgbClr val="C00000"/>
                </a:solidFill>
                <a:latin typeface="Calibri"/>
                <a:cs typeface="Calibri"/>
              </a:rPr>
              <a:t>Borders </a:t>
            </a:r>
            <a:r>
              <a:rPr sz="1600" b="1" u="heavy" spc="-5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600" b="1" u="heavy" spc="-10" dirty="0">
                <a:solidFill>
                  <a:srgbClr val="C00000"/>
                </a:solidFill>
                <a:latin typeface="Calibri"/>
                <a:cs typeface="Calibri"/>
              </a:rPr>
              <a:t>the liver:  </a:t>
            </a:r>
            <a:r>
              <a:rPr sz="1600" b="1" spc="-5" dirty="0">
                <a:latin typeface="Calibri"/>
                <a:cs typeface="Calibri"/>
              </a:rPr>
              <a:t>1- </a:t>
            </a:r>
            <a:r>
              <a:rPr sz="1600" b="1" spc="-10" dirty="0">
                <a:latin typeface="Calibri"/>
                <a:cs typeface="Calibri"/>
              </a:rPr>
              <a:t>Right costal  margin: </a:t>
            </a:r>
            <a:r>
              <a:rPr sz="1600" b="1" spc="-5" dirty="0">
                <a:latin typeface="Calibri"/>
                <a:cs typeface="Calibri"/>
              </a:rPr>
              <a:t>tip of the  </a:t>
            </a:r>
            <a:r>
              <a:rPr sz="1600" b="1" dirty="0">
                <a:latin typeface="Calibri"/>
                <a:cs typeface="Calibri"/>
              </a:rPr>
              <a:t>10</a:t>
            </a:r>
            <a:r>
              <a:rPr sz="1575" b="1" baseline="26455" dirty="0">
                <a:latin typeface="Calibri"/>
                <a:cs typeface="Calibri"/>
              </a:rPr>
              <a:t>th</a:t>
            </a:r>
            <a:r>
              <a:rPr sz="1575" b="1" spc="75" baseline="264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rib.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buAutoNum type="arabicPlain" startAt="2"/>
              <a:tabLst>
                <a:tab pos="223520" algn="l"/>
              </a:tabLst>
            </a:pPr>
            <a:r>
              <a:rPr sz="1600" b="1" spc="-10" dirty="0">
                <a:latin typeface="Calibri"/>
                <a:cs typeface="Calibri"/>
              </a:rPr>
              <a:t>Right </a:t>
            </a:r>
            <a:r>
              <a:rPr sz="1600" b="1" dirty="0">
                <a:latin typeface="Calibri"/>
                <a:cs typeface="Calibri"/>
              </a:rPr>
              <a:t>5</a:t>
            </a:r>
            <a:r>
              <a:rPr sz="1575" b="1" baseline="26455" dirty="0">
                <a:latin typeface="Calibri"/>
                <a:cs typeface="Calibri"/>
              </a:rPr>
              <a:t>th</a:t>
            </a:r>
            <a:r>
              <a:rPr sz="1575" b="1" spc="120" baseline="264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rib.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lain" startAt="2"/>
              <a:tabLst>
                <a:tab pos="223520" algn="l"/>
              </a:tabLst>
            </a:pPr>
            <a:r>
              <a:rPr sz="1600" b="1" spc="-10" dirty="0">
                <a:latin typeface="Calibri"/>
                <a:cs typeface="Calibri"/>
              </a:rPr>
              <a:t>Left </a:t>
            </a:r>
            <a:r>
              <a:rPr sz="1600" b="1" dirty="0">
                <a:latin typeface="Calibri"/>
                <a:cs typeface="Calibri"/>
              </a:rPr>
              <a:t>5</a:t>
            </a:r>
            <a:r>
              <a:rPr sz="1575" b="1" baseline="26455" dirty="0">
                <a:latin typeface="Calibri"/>
                <a:cs typeface="Calibri"/>
              </a:rPr>
              <a:t>th </a:t>
            </a:r>
            <a:r>
              <a:rPr sz="1600" b="1" spc="-15" dirty="0">
                <a:latin typeface="Calibri"/>
                <a:cs typeface="Calibri"/>
              </a:rPr>
              <a:t>intercostal  </a:t>
            </a:r>
            <a:r>
              <a:rPr sz="1600" b="1" spc="-5" dirty="0">
                <a:latin typeface="Calibri"/>
                <a:cs typeface="Calibri"/>
              </a:rPr>
              <a:t>space.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19200" y="3124238"/>
            <a:ext cx="1981200" cy="2800985"/>
          </a:xfrm>
          <a:custGeom>
            <a:avLst/>
            <a:gdLst/>
            <a:ahLst/>
            <a:cxnLst/>
            <a:rect l="l" t="t" r="r" b="b"/>
            <a:pathLst>
              <a:path w="1981200" h="2800985">
                <a:moveTo>
                  <a:pt x="0" y="2800731"/>
                </a:moveTo>
                <a:lnTo>
                  <a:pt x="1981200" y="2800731"/>
                </a:lnTo>
                <a:lnTo>
                  <a:pt x="1981200" y="0"/>
                </a:lnTo>
                <a:lnTo>
                  <a:pt x="0" y="0"/>
                </a:lnTo>
                <a:lnTo>
                  <a:pt x="0" y="28007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19200" y="3124238"/>
            <a:ext cx="1981200" cy="2800985"/>
          </a:xfrm>
          <a:custGeom>
            <a:avLst/>
            <a:gdLst/>
            <a:ahLst/>
            <a:cxnLst/>
            <a:rect l="l" t="t" r="r" b="b"/>
            <a:pathLst>
              <a:path w="1981200" h="2800985">
                <a:moveTo>
                  <a:pt x="0" y="2800731"/>
                </a:moveTo>
                <a:lnTo>
                  <a:pt x="1981200" y="2800731"/>
                </a:lnTo>
                <a:lnTo>
                  <a:pt x="1981200" y="0"/>
                </a:lnTo>
                <a:lnTo>
                  <a:pt x="0" y="0"/>
                </a:lnTo>
                <a:lnTo>
                  <a:pt x="0" y="2800731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298194" y="3158109"/>
            <a:ext cx="1725295" cy="2705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u="heavy" spc="-5" dirty="0">
                <a:solidFill>
                  <a:srgbClr val="C00000"/>
                </a:solidFill>
                <a:latin typeface="Calibri"/>
                <a:cs typeface="Calibri"/>
              </a:rPr>
              <a:t>How </a:t>
            </a:r>
            <a:r>
              <a:rPr sz="1600" b="1" u="heavy" spc="-1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1600" b="1" u="heavy" spc="-20" dirty="0">
                <a:solidFill>
                  <a:srgbClr val="C00000"/>
                </a:solidFill>
                <a:latin typeface="Calibri"/>
                <a:cs typeface="Calibri"/>
              </a:rPr>
              <a:t>draw </a:t>
            </a:r>
            <a:r>
              <a:rPr sz="1600" b="1" u="heavy" spc="-10" dirty="0">
                <a:solidFill>
                  <a:srgbClr val="C00000"/>
                </a:solidFill>
                <a:latin typeface="Calibri"/>
                <a:cs typeface="Calibri"/>
              </a:rPr>
              <a:t>the  transpyloric </a:t>
            </a:r>
            <a:r>
              <a:rPr sz="1600" b="1" u="heavy" spc="-5" dirty="0">
                <a:solidFill>
                  <a:srgbClr val="C00000"/>
                </a:solidFill>
                <a:latin typeface="Calibri"/>
                <a:cs typeface="Calibri"/>
              </a:rPr>
              <a:t>plane:  </a:t>
            </a:r>
            <a:r>
              <a:rPr sz="1600" b="1" spc="-5" dirty="0">
                <a:latin typeface="Calibri"/>
                <a:cs typeface="Calibri"/>
              </a:rPr>
              <a:t>1- Half </a:t>
            </a:r>
            <a:r>
              <a:rPr sz="1600" b="1" spc="-10" dirty="0">
                <a:latin typeface="Calibri"/>
                <a:cs typeface="Calibri"/>
              </a:rPr>
              <a:t>the </a:t>
            </a:r>
            <a:r>
              <a:rPr sz="1600" b="1" spc="-20" dirty="0">
                <a:latin typeface="Calibri"/>
                <a:cs typeface="Calibri"/>
              </a:rPr>
              <a:t>way  </a:t>
            </a:r>
            <a:r>
              <a:rPr sz="1600" b="1" spc="-10" dirty="0">
                <a:latin typeface="Calibri"/>
                <a:cs typeface="Calibri"/>
              </a:rPr>
              <a:t>between the</a:t>
            </a:r>
            <a:r>
              <a:rPr sz="1600" b="1" spc="-6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jugular  </a:t>
            </a:r>
            <a:r>
              <a:rPr sz="1600" b="1" spc="-10" dirty="0">
                <a:latin typeface="Calibri"/>
                <a:cs typeface="Calibri"/>
              </a:rPr>
              <a:t>notch </a:t>
            </a:r>
            <a:r>
              <a:rPr sz="1600" b="1" spc="-5" dirty="0">
                <a:latin typeface="Calibri"/>
                <a:cs typeface="Calibri"/>
              </a:rPr>
              <a:t>and </a:t>
            </a:r>
            <a:r>
              <a:rPr sz="1600" b="1" spc="-10" dirty="0">
                <a:latin typeface="Calibri"/>
                <a:cs typeface="Calibri"/>
              </a:rPr>
              <a:t>pubic  </a:t>
            </a:r>
            <a:r>
              <a:rPr sz="1600" b="1" spc="-15" dirty="0">
                <a:latin typeface="Calibri"/>
                <a:cs typeface="Calibri"/>
              </a:rPr>
              <a:t>symphysis.</a:t>
            </a:r>
            <a:endParaRPr sz="1600">
              <a:latin typeface="Calibri"/>
              <a:cs typeface="Calibri"/>
            </a:endParaRPr>
          </a:p>
          <a:p>
            <a:pPr marL="12700" marR="206375">
              <a:lnSpc>
                <a:spcPct val="100000"/>
              </a:lnSpc>
              <a:buAutoNum type="arabicPlain" startAt="2"/>
              <a:tabLst>
                <a:tab pos="223520" algn="l"/>
              </a:tabLst>
            </a:pPr>
            <a:r>
              <a:rPr sz="1600" b="1" spc="-5" dirty="0">
                <a:latin typeface="Calibri"/>
                <a:cs typeface="Calibri"/>
              </a:rPr>
              <a:t>Half </a:t>
            </a:r>
            <a:r>
              <a:rPr sz="1600" b="1" spc="-10" dirty="0">
                <a:latin typeface="Calibri"/>
                <a:cs typeface="Calibri"/>
              </a:rPr>
              <a:t>the </a:t>
            </a:r>
            <a:r>
              <a:rPr sz="1600" b="1" spc="-20" dirty="0">
                <a:latin typeface="Calibri"/>
                <a:cs typeface="Calibri"/>
              </a:rPr>
              <a:t>way  </a:t>
            </a:r>
            <a:r>
              <a:rPr sz="1600" b="1" spc="-10" dirty="0">
                <a:latin typeface="Calibri"/>
                <a:cs typeface="Calibri"/>
              </a:rPr>
              <a:t>between the  </a:t>
            </a:r>
            <a:r>
              <a:rPr sz="1600" b="1" spc="-5" dirty="0">
                <a:latin typeface="Calibri"/>
                <a:cs typeface="Calibri"/>
              </a:rPr>
              <a:t>umbilicus and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the  </a:t>
            </a:r>
            <a:r>
              <a:rPr sz="1600" b="1" spc="-5" dirty="0">
                <a:latin typeface="Calibri"/>
                <a:cs typeface="Calibri"/>
              </a:rPr>
              <a:t>xyphoid</a:t>
            </a:r>
            <a:r>
              <a:rPr sz="1600" b="1" spc="-7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process.</a:t>
            </a:r>
            <a:endParaRPr sz="1600">
              <a:latin typeface="Calibri"/>
              <a:cs typeface="Calibri"/>
            </a:endParaRPr>
          </a:p>
          <a:p>
            <a:pPr marL="222885" indent="-210185">
              <a:lnSpc>
                <a:spcPct val="100000"/>
              </a:lnSpc>
              <a:buAutoNum type="arabicPlain" startAt="2"/>
              <a:tabLst>
                <a:tab pos="223520" algn="l"/>
              </a:tabLst>
            </a:pPr>
            <a:r>
              <a:rPr sz="1600" b="1" dirty="0">
                <a:latin typeface="Calibri"/>
                <a:cs typeface="Calibri"/>
              </a:rPr>
              <a:t>9</a:t>
            </a:r>
            <a:r>
              <a:rPr sz="1575" b="1" baseline="26455" dirty="0">
                <a:latin typeface="Calibri"/>
                <a:cs typeface="Calibri"/>
              </a:rPr>
              <a:t>th </a:t>
            </a:r>
            <a:r>
              <a:rPr sz="1600" b="1" spc="-10" dirty="0">
                <a:latin typeface="Calibri"/>
                <a:cs typeface="Calibri"/>
              </a:rPr>
              <a:t>costal</a:t>
            </a:r>
            <a:r>
              <a:rPr sz="1600" b="1" spc="6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margin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1162</Words>
  <Application>Microsoft Office PowerPoint</Application>
  <PresentationFormat>On-screen Show (4:3)</PresentationFormat>
  <Paragraphs>125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DEMO – I</vt:lpstr>
      <vt:lpstr>STATION – 1 (Portal-Systemic Anastomosis)</vt:lpstr>
      <vt:lpstr>STATION – 1 (Portal-Systemic Anastomosis)</vt:lpstr>
      <vt:lpstr>STATION – 2 (Gross Anatomy of The Liver)</vt:lpstr>
      <vt:lpstr>STATION – 2 (Gross Anatomy of The Liver)</vt:lpstr>
      <vt:lpstr>Slide 6</vt:lpstr>
      <vt:lpstr>Slide 7</vt:lpstr>
      <vt:lpstr>Slide 8</vt:lpstr>
      <vt:lpstr>Slide 9</vt:lpstr>
      <vt:lpstr>STATION – 4 (Dr. Abdulhalem)</vt:lpstr>
      <vt:lpstr>STATION – 4 (Dr. Abdulhalem)</vt:lpstr>
      <vt:lpstr>STATION – 4 (Dr. Abdulhalem)</vt:lpstr>
      <vt:lpstr>STATION – 4 (Dr. Abdulhalem)</vt:lpstr>
      <vt:lpstr>STATION – 4 (Dr. Abdulhalem)</vt:lpstr>
      <vt:lpstr>STATION – 5 (Histology of The Liver &amp; Gallbladder)</vt:lpstr>
      <vt:lpstr>STATION – 5 (Histology of The Liver &amp; Gallbladder)</vt:lpstr>
      <vt:lpstr>Slide 17</vt:lpstr>
      <vt:lpstr>Slide 18</vt:lpstr>
      <vt:lpstr>STATION – 5 (Histology of The Liver &amp; Gallbladder)</vt:lpstr>
      <vt:lpstr>STATION – 5 (Histology of The Liver &amp; Gallbladder)</vt:lpstr>
      <vt:lpstr>STATION – 5 (Histology of The Liver &amp; Gallbladder)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– I Liver and Gallbladder</dc:title>
  <dc:creator>user</dc:creator>
  <cp:lastModifiedBy>user</cp:lastModifiedBy>
  <cp:revision>1</cp:revision>
  <dcterms:created xsi:type="dcterms:W3CDTF">2015-11-20T11:15:00Z</dcterms:created>
  <dcterms:modified xsi:type="dcterms:W3CDTF">2015-11-21T00:06:11Z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2015-01-09T00:00:00Z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2015-11-20T00:00:00Z</vt:filetime>
  </property>
</Properties>
</file>