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66" r:id="rId14"/>
    <p:sldId id="274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3244" y="1735963"/>
            <a:ext cx="7617510" cy="1076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4874" y="204342"/>
            <a:ext cx="6934250" cy="1257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938146"/>
            <a:ext cx="8986520" cy="2308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data/bin/a5097979754aa0_Afbeelding-7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4874" y="204342"/>
            <a:ext cx="6934250" cy="1106585"/>
          </a:xfrm>
          <a:prstGeom prst="rect">
            <a:avLst/>
          </a:prstGeom>
        </p:spPr>
        <p:txBody>
          <a:bodyPr vert="horz" wrap="square" lIns="0" tIns="181483" rIns="0" bIns="0" rtlCol="0">
            <a:spAutoFit/>
          </a:bodyPr>
          <a:lstStyle/>
          <a:p>
            <a:pPr marL="1884680">
              <a:lnSpc>
                <a:spcPct val="100000"/>
              </a:lnSpc>
            </a:pPr>
            <a:r>
              <a:rPr sz="6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 </a:t>
            </a:r>
            <a:r>
              <a:rPr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sz="6000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6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1078" y="1325626"/>
            <a:ext cx="2561590" cy="1869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380">
              <a:lnSpc>
                <a:spcPct val="100000"/>
              </a:lnSpc>
            </a:pPr>
            <a:r>
              <a:rPr sz="2800" b="1" u="heavy" spc="-5" dirty="0">
                <a:solidFill>
                  <a:srgbClr val="7E7E7E"/>
                </a:solidFill>
                <a:latin typeface="Calibri"/>
                <a:cs typeface="Calibri"/>
              </a:rPr>
              <a:t>Esophagus</a:t>
            </a:r>
            <a:endParaRPr sz="2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980"/>
              </a:spcBef>
            </a:pPr>
            <a:r>
              <a:rPr sz="2800" b="1" u="sng" spc="-5" dirty="0">
                <a:latin typeface="Calibri"/>
                <a:cs typeface="Calibri"/>
              </a:rPr>
              <a:t>Ali </a:t>
            </a:r>
            <a:r>
              <a:rPr sz="2800" b="1" u="sng" spc="-10" dirty="0">
                <a:latin typeface="Calibri"/>
                <a:cs typeface="Calibri"/>
              </a:rPr>
              <a:t>Jasim</a:t>
            </a:r>
            <a:r>
              <a:rPr sz="2800" b="1" u="sng" spc="-50" dirty="0">
                <a:latin typeface="Calibri"/>
                <a:cs typeface="Calibri"/>
              </a:rPr>
              <a:t> </a:t>
            </a:r>
            <a:r>
              <a:rPr sz="2800" b="1" u="sng" spc="-5" dirty="0">
                <a:latin typeface="Calibri"/>
                <a:cs typeface="Calibri"/>
              </a:rPr>
              <a:t>Alhashli</a:t>
            </a:r>
            <a:endParaRPr sz="2800" u="sng" dirty="0">
              <a:latin typeface="Calibri"/>
              <a:cs typeface="Calibri"/>
            </a:endParaRPr>
          </a:p>
          <a:p>
            <a:pPr marL="187960" marR="179070" indent="284480">
              <a:lnSpc>
                <a:spcPct val="120000"/>
              </a:lnSpc>
              <a:spcBef>
                <a:spcPts val="55"/>
              </a:spcBef>
            </a:pPr>
            <a:r>
              <a:rPr sz="2000" b="1" spc="-40" dirty="0">
                <a:latin typeface="Calibri"/>
                <a:cs typeface="Calibri"/>
              </a:rPr>
              <a:t>Year </a:t>
            </a:r>
            <a:r>
              <a:rPr sz="2000" b="1" dirty="0">
                <a:latin typeface="Calibri"/>
                <a:cs typeface="Calibri"/>
              </a:rPr>
              <a:t>III – Unit </a:t>
            </a:r>
            <a:r>
              <a:rPr sz="2000" b="1" dirty="0" smtClean="0">
                <a:latin typeface="Calibri"/>
                <a:cs typeface="Calibri"/>
              </a:rPr>
              <a:t>V</a:t>
            </a:r>
            <a:r>
              <a:rPr lang="en-US" sz="2000" b="1" dirty="0" smtClean="0">
                <a:latin typeface="Calibri"/>
                <a:cs typeface="Calibri"/>
              </a:rPr>
              <a:t> </a:t>
            </a:r>
            <a:r>
              <a:rPr sz="2000" b="1" dirty="0" smtClean="0">
                <a:latin typeface="Calibri"/>
                <a:cs typeface="Calibri"/>
              </a:rPr>
              <a:t>(GI </a:t>
            </a:r>
            <a:r>
              <a:rPr sz="2000" b="1" dirty="0">
                <a:latin typeface="Calibri"/>
                <a:cs typeface="Calibri"/>
              </a:rPr>
              <a:t>&amp; </a:t>
            </a:r>
            <a:r>
              <a:rPr sz="2000" b="1" spc="-10" dirty="0">
                <a:latin typeface="Calibri"/>
                <a:cs typeface="Calibri"/>
              </a:rPr>
              <a:t>Renal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Systems)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0" y="3581400"/>
            <a:ext cx="30480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5175" t="47552" r="21329" b="13287"/>
          <a:stretch>
            <a:fillRect/>
          </a:stretch>
        </p:blipFill>
        <p:spPr bwMode="auto">
          <a:xfrm>
            <a:off x="1371600" y="228600"/>
            <a:ext cx="7391400" cy="3085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object 2"/>
          <p:cNvSpPr txBox="1"/>
          <p:nvPr/>
        </p:nvSpPr>
        <p:spPr>
          <a:xfrm rot="16200000">
            <a:off x="-3030379" y="3182781"/>
            <a:ext cx="685800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STATION </a:t>
            </a:r>
            <a:r>
              <a:rPr sz="3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sz="3200" b="1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(Histology </a:t>
            </a:r>
            <a:r>
              <a:rPr sz="3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 The</a:t>
            </a:r>
            <a:r>
              <a:rPr sz="3200" b="1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Esophagus)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4400" t="21778" r="20800" b="39822"/>
          <a:stretch>
            <a:fillRect/>
          </a:stretch>
        </p:blipFill>
        <p:spPr bwMode="auto">
          <a:xfrm>
            <a:off x="2514600" y="3429000"/>
            <a:ext cx="6248400" cy="3306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8924" r="25658" b="5263"/>
          <a:stretch>
            <a:fillRect/>
          </a:stretch>
        </p:blipFill>
        <p:spPr bwMode="auto">
          <a:xfrm>
            <a:off x="1371600" y="152400"/>
            <a:ext cx="7010400" cy="655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object 2"/>
          <p:cNvSpPr txBox="1"/>
          <p:nvPr/>
        </p:nvSpPr>
        <p:spPr>
          <a:xfrm rot="16200000">
            <a:off x="-3030379" y="3182781"/>
            <a:ext cx="685800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STATION </a:t>
            </a:r>
            <a:r>
              <a:rPr sz="3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sz="3200" b="1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(Histology </a:t>
            </a:r>
            <a:r>
              <a:rPr sz="3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 The</a:t>
            </a:r>
            <a:r>
              <a:rPr sz="3200" b="1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Esophagus)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16200000">
            <a:off x="-3030379" y="3182781"/>
            <a:ext cx="685800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STATION </a:t>
            </a:r>
            <a:r>
              <a:rPr sz="3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sz="3200" b="1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(Histology </a:t>
            </a:r>
            <a:r>
              <a:rPr sz="3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 The</a:t>
            </a:r>
            <a:r>
              <a:rPr sz="3200" b="1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Esophagus)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8289" t="19883" r="25658" b="8772"/>
          <a:stretch>
            <a:fillRect/>
          </a:stretch>
        </p:blipFill>
        <p:spPr bwMode="auto">
          <a:xfrm>
            <a:off x="1143000" y="228600"/>
            <a:ext cx="7467600" cy="640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3096" t="9272" r="22517" b="5960"/>
          <a:stretch>
            <a:fillRect/>
          </a:stretch>
        </p:blipFill>
        <p:spPr bwMode="auto">
          <a:xfrm>
            <a:off x="1222772" y="152400"/>
            <a:ext cx="7387828" cy="655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object 2"/>
          <p:cNvSpPr txBox="1"/>
          <p:nvPr/>
        </p:nvSpPr>
        <p:spPr>
          <a:xfrm rot="16200000">
            <a:off x="-3030379" y="3182781"/>
            <a:ext cx="685800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STATION </a:t>
            </a:r>
            <a:r>
              <a:rPr sz="3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sz="3200" b="1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(Histology </a:t>
            </a:r>
            <a:r>
              <a:rPr sz="3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 The</a:t>
            </a:r>
            <a:r>
              <a:rPr sz="3200" b="1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Esophagus)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16200000">
            <a:off x="-3030379" y="3182781"/>
            <a:ext cx="685800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STATION </a:t>
            </a:r>
            <a:r>
              <a:rPr sz="3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sz="3200" b="1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(Histology </a:t>
            </a:r>
            <a:r>
              <a:rPr sz="3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 The</a:t>
            </a:r>
            <a:r>
              <a:rPr sz="3200" b="1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Esophagus)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5962" t="22485" r="22115" b="10059"/>
          <a:stretch>
            <a:fillRect/>
          </a:stretch>
        </p:blipFill>
        <p:spPr bwMode="auto">
          <a:xfrm>
            <a:off x="914400" y="304800"/>
            <a:ext cx="7924800" cy="624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838200"/>
            <a:ext cx="8835390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 pharynx </a:t>
            </a:r>
            <a:r>
              <a:rPr sz="2000" spc="-10" dirty="0">
                <a:latin typeface="Calibri"/>
                <a:cs typeface="Calibri"/>
              </a:rPr>
              <a:t>is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b="1" dirty="0">
                <a:latin typeface="Calibri"/>
                <a:cs typeface="Calibri"/>
              </a:rPr>
              <a:t>12 </a:t>
            </a:r>
            <a:r>
              <a:rPr sz="2000" b="1" spc="-5" dirty="0">
                <a:latin typeface="Calibri"/>
                <a:cs typeface="Calibri"/>
              </a:rPr>
              <a:t>cm muscular </a:t>
            </a:r>
            <a:r>
              <a:rPr sz="2000" b="1" dirty="0">
                <a:latin typeface="Calibri"/>
                <a:cs typeface="Calibri"/>
              </a:rPr>
              <a:t>tube </a:t>
            </a:r>
            <a:r>
              <a:rPr sz="2000" spc="-10" dirty="0">
                <a:latin typeface="Calibri"/>
                <a:cs typeface="Calibri"/>
              </a:rPr>
              <a:t>extending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cranial </a:t>
            </a:r>
            <a:r>
              <a:rPr sz="2000" b="1" spc="-5" dirty="0">
                <a:latin typeface="Calibri"/>
                <a:cs typeface="Calibri"/>
              </a:rPr>
              <a:t>base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10" dirty="0">
                <a:latin typeface="Calibri"/>
                <a:cs typeface="Calibri"/>
              </a:rPr>
              <a:t>inferior border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b="1" spc="-5" dirty="0">
                <a:latin typeface="Calibri"/>
                <a:cs typeface="Calibri"/>
              </a:rPr>
              <a:t>cricoid </a:t>
            </a:r>
            <a:r>
              <a:rPr sz="2000" b="1" spc="-10" dirty="0">
                <a:latin typeface="Calibri"/>
                <a:cs typeface="Calibri"/>
              </a:rPr>
              <a:t>cartilage anteriorly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inferior border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b="1" spc="-5" dirty="0">
                <a:latin typeface="Calibri"/>
                <a:cs typeface="Calibri"/>
              </a:rPr>
              <a:t>C6  </a:t>
            </a:r>
            <a:r>
              <a:rPr sz="2000" b="1" spc="-15" dirty="0">
                <a:latin typeface="Calibri"/>
                <a:cs typeface="Calibri"/>
              </a:rPr>
              <a:t>vertebra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posteriorly.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24205"/>
            <a:ext cx="914399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32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(Pharynx)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7637" y="1900237"/>
          <a:ext cx="8839199" cy="49123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2073"/>
                <a:gridCol w="7107126"/>
              </a:tblGrid>
              <a:tr h="3708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Interior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1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Pharynx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98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155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Nasopharynx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u="heavy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Relations: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Anterior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4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choanae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Posteior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: occipital bone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 1</a:t>
                      </a:r>
                      <a:r>
                        <a:rPr sz="1350" baseline="24691" dirty="0">
                          <a:latin typeface="Calibri"/>
                          <a:cs typeface="Calibri"/>
                        </a:rPr>
                        <a:t>st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cervical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vertebra.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Superior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: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occipital bone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sphenoid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bone.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Inferior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: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soft</a:t>
                      </a:r>
                      <a:r>
                        <a:rPr sz="14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palate.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Lateral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: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tubal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fold,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tubal fossa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tubal tonsils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opening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auditory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tube.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11454" marR="7747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Note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: The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pharyngeal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tonsils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(commonly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called adenoids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when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enlarged)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are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mucous  membrane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roof and posterior wall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nasopharynx.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1798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1620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Oropharynx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 algn="just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u="heavy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Relations: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11454" algn="just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Posterior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: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350" spc="15" baseline="24691" dirty="0">
                          <a:latin typeface="Calibri"/>
                          <a:cs typeface="Calibri"/>
                        </a:rPr>
                        <a:t>nd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 3</a:t>
                      </a:r>
                      <a:r>
                        <a:rPr sz="1350" baseline="24691" dirty="0">
                          <a:latin typeface="Calibri"/>
                          <a:cs typeface="Calibri"/>
                        </a:rPr>
                        <a:t>rd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cervical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vertebrae.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11454" algn="just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Superior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: soft</a:t>
                      </a:r>
                      <a:r>
                        <a:rPr sz="1400" spc="-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palate.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11454" algn="just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Inferior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: base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tongue.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11454" algn="just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-: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Lateral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palatoglossal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palatopharyngeal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arches.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11454" marR="79375" algn="just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-Note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: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palatine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tonsils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are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collections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lymphoid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tissue on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each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side of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oropharynx  that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lie in the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tonsillar sinus. The sinus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between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palatoglossal and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palatopharyngeal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arches.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9448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1430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Laryngopharynx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-It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lies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posterior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larynx,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extending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superior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border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epiglottis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inferior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border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cricoid cartilage (C4-C6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vertebrae).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11454" marR="7874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-Note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: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piriform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fossa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is a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small depression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laryngopharyngeal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cavity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on each side of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inlet.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91200" y="1219200"/>
            <a:ext cx="1219200" cy="228600"/>
          </a:xfrm>
          <a:custGeom>
            <a:avLst/>
            <a:gdLst/>
            <a:ahLst/>
            <a:cxnLst/>
            <a:rect l="l" t="t" r="r" b="b"/>
            <a:pathLst>
              <a:path w="1219200" h="228600">
                <a:moveTo>
                  <a:pt x="0" y="228600"/>
                </a:moveTo>
                <a:lnTo>
                  <a:pt x="1219200" y="228600"/>
                </a:lnTo>
                <a:lnTo>
                  <a:pt x="1219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05600" y="3886200"/>
            <a:ext cx="1143000" cy="228600"/>
          </a:xfrm>
          <a:custGeom>
            <a:avLst/>
            <a:gdLst/>
            <a:ahLst/>
            <a:cxnLst/>
            <a:rect l="l" t="t" r="r" b="b"/>
            <a:pathLst>
              <a:path w="1143000" h="228600">
                <a:moveTo>
                  <a:pt x="0" y="228600"/>
                </a:moveTo>
                <a:lnTo>
                  <a:pt x="1143000" y="228600"/>
                </a:lnTo>
                <a:lnTo>
                  <a:pt x="1143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200" y="1066800"/>
            <a:ext cx="990600" cy="228600"/>
          </a:xfrm>
          <a:custGeom>
            <a:avLst/>
            <a:gdLst/>
            <a:ahLst/>
            <a:cxnLst/>
            <a:rect l="l" t="t" r="r" b="b"/>
            <a:pathLst>
              <a:path w="990600" h="228600">
                <a:moveTo>
                  <a:pt x="0" y="228600"/>
                </a:moveTo>
                <a:lnTo>
                  <a:pt x="990600" y="228600"/>
                </a:lnTo>
                <a:lnTo>
                  <a:pt x="990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1295400"/>
            <a:ext cx="2286000" cy="381000"/>
          </a:xfrm>
          <a:custGeom>
            <a:avLst/>
            <a:gdLst/>
            <a:ahLst/>
            <a:cxnLst/>
            <a:rect l="l" t="t" r="r" b="b"/>
            <a:pathLst>
              <a:path w="2286000" h="381000">
                <a:moveTo>
                  <a:pt x="0" y="381000"/>
                </a:moveTo>
                <a:lnTo>
                  <a:pt x="2286000" y="381000"/>
                </a:lnTo>
                <a:lnTo>
                  <a:pt x="2286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6400" y="1676400"/>
            <a:ext cx="990600" cy="152400"/>
          </a:xfrm>
          <a:custGeom>
            <a:avLst/>
            <a:gdLst/>
            <a:ahLst/>
            <a:cxnLst/>
            <a:rect l="l" t="t" r="r" b="b"/>
            <a:pathLst>
              <a:path w="990600" h="152400">
                <a:moveTo>
                  <a:pt x="0" y="152400"/>
                </a:moveTo>
                <a:lnTo>
                  <a:pt x="990600" y="152400"/>
                </a:lnTo>
                <a:lnTo>
                  <a:pt x="990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0" y="2743200"/>
            <a:ext cx="1143000" cy="152400"/>
          </a:xfrm>
          <a:custGeom>
            <a:avLst/>
            <a:gdLst/>
            <a:ahLst/>
            <a:cxnLst/>
            <a:rect l="l" t="t" r="r" b="b"/>
            <a:pathLst>
              <a:path w="1143000" h="152400">
                <a:moveTo>
                  <a:pt x="0" y="152400"/>
                </a:moveTo>
                <a:lnTo>
                  <a:pt x="1143000" y="152400"/>
                </a:lnTo>
                <a:lnTo>
                  <a:pt x="11430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8800" y="2895600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228600">
                <a:moveTo>
                  <a:pt x="0" y="228600"/>
                </a:moveTo>
                <a:lnTo>
                  <a:pt x="838200" y="228600"/>
                </a:lnTo>
                <a:lnTo>
                  <a:pt x="838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52800" y="4724400"/>
            <a:ext cx="685800" cy="228600"/>
          </a:xfrm>
          <a:custGeom>
            <a:avLst/>
            <a:gdLst/>
            <a:ahLst/>
            <a:cxnLst/>
            <a:rect l="l" t="t" r="r" b="b"/>
            <a:pathLst>
              <a:path w="685800" h="228600">
                <a:moveTo>
                  <a:pt x="0" y="228600"/>
                </a:moveTo>
                <a:lnTo>
                  <a:pt x="685800" y="228600"/>
                </a:lnTo>
                <a:lnTo>
                  <a:pt x="6858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4600" y="5105400"/>
            <a:ext cx="1600200" cy="228600"/>
          </a:xfrm>
          <a:custGeom>
            <a:avLst/>
            <a:gdLst/>
            <a:ahLst/>
            <a:cxnLst/>
            <a:rect l="l" t="t" r="r" b="b"/>
            <a:pathLst>
              <a:path w="1600200" h="228600">
                <a:moveTo>
                  <a:pt x="0" y="228600"/>
                </a:moveTo>
                <a:lnTo>
                  <a:pt x="1600200" y="228600"/>
                </a:lnTo>
                <a:lnTo>
                  <a:pt x="1600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1800" y="5562600"/>
            <a:ext cx="1219200" cy="228600"/>
          </a:xfrm>
          <a:custGeom>
            <a:avLst/>
            <a:gdLst/>
            <a:ahLst/>
            <a:cxnLst/>
            <a:rect l="l" t="t" r="r" b="b"/>
            <a:pathLst>
              <a:path w="1219200" h="228600">
                <a:moveTo>
                  <a:pt x="0" y="228600"/>
                </a:moveTo>
                <a:lnTo>
                  <a:pt x="1219200" y="228600"/>
                </a:lnTo>
                <a:lnTo>
                  <a:pt x="1219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495800"/>
            <a:ext cx="2362200" cy="2362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62200" y="5943600"/>
            <a:ext cx="1981200" cy="685800"/>
          </a:xfrm>
          <a:custGeom>
            <a:avLst/>
            <a:gdLst/>
            <a:ahLst/>
            <a:cxnLst/>
            <a:rect l="l" t="t" r="r" b="b"/>
            <a:pathLst>
              <a:path w="1981200" h="685800">
                <a:moveTo>
                  <a:pt x="0" y="685800"/>
                </a:moveTo>
                <a:lnTo>
                  <a:pt x="1981200" y="685800"/>
                </a:lnTo>
                <a:lnTo>
                  <a:pt x="1981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05600" y="4114800"/>
            <a:ext cx="2209800" cy="27431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15000" y="58674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762000"/>
                </a:moveTo>
                <a:lnTo>
                  <a:pt x="1066800" y="762000"/>
                </a:lnTo>
                <a:lnTo>
                  <a:pt x="1066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29400" y="56388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0" y="152400"/>
                </a:moveTo>
                <a:lnTo>
                  <a:pt x="27103" y="85380"/>
                </a:lnTo>
                <a:lnTo>
                  <a:pt x="58582" y="57083"/>
                </a:lnTo>
                <a:lnTo>
                  <a:pt x="99881" y="33482"/>
                </a:lnTo>
                <a:lnTo>
                  <a:pt x="149400" y="15491"/>
                </a:lnTo>
                <a:lnTo>
                  <a:pt x="205540" y="4025"/>
                </a:lnTo>
                <a:lnTo>
                  <a:pt x="266700" y="0"/>
                </a:lnTo>
                <a:lnTo>
                  <a:pt x="327859" y="4025"/>
                </a:lnTo>
                <a:lnTo>
                  <a:pt x="383999" y="15491"/>
                </a:lnTo>
                <a:lnTo>
                  <a:pt x="433518" y="33482"/>
                </a:lnTo>
                <a:lnTo>
                  <a:pt x="474817" y="57083"/>
                </a:lnTo>
                <a:lnTo>
                  <a:pt x="506296" y="85380"/>
                </a:lnTo>
                <a:lnTo>
                  <a:pt x="533400" y="152400"/>
                </a:lnTo>
                <a:lnTo>
                  <a:pt x="526357" y="187342"/>
                </a:lnTo>
                <a:lnTo>
                  <a:pt x="506296" y="219419"/>
                </a:lnTo>
                <a:lnTo>
                  <a:pt x="474817" y="247716"/>
                </a:lnTo>
                <a:lnTo>
                  <a:pt x="433518" y="271317"/>
                </a:lnTo>
                <a:lnTo>
                  <a:pt x="383999" y="289308"/>
                </a:lnTo>
                <a:lnTo>
                  <a:pt x="327859" y="300774"/>
                </a:lnTo>
                <a:lnTo>
                  <a:pt x="266700" y="304800"/>
                </a:lnTo>
                <a:lnTo>
                  <a:pt x="205540" y="300774"/>
                </a:lnTo>
                <a:lnTo>
                  <a:pt x="149400" y="289308"/>
                </a:lnTo>
                <a:lnTo>
                  <a:pt x="99881" y="271317"/>
                </a:lnTo>
                <a:lnTo>
                  <a:pt x="58582" y="247716"/>
                </a:lnTo>
                <a:lnTo>
                  <a:pt x="27103" y="219419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18160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152400"/>
                </a:moveTo>
                <a:lnTo>
                  <a:pt x="23835" y="99209"/>
                </a:lnTo>
                <a:lnTo>
                  <a:pt x="89604" y="54197"/>
                </a:lnTo>
                <a:lnTo>
                  <a:pt x="135524" y="35831"/>
                </a:lnTo>
                <a:lnTo>
                  <a:pt x="188699" y="20799"/>
                </a:lnTo>
                <a:lnTo>
                  <a:pt x="248054" y="9530"/>
                </a:lnTo>
                <a:lnTo>
                  <a:pt x="312513" y="2454"/>
                </a:lnTo>
                <a:lnTo>
                  <a:pt x="381000" y="0"/>
                </a:lnTo>
                <a:lnTo>
                  <a:pt x="449486" y="2454"/>
                </a:lnTo>
                <a:lnTo>
                  <a:pt x="513945" y="9530"/>
                </a:lnTo>
                <a:lnTo>
                  <a:pt x="573300" y="20799"/>
                </a:lnTo>
                <a:lnTo>
                  <a:pt x="626475" y="35831"/>
                </a:lnTo>
                <a:lnTo>
                  <a:pt x="672395" y="54197"/>
                </a:lnTo>
                <a:lnTo>
                  <a:pt x="709983" y="75466"/>
                </a:lnTo>
                <a:lnTo>
                  <a:pt x="755861" y="124997"/>
                </a:lnTo>
                <a:lnTo>
                  <a:pt x="762000" y="152400"/>
                </a:lnTo>
                <a:lnTo>
                  <a:pt x="755861" y="179802"/>
                </a:lnTo>
                <a:lnTo>
                  <a:pt x="738164" y="205590"/>
                </a:lnTo>
                <a:lnTo>
                  <a:pt x="672395" y="250602"/>
                </a:lnTo>
                <a:lnTo>
                  <a:pt x="626475" y="268968"/>
                </a:lnTo>
                <a:lnTo>
                  <a:pt x="573300" y="284000"/>
                </a:lnTo>
                <a:lnTo>
                  <a:pt x="513945" y="295269"/>
                </a:lnTo>
                <a:lnTo>
                  <a:pt x="449486" y="302345"/>
                </a:lnTo>
                <a:lnTo>
                  <a:pt x="381000" y="304800"/>
                </a:lnTo>
                <a:lnTo>
                  <a:pt x="312513" y="302345"/>
                </a:lnTo>
                <a:lnTo>
                  <a:pt x="248054" y="295269"/>
                </a:lnTo>
                <a:lnTo>
                  <a:pt x="188699" y="284000"/>
                </a:lnTo>
                <a:lnTo>
                  <a:pt x="135524" y="268968"/>
                </a:lnTo>
                <a:lnTo>
                  <a:pt x="89604" y="250602"/>
                </a:lnTo>
                <a:lnTo>
                  <a:pt x="52016" y="229333"/>
                </a:lnTo>
                <a:lnTo>
                  <a:pt x="6138" y="179802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5486400"/>
            <a:ext cx="762000" cy="304800"/>
          </a:xfrm>
          <a:custGeom>
            <a:avLst/>
            <a:gdLst/>
            <a:ahLst/>
            <a:cxnLst/>
            <a:rect l="l" t="t" r="r" b="b"/>
            <a:pathLst>
              <a:path w="762000" h="304800">
                <a:moveTo>
                  <a:pt x="0" y="152400"/>
                </a:moveTo>
                <a:lnTo>
                  <a:pt x="23835" y="99209"/>
                </a:lnTo>
                <a:lnTo>
                  <a:pt x="89604" y="54197"/>
                </a:lnTo>
                <a:lnTo>
                  <a:pt x="135524" y="35831"/>
                </a:lnTo>
                <a:lnTo>
                  <a:pt x="188699" y="20799"/>
                </a:lnTo>
                <a:lnTo>
                  <a:pt x="248054" y="9530"/>
                </a:lnTo>
                <a:lnTo>
                  <a:pt x="312513" y="2454"/>
                </a:lnTo>
                <a:lnTo>
                  <a:pt x="381000" y="0"/>
                </a:lnTo>
                <a:lnTo>
                  <a:pt x="449486" y="2454"/>
                </a:lnTo>
                <a:lnTo>
                  <a:pt x="513945" y="9530"/>
                </a:lnTo>
                <a:lnTo>
                  <a:pt x="573300" y="20799"/>
                </a:lnTo>
                <a:lnTo>
                  <a:pt x="626475" y="35831"/>
                </a:lnTo>
                <a:lnTo>
                  <a:pt x="672395" y="54197"/>
                </a:lnTo>
                <a:lnTo>
                  <a:pt x="709983" y="75466"/>
                </a:lnTo>
                <a:lnTo>
                  <a:pt x="755861" y="124997"/>
                </a:lnTo>
                <a:lnTo>
                  <a:pt x="762000" y="152400"/>
                </a:lnTo>
                <a:lnTo>
                  <a:pt x="755861" y="179792"/>
                </a:lnTo>
                <a:lnTo>
                  <a:pt x="738164" y="205575"/>
                </a:lnTo>
                <a:lnTo>
                  <a:pt x="672395" y="250587"/>
                </a:lnTo>
                <a:lnTo>
                  <a:pt x="626475" y="268955"/>
                </a:lnTo>
                <a:lnTo>
                  <a:pt x="573300" y="283991"/>
                </a:lnTo>
                <a:lnTo>
                  <a:pt x="513945" y="295264"/>
                </a:lnTo>
                <a:lnTo>
                  <a:pt x="449486" y="302344"/>
                </a:lnTo>
                <a:lnTo>
                  <a:pt x="381000" y="304800"/>
                </a:lnTo>
                <a:lnTo>
                  <a:pt x="312513" y="302344"/>
                </a:lnTo>
                <a:lnTo>
                  <a:pt x="248054" y="295264"/>
                </a:lnTo>
                <a:lnTo>
                  <a:pt x="188699" y="283991"/>
                </a:lnTo>
                <a:lnTo>
                  <a:pt x="135524" y="268955"/>
                </a:lnTo>
                <a:lnTo>
                  <a:pt x="89604" y="250587"/>
                </a:lnTo>
                <a:lnTo>
                  <a:pt x="52016" y="229316"/>
                </a:lnTo>
                <a:lnTo>
                  <a:pt x="6138" y="179792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867400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762000" h="228600">
                <a:moveTo>
                  <a:pt x="0" y="114300"/>
                </a:moveTo>
                <a:lnTo>
                  <a:pt x="23835" y="74414"/>
                </a:lnTo>
                <a:lnTo>
                  <a:pt x="89604" y="40655"/>
                </a:lnTo>
                <a:lnTo>
                  <a:pt x="135524" y="26880"/>
                </a:lnTo>
                <a:lnTo>
                  <a:pt x="188699" y="15604"/>
                </a:lnTo>
                <a:lnTo>
                  <a:pt x="248054" y="7150"/>
                </a:lnTo>
                <a:lnTo>
                  <a:pt x="312513" y="1841"/>
                </a:lnTo>
                <a:lnTo>
                  <a:pt x="381000" y="0"/>
                </a:lnTo>
                <a:lnTo>
                  <a:pt x="449486" y="1841"/>
                </a:lnTo>
                <a:lnTo>
                  <a:pt x="513945" y="7150"/>
                </a:lnTo>
                <a:lnTo>
                  <a:pt x="573300" y="15604"/>
                </a:lnTo>
                <a:lnTo>
                  <a:pt x="626475" y="26880"/>
                </a:lnTo>
                <a:lnTo>
                  <a:pt x="672395" y="40655"/>
                </a:lnTo>
                <a:lnTo>
                  <a:pt x="709983" y="56608"/>
                </a:lnTo>
                <a:lnTo>
                  <a:pt x="755861" y="93752"/>
                </a:lnTo>
                <a:lnTo>
                  <a:pt x="762000" y="114300"/>
                </a:lnTo>
                <a:lnTo>
                  <a:pt x="755861" y="134847"/>
                </a:lnTo>
                <a:lnTo>
                  <a:pt x="738164" y="154185"/>
                </a:lnTo>
                <a:lnTo>
                  <a:pt x="672395" y="187944"/>
                </a:lnTo>
                <a:lnTo>
                  <a:pt x="626475" y="201719"/>
                </a:lnTo>
                <a:lnTo>
                  <a:pt x="573300" y="212995"/>
                </a:lnTo>
                <a:lnTo>
                  <a:pt x="513945" y="221449"/>
                </a:lnTo>
                <a:lnTo>
                  <a:pt x="449486" y="226758"/>
                </a:lnTo>
                <a:lnTo>
                  <a:pt x="381000" y="228600"/>
                </a:lnTo>
                <a:lnTo>
                  <a:pt x="312513" y="226758"/>
                </a:lnTo>
                <a:lnTo>
                  <a:pt x="248054" y="221449"/>
                </a:lnTo>
                <a:lnTo>
                  <a:pt x="188699" y="212995"/>
                </a:lnTo>
                <a:lnTo>
                  <a:pt x="135524" y="201719"/>
                </a:lnTo>
                <a:lnTo>
                  <a:pt x="89604" y="187944"/>
                </a:lnTo>
                <a:lnTo>
                  <a:pt x="52016" y="171991"/>
                </a:lnTo>
                <a:lnTo>
                  <a:pt x="6138" y="134847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39200" y="6248400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609600"/>
                </a:moveTo>
                <a:lnTo>
                  <a:pt x="304800" y="609600"/>
                </a:lnTo>
                <a:lnTo>
                  <a:pt x="3048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52800" y="0"/>
            <a:ext cx="2667000" cy="762000"/>
          </a:xfrm>
          <a:custGeom>
            <a:avLst/>
            <a:gdLst/>
            <a:ahLst/>
            <a:cxnLst/>
            <a:rect l="l" t="t" r="r" b="b"/>
            <a:pathLst>
              <a:path w="2667000" h="762000">
                <a:moveTo>
                  <a:pt x="0" y="762000"/>
                </a:moveTo>
                <a:lnTo>
                  <a:pt x="2667000" y="762000"/>
                </a:lnTo>
                <a:lnTo>
                  <a:pt x="26670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"/>
          <p:cNvSpPr txBox="1">
            <a:spLocks/>
          </p:cNvSpPr>
          <p:nvPr/>
        </p:nvSpPr>
        <p:spPr>
          <a:xfrm>
            <a:off x="1" y="0"/>
            <a:ext cx="914399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11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STATION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Calibri"/>
              </a:rPr>
              <a:t>–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en-US" sz="3200" b="1" i="0" u="none" strike="noStrike" kern="0" cap="none" spc="2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-5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(Pharynx)</a:t>
            </a:r>
            <a:endParaRPr kumimoji="0" lang="en-US" sz="3200" b="1" i="0" u="none" strike="noStrike" kern="0" cap="none" spc="-5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43200" y="838200"/>
            <a:ext cx="365760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8373" y="833437"/>
            <a:ext cx="3667125" cy="5800725"/>
          </a:xfrm>
          <a:custGeom>
            <a:avLst/>
            <a:gdLst/>
            <a:ahLst/>
            <a:cxnLst/>
            <a:rect l="l" t="t" r="r" b="b"/>
            <a:pathLst>
              <a:path w="3667125" h="5800725">
                <a:moveTo>
                  <a:pt x="0" y="5800725"/>
                </a:moveTo>
                <a:lnTo>
                  <a:pt x="3667125" y="5800725"/>
                </a:lnTo>
                <a:lnTo>
                  <a:pt x="3667125" y="0"/>
                </a:lnTo>
                <a:lnTo>
                  <a:pt x="0" y="0"/>
                </a:lnTo>
                <a:lnTo>
                  <a:pt x="0" y="5800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8928" y="1411224"/>
            <a:ext cx="1702307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1600" y="1514621"/>
            <a:ext cx="1448435" cy="171450"/>
          </a:xfrm>
          <a:custGeom>
            <a:avLst/>
            <a:gdLst/>
            <a:ahLst/>
            <a:cxnLst/>
            <a:rect l="l" t="t" r="r" b="b"/>
            <a:pathLst>
              <a:path w="1448434" h="171450">
                <a:moveTo>
                  <a:pt x="1372126" y="85578"/>
                </a:moveTo>
                <a:lnTo>
                  <a:pt x="1286128" y="135743"/>
                </a:lnTo>
                <a:lnTo>
                  <a:pt x="1280521" y="140795"/>
                </a:lnTo>
                <a:lnTo>
                  <a:pt x="1277365" y="147395"/>
                </a:lnTo>
                <a:lnTo>
                  <a:pt x="1276877" y="154709"/>
                </a:lnTo>
                <a:lnTo>
                  <a:pt x="1279271" y="161905"/>
                </a:lnTo>
                <a:lnTo>
                  <a:pt x="1284323" y="167512"/>
                </a:lnTo>
                <a:lnTo>
                  <a:pt x="1290923" y="170668"/>
                </a:lnTo>
                <a:lnTo>
                  <a:pt x="1298237" y="171156"/>
                </a:lnTo>
                <a:lnTo>
                  <a:pt x="1305433" y="168763"/>
                </a:lnTo>
                <a:lnTo>
                  <a:pt x="1415294" y="104628"/>
                </a:lnTo>
                <a:lnTo>
                  <a:pt x="1410080" y="104628"/>
                </a:lnTo>
                <a:lnTo>
                  <a:pt x="1410080" y="102088"/>
                </a:lnTo>
                <a:lnTo>
                  <a:pt x="1400428" y="102088"/>
                </a:lnTo>
                <a:lnTo>
                  <a:pt x="1372126" y="85578"/>
                </a:lnTo>
                <a:close/>
              </a:path>
              <a:path w="1448434" h="171450">
                <a:moveTo>
                  <a:pt x="1339468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1339468" y="104628"/>
                </a:lnTo>
                <a:lnTo>
                  <a:pt x="1372126" y="85578"/>
                </a:lnTo>
                <a:lnTo>
                  <a:pt x="1339468" y="66528"/>
                </a:lnTo>
                <a:close/>
              </a:path>
              <a:path w="1448434" h="171450">
                <a:moveTo>
                  <a:pt x="1415294" y="66528"/>
                </a:moveTo>
                <a:lnTo>
                  <a:pt x="1410080" y="66528"/>
                </a:lnTo>
                <a:lnTo>
                  <a:pt x="1410080" y="104628"/>
                </a:lnTo>
                <a:lnTo>
                  <a:pt x="1415294" y="104628"/>
                </a:lnTo>
                <a:lnTo>
                  <a:pt x="1447927" y="85578"/>
                </a:lnTo>
                <a:lnTo>
                  <a:pt x="1415294" y="66528"/>
                </a:lnTo>
                <a:close/>
              </a:path>
              <a:path w="1448434" h="171450">
                <a:moveTo>
                  <a:pt x="1400428" y="69068"/>
                </a:moveTo>
                <a:lnTo>
                  <a:pt x="1372126" y="85578"/>
                </a:lnTo>
                <a:lnTo>
                  <a:pt x="1400428" y="102088"/>
                </a:lnTo>
                <a:lnTo>
                  <a:pt x="1400428" y="69068"/>
                </a:lnTo>
                <a:close/>
              </a:path>
              <a:path w="1448434" h="171450">
                <a:moveTo>
                  <a:pt x="1410080" y="69068"/>
                </a:moveTo>
                <a:lnTo>
                  <a:pt x="1400428" y="69068"/>
                </a:lnTo>
                <a:lnTo>
                  <a:pt x="1400428" y="102088"/>
                </a:lnTo>
                <a:lnTo>
                  <a:pt x="1410080" y="102088"/>
                </a:lnTo>
                <a:lnTo>
                  <a:pt x="1410080" y="69068"/>
                </a:lnTo>
                <a:close/>
              </a:path>
              <a:path w="1448434" h="171450">
                <a:moveTo>
                  <a:pt x="1298237" y="0"/>
                </a:moveTo>
                <a:lnTo>
                  <a:pt x="1290923" y="488"/>
                </a:lnTo>
                <a:lnTo>
                  <a:pt x="1284323" y="3643"/>
                </a:lnTo>
                <a:lnTo>
                  <a:pt x="1279271" y="9251"/>
                </a:lnTo>
                <a:lnTo>
                  <a:pt x="1276877" y="16446"/>
                </a:lnTo>
                <a:lnTo>
                  <a:pt x="1277366" y="23760"/>
                </a:lnTo>
                <a:lnTo>
                  <a:pt x="1280521" y="30360"/>
                </a:lnTo>
                <a:lnTo>
                  <a:pt x="1286128" y="35413"/>
                </a:lnTo>
                <a:lnTo>
                  <a:pt x="1372126" y="85578"/>
                </a:lnTo>
                <a:lnTo>
                  <a:pt x="1400428" y="69068"/>
                </a:lnTo>
                <a:lnTo>
                  <a:pt x="1410080" y="69068"/>
                </a:lnTo>
                <a:lnTo>
                  <a:pt x="1410080" y="66528"/>
                </a:lnTo>
                <a:lnTo>
                  <a:pt x="1415294" y="66528"/>
                </a:lnTo>
                <a:lnTo>
                  <a:pt x="1305433" y="2393"/>
                </a:lnTo>
                <a:lnTo>
                  <a:pt x="129823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02764" y="3163823"/>
            <a:ext cx="1473708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4473" y="3267221"/>
            <a:ext cx="1219835" cy="171450"/>
          </a:xfrm>
          <a:custGeom>
            <a:avLst/>
            <a:gdLst/>
            <a:ahLst/>
            <a:cxnLst/>
            <a:rect l="l" t="t" r="r" b="b"/>
            <a:pathLst>
              <a:path w="1219835" h="171450">
                <a:moveTo>
                  <a:pt x="149689" y="0"/>
                </a:moveTo>
                <a:lnTo>
                  <a:pt x="142494" y="2393"/>
                </a:lnTo>
                <a:lnTo>
                  <a:pt x="0" y="85578"/>
                </a:lnTo>
                <a:lnTo>
                  <a:pt x="142494" y="168763"/>
                </a:lnTo>
                <a:lnTo>
                  <a:pt x="149689" y="171156"/>
                </a:lnTo>
                <a:lnTo>
                  <a:pt x="157003" y="170668"/>
                </a:lnTo>
                <a:lnTo>
                  <a:pt x="163603" y="167512"/>
                </a:lnTo>
                <a:lnTo>
                  <a:pt x="168656" y="161905"/>
                </a:lnTo>
                <a:lnTo>
                  <a:pt x="171049" y="154709"/>
                </a:lnTo>
                <a:lnTo>
                  <a:pt x="170560" y="147395"/>
                </a:lnTo>
                <a:lnTo>
                  <a:pt x="167405" y="140795"/>
                </a:lnTo>
                <a:lnTo>
                  <a:pt x="161797" y="135743"/>
                </a:lnTo>
                <a:lnTo>
                  <a:pt x="108457" y="104628"/>
                </a:lnTo>
                <a:lnTo>
                  <a:pt x="37845" y="104628"/>
                </a:lnTo>
                <a:lnTo>
                  <a:pt x="37845" y="66528"/>
                </a:lnTo>
                <a:lnTo>
                  <a:pt x="108457" y="66528"/>
                </a:lnTo>
                <a:lnTo>
                  <a:pt x="161797" y="35413"/>
                </a:lnTo>
                <a:lnTo>
                  <a:pt x="167405" y="30360"/>
                </a:lnTo>
                <a:lnTo>
                  <a:pt x="170560" y="23760"/>
                </a:lnTo>
                <a:lnTo>
                  <a:pt x="171049" y="16446"/>
                </a:lnTo>
                <a:lnTo>
                  <a:pt x="168656" y="9251"/>
                </a:lnTo>
                <a:lnTo>
                  <a:pt x="163603" y="3643"/>
                </a:lnTo>
                <a:lnTo>
                  <a:pt x="157003" y="488"/>
                </a:lnTo>
                <a:lnTo>
                  <a:pt x="149689" y="0"/>
                </a:lnTo>
                <a:close/>
              </a:path>
              <a:path w="1219835" h="171450">
                <a:moveTo>
                  <a:pt x="108457" y="66528"/>
                </a:moveTo>
                <a:lnTo>
                  <a:pt x="37845" y="66528"/>
                </a:lnTo>
                <a:lnTo>
                  <a:pt x="37845" y="104628"/>
                </a:lnTo>
                <a:lnTo>
                  <a:pt x="108457" y="104628"/>
                </a:lnTo>
                <a:lnTo>
                  <a:pt x="104103" y="102088"/>
                </a:lnTo>
                <a:lnTo>
                  <a:pt x="47497" y="102088"/>
                </a:lnTo>
                <a:lnTo>
                  <a:pt x="47497" y="69068"/>
                </a:lnTo>
                <a:lnTo>
                  <a:pt x="104103" y="69068"/>
                </a:lnTo>
                <a:lnTo>
                  <a:pt x="108457" y="66528"/>
                </a:lnTo>
                <a:close/>
              </a:path>
              <a:path w="1219835" h="171450">
                <a:moveTo>
                  <a:pt x="1219327" y="66528"/>
                </a:moveTo>
                <a:lnTo>
                  <a:pt x="108457" y="66528"/>
                </a:lnTo>
                <a:lnTo>
                  <a:pt x="75800" y="85578"/>
                </a:lnTo>
                <a:lnTo>
                  <a:pt x="108457" y="104628"/>
                </a:lnTo>
                <a:lnTo>
                  <a:pt x="1219327" y="104628"/>
                </a:lnTo>
                <a:lnTo>
                  <a:pt x="1219327" y="66528"/>
                </a:lnTo>
                <a:close/>
              </a:path>
              <a:path w="1219835" h="171450">
                <a:moveTo>
                  <a:pt x="47497" y="69068"/>
                </a:moveTo>
                <a:lnTo>
                  <a:pt x="47497" y="102088"/>
                </a:lnTo>
                <a:lnTo>
                  <a:pt x="75800" y="85578"/>
                </a:lnTo>
                <a:lnTo>
                  <a:pt x="47497" y="69068"/>
                </a:lnTo>
                <a:close/>
              </a:path>
              <a:path w="1219835" h="171450">
                <a:moveTo>
                  <a:pt x="75800" y="85578"/>
                </a:moveTo>
                <a:lnTo>
                  <a:pt x="47497" y="102088"/>
                </a:lnTo>
                <a:lnTo>
                  <a:pt x="104103" y="102088"/>
                </a:lnTo>
                <a:lnTo>
                  <a:pt x="75800" y="85578"/>
                </a:lnTo>
                <a:close/>
              </a:path>
              <a:path w="1219835" h="171450">
                <a:moveTo>
                  <a:pt x="104103" y="69068"/>
                </a:moveTo>
                <a:lnTo>
                  <a:pt x="47497" y="69068"/>
                </a:lnTo>
                <a:lnTo>
                  <a:pt x="75800" y="85578"/>
                </a:lnTo>
                <a:lnTo>
                  <a:pt x="104103" y="69068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81728" y="2020823"/>
            <a:ext cx="2159507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4400" y="2124221"/>
            <a:ext cx="1905635" cy="171450"/>
          </a:xfrm>
          <a:custGeom>
            <a:avLst/>
            <a:gdLst/>
            <a:ahLst/>
            <a:cxnLst/>
            <a:rect l="l" t="t" r="r" b="b"/>
            <a:pathLst>
              <a:path w="1905634" h="171450">
                <a:moveTo>
                  <a:pt x="1829326" y="85578"/>
                </a:moveTo>
                <a:lnTo>
                  <a:pt x="1743328" y="135743"/>
                </a:lnTo>
                <a:lnTo>
                  <a:pt x="1737721" y="140795"/>
                </a:lnTo>
                <a:lnTo>
                  <a:pt x="1734565" y="147395"/>
                </a:lnTo>
                <a:lnTo>
                  <a:pt x="1734077" y="154709"/>
                </a:lnTo>
                <a:lnTo>
                  <a:pt x="1736471" y="161905"/>
                </a:lnTo>
                <a:lnTo>
                  <a:pt x="1741523" y="167512"/>
                </a:lnTo>
                <a:lnTo>
                  <a:pt x="1748123" y="170668"/>
                </a:lnTo>
                <a:lnTo>
                  <a:pt x="1755437" y="171156"/>
                </a:lnTo>
                <a:lnTo>
                  <a:pt x="1762633" y="168763"/>
                </a:lnTo>
                <a:lnTo>
                  <a:pt x="1872494" y="104628"/>
                </a:lnTo>
                <a:lnTo>
                  <a:pt x="1867280" y="104628"/>
                </a:lnTo>
                <a:lnTo>
                  <a:pt x="1867280" y="102088"/>
                </a:lnTo>
                <a:lnTo>
                  <a:pt x="1857628" y="102088"/>
                </a:lnTo>
                <a:lnTo>
                  <a:pt x="1829326" y="85578"/>
                </a:lnTo>
                <a:close/>
              </a:path>
              <a:path w="1905634" h="171450">
                <a:moveTo>
                  <a:pt x="1796668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1796668" y="104628"/>
                </a:lnTo>
                <a:lnTo>
                  <a:pt x="1829326" y="85578"/>
                </a:lnTo>
                <a:lnTo>
                  <a:pt x="1796668" y="66528"/>
                </a:lnTo>
                <a:close/>
              </a:path>
              <a:path w="1905634" h="171450">
                <a:moveTo>
                  <a:pt x="1872494" y="66528"/>
                </a:moveTo>
                <a:lnTo>
                  <a:pt x="1867280" y="66528"/>
                </a:lnTo>
                <a:lnTo>
                  <a:pt x="1867280" y="104628"/>
                </a:lnTo>
                <a:lnTo>
                  <a:pt x="1872494" y="104628"/>
                </a:lnTo>
                <a:lnTo>
                  <a:pt x="1905127" y="85578"/>
                </a:lnTo>
                <a:lnTo>
                  <a:pt x="1872494" y="66528"/>
                </a:lnTo>
                <a:close/>
              </a:path>
              <a:path w="1905634" h="171450">
                <a:moveTo>
                  <a:pt x="1857628" y="69068"/>
                </a:moveTo>
                <a:lnTo>
                  <a:pt x="1829326" y="85578"/>
                </a:lnTo>
                <a:lnTo>
                  <a:pt x="1857628" y="102088"/>
                </a:lnTo>
                <a:lnTo>
                  <a:pt x="1857628" y="69068"/>
                </a:lnTo>
                <a:close/>
              </a:path>
              <a:path w="1905634" h="171450">
                <a:moveTo>
                  <a:pt x="1867280" y="69068"/>
                </a:moveTo>
                <a:lnTo>
                  <a:pt x="1857628" y="69068"/>
                </a:lnTo>
                <a:lnTo>
                  <a:pt x="1857628" y="102088"/>
                </a:lnTo>
                <a:lnTo>
                  <a:pt x="1867280" y="102088"/>
                </a:lnTo>
                <a:lnTo>
                  <a:pt x="1867280" y="69068"/>
                </a:lnTo>
                <a:close/>
              </a:path>
              <a:path w="1905634" h="171450">
                <a:moveTo>
                  <a:pt x="1755437" y="0"/>
                </a:moveTo>
                <a:lnTo>
                  <a:pt x="1748123" y="488"/>
                </a:lnTo>
                <a:lnTo>
                  <a:pt x="1741523" y="3643"/>
                </a:lnTo>
                <a:lnTo>
                  <a:pt x="1736471" y="9251"/>
                </a:lnTo>
                <a:lnTo>
                  <a:pt x="1734077" y="16446"/>
                </a:lnTo>
                <a:lnTo>
                  <a:pt x="1734566" y="23760"/>
                </a:lnTo>
                <a:lnTo>
                  <a:pt x="1737721" y="30360"/>
                </a:lnTo>
                <a:lnTo>
                  <a:pt x="1743328" y="35413"/>
                </a:lnTo>
                <a:lnTo>
                  <a:pt x="1829326" y="85578"/>
                </a:lnTo>
                <a:lnTo>
                  <a:pt x="1857628" y="69068"/>
                </a:lnTo>
                <a:lnTo>
                  <a:pt x="1867280" y="69068"/>
                </a:lnTo>
                <a:lnTo>
                  <a:pt x="1867280" y="66528"/>
                </a:lnTo>
                <a:lnTo>
                  <a:pt x="1872494" y="66528"/>
                </a:lnTo>
                <a:lnTo>
                  <a:pt x="1762633" y="2393"/>
                </a:lnTo>
                <a:lnTo>
                  <a:pt x="175543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2764" y="2249423"/>
            <a:ext cx="2007108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4473" y="2352821"/>
            <a:ext cx="1753235" cy="171450"/>
          </a:xfrm>
          <a:custGeom>
            <a:avLst/>
            <a:gdLst/>
            <a:ahLst/>
            <a:cxnLst/>
            <a:rect l="l" t="t" r="r" b="b"/>
            <a:pathLst>
              <a:path w="1753235" h="171450">
                <a:moveTo>
                  <a:pt x="149689" y="0"/>
                </a:moveTo>
                <a:lnTo>
                  <a:pt x="142494" y="2393"/>
                </a:lnTo>
                <a:lnTo>
                  <a:pt x="0" y="85578"/>
                </a:lnTo>
                <a:lnTo>
                  <a:pt x="142494" y="168763"/>
                </a:lnTo>
                <a:lnTo>
                  <a:pt x="149689" y="171156"/>
                </a:lnTo>
                <a:lnTo>
                  <a:pt x="157003" y="170668"/>
                </a:lnTo>
                <a:lnTo>
                  <a:pt x="163603" y="167512"/>
                </a:lnTo>
                <a:lnTo>
                  <a:pt x="168656" y="161905"/>
                </a:lnTo>
                <a:lnTo>
                  <a:pt x="171049" y="154709"/>
                </a:lnTo>
                <a:lnTo>
                  <a:pt x="170560" y="147395"/>
                </a:lnTo>
                <a:lnTo>
                  <a:pt x="167405" y="140795"/>
                </a:lnTo>
                <a:lnTo>
                  <a:pt x="161797" y="135743"/>
                </a:lnTo>
                <a:lnTo>
                  <a:pt x="108457" y="104628"/>
                </a:lnTo>
                <a:lnTo>
                  <a:pt x="37845" y="104628"/>
                </a:lnTo>
                <a:lnTo>
                  <a:pt x="37845" y="66528"/>
                </a:lnTo>
                <a:lnTo>
                  <a:pt x="108457" y="66528"/>
                </a:lnTo>
                <a:lnTo>
                  <a:pt x="161797" y="35413"/>
                </a:lnTo>
                <a:lnTo>
                  <a:pt x="167405" y="30360"/>
                </a:lnTo>
                <a:lnTo>
                  <a:pt x="170560" y="23760"/>
                </a:lnTo>
                <a:lnTo>
                  <a:pt x="171049" y="16446"/>
                </a:lnTo>
                <a:lnTo>
                  <a:pt x="168656" y="9251"/>
                </a:lnTo>
                <a:lnTo>
                  <a:pt x="163603" y="3643"/>
                </a:lnTo>
                <a:lnTo>
                  <a:pt x="157003" y="488"/>
                </a:lnTo>
                <a:lnTo>
                  <a:pt x="149689" y="0"/>
                </a:lnTo>
                <a:close/>
              </a:path>
              <a:path w="1753235" h="171450">
                <a:moveTo>
                  <a:pt x="108457" y="66528"/>
                </a:moveTo>
                <a:lnTo>
                  <a:pt x="37845" y="66528"/>
                </a:lnTo>
                <a:lnTo>
                  <a:pt x="37845" y="104628"/>
                </a:lnTo>
                <a:lnTo>
                  <a:pt x="108457" y="104628"/>
                </a:lnTo>
                <a:lnTo>
                  <a:pt x="104103" y="102088"/>
                </a:lnTo>
                <a:lnTo>
                  <a:pt x="47497" y="102088"/>
                </a:lnTo>
                <a:lnTo>
                  <a:pt x="47497" y="69068"/>
                </a:lnTo>
                <a:lnTo>
                  <a:pt x="104103" y="69068"/>
                </a:lnTo>
                <a:lnTo>
                  <a:pt x="108457" y="66528"/>
                </a:lnTo>
                <a:close/>
              </a:path>
              <a:path w="1753235" h="171450">
                <a:moveTo>
                  <a:pt x="1752727" y="66528"/>
                </a:moveTo>
                <a:lnTo>
                  <a:pt x="108457" y="66528"/>
                </a:lnTo>
                <a:lnTo>
                  <a:pt x="75800" y="85578"/>
                </a:lnTo>
                <a:lnTo>
                  <a:pt x="108457" y="104628"/>
                </a:lnTo>
                <a:lnTo>
                  <a:pt x="1752727" y="104628"/>
                </a:lnTo>
                <a:lnTo>
                  <a:pt x="1752727" y="66528"/>
                </a:lnTo>
                <a:close/>
              </a:path>
              <a:path w="1753235" h="171450">
                <a:moveTo>
                  <a:pt x="47497" y="69068"/>
                </a:moveTo>
                <a:lnTo>
                  <a:pt x="47497" y="102088"/>
                </a:lnTo>
                <a:lnTo>
                  <a:pt x="75800" y="85578"/>
                </a:lnTo>
                <a:lnTo>
                  <a:pt x="47497" y="69068"/>
                </a:lnTo>
                <a:close/>
              </a:path>
              <a:path w="1753235" h="171450">
                <a:moveTo>
                  <a:pt x="75800" y="85578"/>
                </a:moveTo>
                <a:lnTo>
                  <a:pt x="47497" y="102088"/>
                </a:lnTo>
                <a:lnTo>
                  <a:pt x="104103" y="102088"/>
                </a:lnTo>
                <a:lnTo>
                  <a:pt x="75800" y="85578"/>
                </a:lnTo>
                <a:close/>
              </a:path>
              <a:path w="1753235" h="171450">
                <a:moveTo>
                  <a:pt x="104103" y="69068"/>
                </a:moveTo>
                <a:lnTo>
                  <a:pt x="47497" y="69068"/>
                </a:lnTo>
                <a:lnTo>
                  <a:pt x="75800" y="85578"/>
                </a:lnTo>
                <a:lnTo>
                  <a:pt x="104103" y="69068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02764" y="4154423"/>
            <a:ext cx="1397508" cy="4236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4473" y="4257821"/>
            <a:ext cx="1143635" cy="171450"/>
          </a:xfrm>
          <a:custGeom>
            <a:avLst/>
            <a:gdLst/>
            <a:ahLst/>
            <a:cxnLst/>
            <a:rect l="l" t="t" r="r" b="b"/>
            <a:pathLst>
              <a:path w="1143635" h="171450">
                <a:moveTo>
                  <a:pt x="149689" y="0"/>
                </a:moveTo>
                <a:lnTo>
                  <a:pt x="142494" y="2393"/>
                </a:lnTo>
                <a:lnTo>
                  <a:pt x="0" y="85578"/>
                </a:lnTo>
                <a:lnTo>
                  <a:pt x="142494" y="168763"/>
                </a:lnTo>
                <a:lnTo>
                  <a:pt x="149689" y="171156"/>
                </a:lnTo>
                <a:lnTo>
                  <a:pt x="157003" y="170668"/>
                </a:lnTo>
                <a:lnTo>
                  <a:pt x="163603" y="167513"/>
                </a:lnTo>
                <a:lnTo>
                  <a:pt x="168656" y="161905"/>
                </a:lnTo>
                <a:lnTo>
                  <a:pt x="171049" y="154709"/>
                </a:lnTo>
                <a:lnTo>
                  <a:pt x="170560" y="147395"/>
                </a:lnTo>
                <a:lnTo>
                  <a:pt x="167405" y="140795"/>
                </a:lnTo>
                <a:lnTo>
                  <a:pt x="161797" y="135743"/>
                </a:lnTo>
                <a:lnTo>
                  <a:pt x="108457" y="104628"/>
                </a:lnTo>
                <a:lnTo>
                  <a:pt x="37845" y="104628"/>
                </a:lnTo>
                <a:lnTo>
                  <a:pt x="37845" y="66528"/>
                </a:lnTo>
                <a:lnTo>
                  <a:pt x="108457" y="66528"/>
                </a:lnTo>
                <a:lnTo>
                  <a:pt x="161797" y="35413"/>
                </a:lnTo>
                <a:lnTo>
                  <a:pt x="167405" y="30360"/>
                </a:lnTo>
                <a:lnTo>
                  <a:pt x="170560" y="23760"/>
                </a:lnTo>
                <a:lnTo>
                  <a:pt x="171049" y="16446"/>
                </a:lnTo>
                <a:lnTo>
                  <a:pt x="168656" y="9251"/>
                </a:lnTo>
                <a:lnTo>
                  <a:pt x="163603" y="3643"/>
                </a:lnTo>
                <a:lnTo>
                  <a:pt x="157003" y="488"/>
                </a:lnTo>
                <a:lnTo>
                  <a:pt x="149689" y="0"/>
                </a:lnTo>
                <a:close/>
              </a:path>
              <a:path w="1143635" h="171450">
                <a:moveTo>
                  <a:pt x="108457" y="66528"/>
                </a:moveTo>
                <a:lnTo>
                  <a:pt x="37845" y="66528"/>
                </a:lnTo>
                <a:lnTo>
                  <a:pt x="37845" y="104628"/>
                </a:lnTo>
                <a:lnTo>
                  <a:pt x="108457" y="104628"/>
                </a:lnTo>
                <a:lnTo>
                  <a:pt x="104103" y="102088"/>
                </a:lnTo>
                <a:lnTo>
                  <a:pt x="47497" y="102088"/>
                </a:lnTo>
                <a:lnTo>
                  <a:pt x="47497" y="69068"/>
                </a:lnTo>
                <a:lnTo>
                  <a:pt x="104103" y="69068"/>
                </a:lnTo>
                <a:lnTo>
                  <a:pt x="108457" y="66528"/>
                </a:lnTo>
                <a:close/>
              </a:path>
              <a:path w="1143635" h="171450">
                <a:moveTo>
                  <a:pt x="1143127" y="66528"/>
                </a:moveTo>
                <a:lnTo>
                  <a:pt x="108457" y="66528"/>
                </a:lnTo>
                <a:lnTo>
                  <a:pt x="75800" y="85578"/>
                </a:lnTo>
                <a:lnTo>
                  <a:pt x="108457" y="104628"/>
                </a:lnTo>
                <a:lnTo>
                  <a:pt x="1143127" y="104628"/>
                </a:lnTo>
                <a:lnTo>
                  <a:pt x="1143127" y="66528"/>
                </a:lnTo>
                <a:close/>
              </a:path>
              <a:path w="1143635" h="171450">
                <a:moveTo>
                  <a:pt x="47497" y="69068"/>
                </a:moveTo>
                <a:lnTo>
                  <a:pt x="47497" y="102088"/>
                </a:lnTo>
                <a:lnTo>
                  <a:pt x="75800" y="85578"/>
                </a:lnTo>
                <a:lnTo>
                  <a:pt x="47497" y="69068"/>
                </a:lnTo>
                <a:close/>
              </a:path>
              <a:path w="1143635" h="171450">
                <a:moveTo>
                  <a:pt x="75800" y="85578"/>
                </a:moveTo>
                <a:lnTo>
                  <a:pt x="47497" y="102088"/>
                </a:lnTo>
                <a:lnTo>
                  <a:pt x="104103" y="102088"/>
                </a:lnTo>
                <a:lnTo>
                  <a:pt x="75800" y="85578"/>
                </a:lnTo>
                <a:close/>
              </a:path>
              <a:path w="1143635" h="171450">
                <a:moveTo>
                  <a:pt x="104103" y="69068"/>
                </a:moveTo>
                <a:lnTo>
                  <a:pt x="47497" y="69068"/>
                </a:lnTo>
                <a:lnTo>
                  <a:pt x="75800" y="85578"/>
                </a:lnTo>
                <a:lnTo>
                  <a:pt x="104103" y="69068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02764" y="5221223"/>
            <a:ext cx="1397508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14473" y="5324621"/>
            <a:ext cx="1143635" cy="171450"/>
          </a:xfrm>
          <a:custGeom>
            <a:avLst/>
            <a:gdLst/>
            <a:ahLst/>
            <a:cxnLst/>
            <a:rect l="l" t="t" r="r" b="b"/>
            <a:pathLst>
              <a:path w="1143635" h="171450">
                <a:moveTo>
                  <a:pt x="149689" y="0"/>
                </a:moveTo>
                <a:lnTo>
                  <a:pt x="142494" y="2393"/>
                </a:lnTo>
                <a:lnTo>
                  <a:pt x="0" y="85578"/>
                </a:lnTo>
                <a:lnTo>
                  <a:pt x="142494" y="168763"/>
                </a:lnTo>
                <a:lnTo>
                  <a:pt x="149689" y="171156"/>
                </a:lnTo>
                <a:lnTo>
                  <a:pt x="157003" y="170668"/>
                </a:lnTo>
                <a:lnTo>
                  <a:pt x="163603" y="167512"/>
                </a:lnTo>
                <a:lnTo>
                  <a:pt x="168656" y="161905"/>
                </a:lnTo>
                <a:lnTo>
                  <a:pt x="171049" y="154709"/>
                </a:lnTo>
                <a:lnTo>
                  <a:pt x="170560" y="147395"/>
                </a:lnTo>
                <a:lnTo>
                  <a:pt x="167405" y="140795"/>
                </a:lnTo>
                <a:lnTo>
                  <a:pt x="161797" y="135743"/>
                </a:lnTo>
                <a:lnTo>
                  <a:pt x="108457" y="104628"/>
                </a:lnTo>
                <a:lnTo>
                  <a:pt x="37845" y="104628"/>
                </a:lnTo>
                <a:lnTo>
                  <a:pt x="37845" y="66528"/>
                </a:lnTo>
                <a:lnTo>
                  <a:pt x="108457" y="66528"/>
                </a:lnTo>
                <a:lnTo>
                  <a:pt x="161797" y="35413"/>
                </a:lnTo>
                <a:lnTo>
                  <a:pt x="167405" y="30360"/>
                </a:lnTo>
                <a:lnTo>
                  <a:pt x="170560" y="23760"/>
                </a:lnTo>
                <a:lnTo>
                  <a:pt x="171049" y="16446"/>
                </a:lnTo>
                <a:lnTo>
                  <a:pt x="168656" y="9251"/>
                </a:lnTo>
                <a:lnTo>
                  <a:pt x="163603" y="3643"/>
                </a:lnTo>
                <a:lnTo>
                  <a:pt x="157003" y="488"/>
                </a:lnTo>
                <a:lnTo>
                  <a:pt x="149689" y="0"/>
                </a:lnTo>
                <a:close/>
              </a:path>
              <a:path w="1143635" h="171450">
                <a:moveTo>
                  <a:pt x="108457" y="66528"/>
                </a:moveTo>
                <a:lnTo>
                  <a:pt x="37845" y="66528"/>
                </a:lnTo>
                <a:lnTo>
                  <a:pt x="37845" y="104628"/>
                </a:lnTo>
                <a:lnTo>
                  <a:pt x="108457" y="104628"/>
                </a:lnTo>
                <a:lnTo>
                  <a:pt x="104103" y="102088"/>
                </a:lnTo>
                <a:lnTo>
                  <a:pt x="47497" y="102088"/>
                </a:lnTo>
                <a:lnTo>
                  <a:pt x="47497" y="69068"/>
                </a:lnTo>
                <a:lnTo>
                  <a:pt x="104103" y="69068"/>
                </a:lnTo>
                <a:lnTo>
                  <a:pt x="108457" y="66528"/>
                </a:lnTo>
                <a:close/>
              </a:path>
              <a:path w="1143635" h="171450">
                <a:moveTo>
                  <a:pt x="1143127" y="66528"/>
                </a:moveTo>
                <a:lnTo>
                  <a:pt x="108457" y="66528"/>
                </a:lnTo>
                <a:lnTo>
                  <a:pt x="75800" y="85578"/>
                </a:lnTo>
                <a:lnTo>
                  <a:pt x="108457" y="104628"/>
                </a:lnTo>
                <a:lnTo>
                  <a:pt x="1143127" y="104628"/>
                </a:lnTo>
                <a:lnTo>
                  <a:pt x="1143127" y="66528"/>
                </a:lnTo>
                <a:close/>
              </a:path>
              <a:path w="1143635" h="171450">
                <a:moveTo>
                  <a:pt x="47497" y="69068"/>
                </a:moveTo>
                <a:lnTo>
                  <a:pt x="47497" y="102088"/>
                </a:lnTo>
                <a:lnTo>
                  <a:pt x="75800" y="85578"/>
                </a:lnTo>
                <a:lnTo>
                  <a:pt x="47497" y="69068"/>
                </a:lnTo>
                <a:close/>
              </a:path>
              <a:path w="1143635" h="171450">
                <a:moveTo>
                  <a:pt x="75800" y="85578"/>
                </a:moveTo>
                <a:lnTo>
                  <a:pt x="47497" y="102088"/>
                </a:lnTo>
                <a:lnTo>
                  <a:pt x="104103" y="102088"/>
                </a:lnTo>
                <a:lnTo>
                  <a:pt x="75800" y="85578"/>
                </a:lnTo>
                <a:close/>
              </a:path>
              <a:path w="1143635" h="171450">
                <a:moveTo>
                  <a:pt x="104103" y="69068"/>
                </a:moveTo>
                <a:lnTo>
                  <a:pt x="47497" y="69068"/>
                </a:lnTo>
                <a:lnTo>
                  <a:pt x="75800" y="85578"/>
                </a:lnTo>
                <a:lnTo>
                  <a:pt x="104103" y="69068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02764" y="3619500"/>
            <a:ext cx="1476756" cy="5013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14473" y="3638930"/>
            <a:ext cx="1223010" cy="304165"/>
          </a:xfrm>
          <a:custGeom>
            <a:avLst/>
            <a:gdLst/>
            <a:ahLst/>
            <a:cxnLst/>
            <a:rect l="l" t="t" r="r" b="b"/>
            <a:pathLst>
              <a:path w="1223010" h="304164">
                <a:moveTo>
                  <a:pt x="138620" y="134747"/>
                </a:moveTo>
                <a:lnTo>
                  <a:pt x="131385" y="135616"/>
                </a:lnTo>
                <a:lnTo>
                  <a:pt x="124840" y="139319"/>
                </a:lnTo>
                <a:lnTo>
                  <a:pt x="0" y="247269"/>
                </a:lnTo>
                <a:lnTo>
                  <a:pt x="155447" y="302768"/>
                </a:lnTo>
                <a:lnTo>
                  <a:pt x="162937" y="303855"/>
                </a:lnTo>
                <a:lnTo>
                  <a:pt x="170021" y="302037"/>
                </a:lnTo>
                <a:lnTo>
                  <a:pt x="175914" y="297695"/>
                </a:lnTo>
                <a:lnTo>
                  <a:pt x="179831" y="291211"/>
                </a:lnTo>
                <a:lnTo>
                  <a:pt x="180865" y="283721"/>
                </a:lnTo>
                <a:lnTo>
                  <a:pt x="179054" y="276637"/>
                </a:lnTo>
                <a:lnTo>
                  <a:pt x="174742" y="270744"/>
                </a:lnTo>
                <a:lnTo>
                  <a:pt x="168275" y="266827"/>
                </a:lnTo>
                <a:lnTo>
                  <a:pt x="146539" y="259080"/>
                </a:lnTo>
                <a:lnTo>
                  <a:pt x="40766" y="259080"/>
                </a:lnTo>
                <a:lnTo>
                  <a:pt x="33654" y="221615"/>
                </a:lnTo>
                <a:lnTo>
                  <a:pt x="102970" y="208620"/>
                </a:lnTo>
                <a:lnTo>
                  <a:pt x="149732" y="168148"/>
                </a:lnTo>
                <a:lnTo>
                  <a:pt x="154370" y="162173"/>
                </a:lnTo>
                <a:lnTo>
                  <a:pt x="156257" y="155114"/>
                </a:lnTo>
                <a:lnTo>
                  <a:pt x="155358" y="147841"/>
                </a:lnTo>
                <a:lnTo>
                  <a:pt x="151637" y="141224"/>
                </a:lnTo>
                <a:lnTo>
                  <a:pt x="145665" y="136640"/>
                </a:lnTo>
                <a:lnTo>
                  <a:pt x="138620" y="134747"/>
                </a:lnTo>
                <a:close/>
              </a:path>
              <a:path w="1223010" h="304164">
                <a:moveTo>
                  <a:pt x="102970" y="208620"/>
                </a:moveTo>
                <a:lnTo>
                  <a:pt x="33654" y="221615"/>
                </a:lnTo>
                <a:lnTo>
                  <a:pt x="40766" y="259080"/>
                </a:lnTo>
                <a:lnTo>
                  <a:pt x="63786" y="254762"/>
                </a:lnTo>
                <a:lnTo>
                  <a:pt x="49656" y="254762"/>
                </a:lnTo>
                <a:lnTo>
                  <a:pt x="43560" y="222377"/>
                </a:lnTo>
                <a:lnTo>
                  <a:pt x="87075" y="222377"/>
                </a:lnTo>
                <a:lnTo>
                  <a:pt x="102970" y="208620"/>
                </a:lnTo>
                <a:close/>
              </a:path>
              <a:path w="1223010" h="304164">
                <a:moveTo>
                  <a:pt x="110066" y="246080"/>
                </a:moveTo>
                <a:lnTo>
                  <a:pt x="40766" y="259080"/>
                </a:lnTo>
                <a:lnTo>
                  <a:pt x="146539" y="259080"/>
                </a:lnTo>
                <a:lnTo>
                  <a:pt x="110066" y="246080"/>
                </a:lnTo>
                <a:close/>
              </a:path>
              <a:path w="1223010" h="304164">
                <a:moveTo>
                  <a:pt x="43560" y="222377"/>
                </a:moveTo>
                <a:lnTo>
                  <a:pt x="49656" y="254762"/>
                </a:lnTo>
                <a:lnTo>
                  <a:pt x="74382" y="233362"/>
                </a:lnTo>
                <a:lnTo>
                  <a:pt x="43560" y="222377"/>
                </a:lnTo>
                <a:close/>
              </a:path>
              <a:path w="1223010" h="304164">
                <a:moveTo>
                  <a:pt x="74382" y="233362"/>
                </a:moveTo>
                <a:lnTo>
                  <a:pt x="49656" y="254762"/>
                </a:lnTo>
                <a:lnTo>
                  <a:pt x="63786" y="254762"/>
                </a:lnTo>
                <a:lnTo>
                  <a:pt x="110066" y="246080"/>
                </a:lnTo>
                <a:lnTo>
                  <a:pt x="74382" y="233362"/>
                </a:lnTo>
                <a:close/>
              </a:path>
              <a:path w="1223010" h="304164">
                <a:moveTo>
                  <a:pt x="1215771" y="0"/>
                </a:moveTo>
                <a:lnTo>
                  <a:pt x="102970" y="208620"/>
                </a:lnTo>
                <a:lnTo>
                  <a:pt x="74382" y="233362"/>
                </a:lnTo>
                <a:lnTo>
                  <a:pt x="110066" y="246080"/>
                </a:lnTo>
                <a:lnTo>
                  <a:pt x="1222882" y="37338"/>
                </a:lnTo>
                <a:lnTo>
                  <a:pt x="1215771" y="0"/>
                </a:lnTo>
                <a:close/>
              </a:path>
              <a:path w="1223010" h="304164">
                <a:moveTo>
                  <a:pt x="87075" y="222377"/>
                </a:moveTo>
                <a:lnTo>
                  <a:pt x="43560" y="222377"/>
                </a:lnTo>
                <a:lnTo>
                  <a:pt x="74382" y="233362"/>
                </a:lnTo>
                <a:lnTo>
                  <a:pt x="87075" y="222377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02764" y="4533900"/>
            <a:ext cx="1403603" cy="6537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14473" y="4553965"/>
            <a:ext cx="1149350" cy="433070"/>
          </a:xfrm>
          <a:custGeom>
            <a:avLst/>
            <a:gdLst/>
            <a:ahLst/>
            <a:cxnLst/>
            <a:rect l="l" t="t" r="r" b="b"/>
            <a:pathLst>
              <a:path w="1149350" h="433070">
                <a:moveTo>
                  <a:pt x="122047" y="268684"/>
                </a:moveTo>
                <a:lnTo>
                  <a:pt x="114994" y="270519"/>
                </a:lnTo>
                <a:lnTo>
                  <a:pt x="108965" y="275081"/>
                </a:lnTo>
                <a:lnTo>
                  <a:pt x="0" y="399033"/>
                </a:lnTo>
                <a:lnTo>
                  <a:pt x="161544" y="432815"/>
                </a:lnTo>
                <a:lnTo>
                  <a:pt x="169092" y="432871"/>
                </a:lnTo>
                <a:lnTo>
                  <a:pt x="175831" y="430117"/>
                </a:lnTo>
                <a:lnTo>
                  <a:pt x="181046" y="425029"/>
                </a:lnTo>
                <a:lnTo>
                  <a:pt x="184022" y="418083"/>
                </a:lnTo>
                <a:lnTo>
                  <a:pt x="184078" y="410535"/>
                </a:lnTo>
                <a:lnTo>
                  <a:pt x="181869" y="405129"/>
                </a:lnTo>
                <a:lnTo>
                  <a:pt x="41909" y="405129"/>
                </a:lnTo>
                <a:lnTo>
                  <a:pt x="29844" y="369061"/>
                </a:lnTo>
                <a:lnTo>
                  <a:pt x="96611" y="346809"/>
                </a:lnTo>
                <a:lnTo>
                  <a:pt x="137540" y="300227"/>
                </a:lnTo>
                <a:lnTo>
                  <a:pt x="141337" y="293683"/>
                </a:lnTo>
                <a:lnTo>
                  <a:pt x="142287" y="286448"/>
                </a:lnTo>
                <a:lnTo>
                  <a:pt x="140452" y="279403"/>
                </a:lnTo>
                <a:lnTo>
                  <a:pt x="135889" y="273430"/>
                </a:lnTo>
                <a:lnTo>
                  <a:pt x="129289" y="269634"/>
                </a:lnTo>
                <a:lnTo>
                  <a:pt x="122047" y="268684"/>
                </a:lnTo>
                <a:close/>
              </a:path>
              <a:path w="1149350" h="433070">
                <a:moveTo>
                  <a:pt x="96611" y="346809"/>
                </a:moveTo>
                <a:lnTo>
                  <a:pt x="29844" y="369061"/>
                </a:lnTo>
                <a:lnTo>
                  <a:pt x="41909" y="405129"/>
                </a:lnTo>
                <a:lnTo>
                  <a:pt x="58292" y="399668"/>
                </a:lnTo>
                <a:lnTo>
                  <a:pt x="50164" y="399668"/>
                </a:lnTo>
                <a:lnTo>
                  <a:pt x="39750" y="368426"/>
                </a:lnTo>
                <a:lnTo>
                  <a:pt x="77616" y="368426"/>
                </a:lnTo>
                <a:lnTo>
                  <a:pt x="96611" y="346809"/>
                </a:lnTo>
                <a:close/>
              </a:path>
              <a:path w="1149350" h="433070">
                <a:moveTo>
                  <a:pt x="108651" y="382882"/>
                </a:moveTo>
                <a:lnTo>
                  <a:pt x="41909" y="405129"/>
                </a:lnTo>
                <a:lnTo>
                  <a:pt x="181869" y="405129"/>
                </a:lnTo>
                <a:lnTo>
                  <a:pt x="181324" y="403796"/>
                </a:lnTo>
                <a:lnTo>
                  <a:pt x="176236" y="398581"/>
                </a:lnTo>
                <a:lnTo>
                  <a:pt x="169290" y="395604"/>
                </a:lnTo>
                <a:lnTo>
                  <a:pt x="108651" y="382882"/>
                </a:lnTo>
                <a:close/>
              </a:path>
              <a:path w="1149350" h="433070">
                <a:moveTo>
                  <a:pt x="39750" y="368426"/>
                </a:moveTo>
                <a:lnTo>
                  <a:pt x="50164" y="399668"/>
                </a:lnTo>
                <a:lnTo>
                  <a:pt x="71722" y="375134"/>
                </a:lnTo>
                <a:lnTo>
                  <a:pt x="39750" y="368426"/>
                </a:lnTo>
                <a:close/>
              </a:path>
              <a:path w="1149350" h="433070">
                <a:moveTo>
                  <a:pt x="71722" y="375134"/>
                </a:moveTo>
                <a:lnTo>
                  <a:pt x="50164" y="399668"/>
                </a:lnTo>
                <a:lnTo>
                  <a:pt x="58292" y="399668"/>
                </a:lnTo>
                <a:lnTo>
                  <a:pt x="108651" y="382882"/>
                </a:lnTo>
                <a:lnTo>
                  <a:pt x="71722" y="375134"/>
                </a:lnTo>
                <a:close/>
              </a:path>
              <a:path w="1149350" h="433070">
                <a:moveTo>
                  <a:pt x="1137157" y="0"/>
                </a:moveTo>
                <a:lnTo>
                  <a:pt x="96611" y="346809"/>
                </a:lnTo>
                <a:lnTo>
                  <a:pt x="71722" y="375134"/>
                </a:lnTo>
                <a:lnTo>
                  <a:pt x="108651" y="382882"/>
                </a:lnTo>
                <a:lnTo>
                  <a:pt x="1149096" y="36067"/>
                </a:lnTo>
                <a:lnTo>
                  <a:pt x="1137157" y="0"/>
                </a:lnTo>
                <a:close/>
              </a:path>
              <a:path w="1149350" h="433070">
                <a:moveTo>
                  <a:pt x="77616" y="368426"/>
                </a:moveTo>
                <a:lnTo>
                  <a:pt x="39750" y="368426"/>
                </a:lnTo>
                <a:lnTo>
                  <a:pt x="71722" y="375134"/>
                </a:lnTo>
                <a:lnTo>
                  <a:pt x="77616" y="368426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0382" y="2164715"/>
            <a:ext cx="1915795" cy="3423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9125" marR="14604" indent="-60706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Superior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constrictor  </a:t>
            </a:r>
            <a:r>
              <a:rPr sz="1800" b="1" dirty="0">
                <a:latin typeface="Calibri"/>
                <a:cs typeface="Calibri"/>
              </a:rPr>
              <a:t>muscle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17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Hyoid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bone</a:t>
            </a:r>
            <a:endParaRPr sz="1800">
              <a:latin typeface="Calibri"/>
              <a:cs typeface="Calibri"/>
            </a:endParaRPr>
          </a:p>
          <a:p>
            <a:pPr marL="314325" marR="5080" indent="450850" algn="r">
              <a:lnSpc>
                <a:spcPct val="100000"/>
              </a:lnSpc>
              <a:spcBef>
                <a:spcPts val="840"/>
              </a:spcBef>
            </a:pPr>
            <a:r>
              <a:rPr sz="1800" b="1" spc="-5" dirty="0">
                <a:latin typeface="Calibri"/>
                <a:cs typeface="Calibri"/>
              </a:rPr>
              <a:t>T</a:t>
            </a:r>
            <a:r>
              <a:rPr sz="1800" b="1" spc="-35" dirty="0">
                <a:latin typeface="Calibri"/>
                <a:cs typeface="Calibri"/>
              </a:rPr>
              <a:t>h</a:t>
            </a:r>
            <a:r>
              <a:rPr sz="1800" b="1" dirty="0">
                <a:latin typeface="Calibri"/>
                <a:cs typeface="Calibri"/>
              </a:rPr>
              <a:t>y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5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-30" dirty="0">
                <a:latin typeface="Calibri"/>
                <a:cs typeface="Calibri"/>
              </a:rPr>
              <a:t>h</a:t>
            </a:r>
            <a:r>
              <a:rPr sz="1800" b="1" spc="-25" dirty="0">
                <a:latin typeface="Calibri"/>
                <a:cs typeface="Calibri"/>
              </a:rPr>
              <a:t>y</a:t>
            </a:r>
            <a:r>
              <a:rPr sz="1800" b="1" dirty="0">
                <a:latin typeface="Calibri"/>
                <a:cs typeface="Calibri"/>
              </a:rPr>
              <a:t>oid  </a:t>
            </a: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dirty="0">
                <a:latin typeface="Calibri"/>
                <a:cs typeface="Calibri"/>
              </a:rPr>
              <a:t>b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ane</a:t>
            </a:r>
            <a:endParaRPr sz="18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spcBef>
                <a:spcPts val="480"/>
              </a:spcBef>
            </a:pPr>
            <a:r>
              <a:rPr sz="1800" b="1" spc="-15" dirty="0">
                <a:latin typeface="Calibri"/>
                <a:cs typeface="Calibri"/>
              </a:rPr>
              <a:t>Thyroid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cartilage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75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Cricoid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cartilage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750">
              <a:latin typeface="Times New Roman"/>
              <a:cs typeface="Times New Roman"/>
            </a:endParaRPr>
          </a:p>
          <a:p>
            <a:pPr marR="14604" algn="r">
              <a:lnSpc>
                <a:spcPct val="100000"/>
              </a:lnSpc>
            </a:pPr>
            <a:r>
              <a:rPr sz="1800" b="1" spc="-100" dirty="0">
                <a:latin typeface="Calibri"/>
                <a:cs typeface="Calibri"/>
              </a:rPr>
              <a:t>T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achea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57928" y="3011423"/>
            <a:ext cx="2083307" cy="4236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00600" y="3114821"/>
            <a:ext cx="1829435" cy="171450"/>
          </a:xfrm>
          <a:custGeom>
            <a:avLst/>
            <a:gdLst/>
            <a:ahLst/>
            <a:cxnLst/>
            <a:rect l="l" t="t" r="r" b="b"/>
            <a:pathLst>
              <a:path w="1829434" h="171450">
                <a:moveTo>
                  <a:pt x="1753126" y="85578"/>
                </a:moveTo>
                <a:lnTo>
                  <a:pt x="1667128" y="135743"/>
                </a:lnTo>
                <a:lnTo>
                  <a:pt x="1661521" y="140795"/>
                </a:lnTo>
                <a:lnTo>
                  <a:pt x="1658365" y="147395"/>
                </a:lnTo>
                <a:lnTo>
                  <a:pt x="1657877" y="154709"/>
                </a:lnTo>
                <a:lnTo>
                  <a:pt x="1660271" y="161905"/>
                </a:lnTo>
                <a:lnTo>
                  <a:pt x="1665323" y="167512"/>
                </a:lnTo>
                <a:lnTo>
                  <a:pt x="1671923" y="170668"/>
                </a:lnTo>
                <a:lnTo>
                  <a:pt x="1679237" y="171156"/>
                </a:lnTo>
                <a:lnTo>
                  <a:pt x="1686433" y="168763"/>
                </a:lnTo>
                <a:lnTo>
                  <a:pt x="1796294" y="104628"/>
                </a:lnTo>
                <a:lnTo>
                  <a:pt x="1791080" y="104628"/>
                </a:lnTo>
                <a:lnTo>
                  <a:pt x="1791080" y="102088"/>
                </a:lnTo>
                <a:lnTo>
                  <a:pt x="1781428" y="102088"/>
                </a:lnTo>
                <a:lnTo>
                  <a:pt x="1753126" y="85578"/>
                </a:lnTo>
                <a:close/>
              </a:path>
              <a:path w="1829434" h="171450">
                <a:moveTo>
                  <a:pt x="1720468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1720468" y="104628"/>
                </a:lnTo>
                <a:lnTo>
                  <a:pt x="1753126" y="85578"/>
                </a:lnTo>
                <a:lnTo>
                  <a:pt x="1720468" y="66528"/>
                </a:lnTo>
                <a:close/>
              </a:path>
              <a:path w="1829434" h="171450">
                <a:moveTo>
                  <a:pt x="1796294" y="66528"/>
                </a:moveTo>
                <a:lnTo>
                  <a:pt x="1791080" y="66528"/>
                </a:lnTo>
                <a:lnTo>
                  <a:pt x="1791080" y="104628"/>
                </a:lnTo>
                <a:lnTo>
                  <a:pt x="1796294" y="104628"/>
                </a:lnTo>
                <a:lnTo>
                  <a:pt x="1828927" y="85578"/>
                </a:lnTo>
                <a:lnTo>
                  <a:pt x="1796294" y="66528"/>
                </a:lnTo>
                <a:close/>
              </a:path>
              <a:path w="1829434" h="171450">
                <a:moveTo>
                  <a:pt x="1781428" y="69068"/>
                </a:moveTo>
                <a:lnTo>
                  <a:pt x="1753126" y="85578"/>
                </a:lnTo>
                <a:lnTo>
                  <a:pt x="1781428" y="102088"/>
                </a:lnTo>
                <a:lnTo>
                  <a:pt x="1781428" y="69068"/>
                </a:lnTo>
                <a:close/>
              </a:path>
              <a:path w="1829434" h="171450">
                <a:moveTo>
                  <a:pt x="1791080" y="69068"/>
                </a:moveTo>
                <a:lnTo>
                  <a:pt x="1781428" y="69068"/>
                </a:lnTo>
                <a:lnTo>
                  <a:pt x="1781428" y="102088"/>
                </a:lnTo>
                <a:lnTo>
                  <a:pt x="1791080" y="102088"/>
                </a:lnTo>
                <a:lnTo>
                  <a:pt x="1791080" y="69068"/>
                </a:lnTo>
                <a:close/>
              </a:path>
              <a:path w="1829434" h="171450">
                <a:moveTo>
                  <a:pt x="1679237" y="0"/>
                </a:moveTo>
                <a:lnTo>
                  <a:pt x="1671923" y="488"/>
                </a:lnTo>
                <a:lnTo>
                  <a:pt x="1665323" y="3643"/>
                </a:lnTo>
                <a:lnTo>
                  <a:pt x="1660271" y="9251"/>
                </a:lnTo>
                <a:lnTo>
                  <a:pt x="1657877" y="16446"/>
                </a:lnTo>
                <a:lnTo>
                  <a:pt x="1658366" y="23760"/>
                </a:lnTo>
                <a:lnTo>
                  <a:pt x="1661521" y="30360"/>
                </a:lnTo>
                <a:lnTo>
                  <a:pt x="1667128" y="35413"/>
                </a:lnTo>
                <a:lnTo>
                  <a:pt x="1753126" y="85578"/>
                </a:lnTo>
                <a:lnTo>
                  <a:pt x="1781428" y="69068"/>
                </a:lnTo>
                <a:lnTo>
                  <a:pt x="1791080" y="69068"/>
                </a:lnTo>
                <a:lnTo>
                  <a:pt x="1791080" y="66528"/>
                </a:lnTo>
                <a:lnTo>
                  <a:pt x="1796294" y="66528"/>
                </a:lnTo>
                <a:lnTo>
                  <a:pt x="1686433" y="2393"/>
                </a:lnTo>
                <a:lnTo>
                  <a:pt x="167923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29328" y="4154423"/>
            <a:ext cx="2311907" cy="4236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72000" y="4257821"/>
            <a:ext cx="2058035" cy="171450"/>
          </a:xfrm>
          <a:custGeom>
            <a:avLst/>
            <a:gdLst/>
            <a:ahLst/>
            <a:cxnLst/>
            <a:rect l="l" t="t" r="r" b="b"/>
            <a:pathLst>
              <a:path w="2058034" h="171450">
                <a:moveTo>
                  <a:pt x="1981726" y="85578"/>
                </a:moveTo>
                <a:lnTo>
                  <a:pt x="1895728" y="135743"/>
                </a:lnTo>
                <a:lnTo>
                  <a:pt x="1890121" y="140795"/>
                </a:lnTo>
                <a:lnTo>
                  <a:pt x="1886965" y="147395"/>
                </a:lnTo>
                <a:lnTo>
                  <a:pt x="1886477" y="154709"/>
                </a:lnTo>
                <a:lnTo>
                  <a:pt x="1888871" y="161905"/>
                </a:lnTo>
                <a:lnTo>
                  <a:pt x="1893923" y="167513"/>
                </a:lnTo>
                <a:lnTo>
                  <a:pt x="1900523" y="170668"/>
                </a:lnTo>
                <a:lnTo>
                  <a:pt x="1907837" y="171156"/>
                </a:lnTo>
                <a:lnTo>
                  <a:pt x="1915033" y="168763"/>
                </a:lnTo>
                <a:lnTo>
                  <a:pt x="2024894" y="104628"/>
                </a:lnTo>
                <a:lnTo>
                  <a:pt x="2019680" y="104628"/>
                </a:lnTo>
                <a:lnTo>
                  <a:pt x="2019680" y="102088"/>
                </a:lnTo>
                <a:lnTo>
                  <a:pt x="2010028" y="102088"/>
                </a:lnTo>
                <a:lnTo>
                  <a:pt x="1981726" y="85578"/>
                </a:lnTo>
                <a:close/>
              </a:path>
              <a:path w="2058034" h="171450">
                <a:moveTo>
                  <a:pt x="1949068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1949068" y="104628"/>
                </a:lnTo>
                <a:lnTo>
                  <a:pt x="1981726" y="85578"/>
                </a:lnTo>
                <a:lnTo>
                  <a:pt x="1949068" y="66528"/>
                </a:lnTo>
                <a:close/>
              </a:path>
              <a:path w="2058034" h="171450">
                <a:moveTo>
                  <a:pt x="2024894" y="66528"/>
                </a:moveTo>
                <a:lnTo>
                  <a:pt x="2019680" y="66528"/>
                </a:lnTo>
                <a:lnTo>
                  <a:pt x="2019680" y="104628"/>
                </a:lnTo>
                <a:lnTo>
                  <a:pt x="2024894" y="104628"/>
                </a:lnTo>
                <a:lnTo>
                  <a:pt x="2057527" y="85578"/>
                </a:lnTo>
                <a:lnTo>
                  <a:pt x="2024894" y="66528"/>
                </a:lnTo>
                <a:close/>
              </a:path>
              <a:path w="2058034" h="171450">
                <a:moveTo>
                  <a:pt x="2010028" y="69068"/>
                </a:moveTo>
                <a:lnTo>
                  <a:pt x="1981726" y="85578"/>
                </a:lnTo>
                <a:lnTo>
                  <a:pt x="2010028" y="102088"/>
                </a:lnTo>
                <a:lnTo>
                  <a:pt x="2010028" y="69068"/>
                </a:lnTo>
                <a:close/>
              </a:path>
              <a:path w="2058034" h="171450">
                <a:moveTo>
                  <a:pt x="2019680" y="69068"/>
                </a:moveTo>
                <a:lnTo>
                  <a:pt x="2010028" y="69068"/>
                </a:lnTo>
                <a:lnTo>
                  <a:pt x="2010028" y="102088"/>
                </a:lnTo>
                <a:lnTo>
                  <a:pt x="2019680" y="102088"/>
                </a:lnTo>
                <a:lnTo>
                  <a:pt x="2019680" y="69068"/>
                </a:lnTo>
                <a:close/>
              </a:path>
              <a:path w="2058034" h="171450">
                <a:moveTo>
                  <a:pt x="1907837" y="0"/>
                </a:moveTo>
                <a:lnTo>
                  <a:pt x="1900523" y="488"/>
                </a:lnTo>
                <a:lnTo>
                  <a:pt x="1893923" y="3643"/>
                </a:lnTo>
                <a:lnTo>
                  <a:pt x="1888871" y="9251"/>
                </a:lnTo>
                <a:lnTo>
                  <a:pt x="1886477" y="16446"/>
                </a:lnTo>
                <a:lnTo>
                  <a:pt x="1886966" y="23760"/>
                </a:lnTo>
                <a:lnTo>
                  <a:pt x="1890121" y="30360"/>
                </a:lnTo>
                <a:lnTo>
                  <a:pt x="1895728" y="35413"/>
                </a:lnTo>
                <a:lnTo>
                  <a:pt x="1981726" y="85578"/>
                </a:lnTo>
                <a:lnTo>
                  <a:pt x="2010028" y="69068"/>
                </a:lnTo>
                <a:lnTo>
                  <a:pt x="2019680" y="69068"/>
                </a:lnTo>
                <a:lnTo>
                  <a:pt x="2019680" y="66528"/>
                </a:lnTo>
                <a:lnTo>
                  <a:pt x="2024894" y="66528"/>
                </a:lnTo>
                <a:lnTo>
                  <a:pt x="1915033" y="2393"/>
                </a:lnTo>
                <a:lnTo>
                  <a:pt x="1907837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706869" y="1478534"/>
            <a:ext cx="2015489" cy="324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Styloid</a:t>
            </a:r>
            <a:r>
              <a:rPr sz="1800" b="1" spc="-1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process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5334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Stylo-hyoid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ligament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55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Middle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constrictor</a:t>
            </a:r>
            <a:endParaRPr sz="1800">
              <a:latin typeface="Calibri"/>
              <a:cs typeface="Calibri"/>
            </a:endParaRPr>
          </a:p>
          <a:p>
            <a:pPr marL="57912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muscle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Inferior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constrictor</a:t>
            </a:r>
            <a:endParaRPr sz="1800">
              <a:latin typeface="Calibri"/>
              <a:cs typeface="Calibri"/>
            </a:endParaRPr>
          </a:p>
          <a:p>
            <a:pPr marL="57912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muscle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3"/>
          <p:cNvSpPr txBox="1">
            <a:spLocks noGrp="1"/>
          </p:cNvSpPr>
          <p:nvPr>
            <p:ph type="title"/>
          </p:nvPr>
        </p:nvSpPr>
        <p:spPr>
          <a:xfrm>
            <a:off x="0" y="124205"/>
            <a:ext cx="914399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32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(Pharynx)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2250" y="1822450"/>
          <a:ext cx="8686800" cy="3749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43400"/>
                <a:gridCol w="4343400"/>
              </a:tblGrid>
              <a:tr h="640079">
                <a:tc gridSpan="2">
                  <a:txBody>
                    <a:bodyPr/>
                    <a:lstStyle/>
                    <a:p>
                      <a:pPr marL="2454275" marR="462280" indent="-19894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 overlapping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the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constrictor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muscles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leaves four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gaps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 the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musculature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structures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 enter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leave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pharynx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49403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Superior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superior</a:t>
                      </a:r>
                      <a:r>
                        <a:rPr sz="1800" b="1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constrictor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95"/>
                        </a:spcBef>
                        <a:buAutoNum type="arabicPlain"/>
                        <a:tabLst>
                          <a:tab pos="321945" algn="l"/>
                        </a:tabLst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Levator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veli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palatini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725" marR="1584960">
                        <a:lnSpc>
                          <a:spcPct val="100000"/>
                        </a:lnSpc>
                        <a:buAutoNum type="arabicPlain"/>
                        <a:tabLst>
                          <a:tab pos="32194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Pharyngotympanic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tube.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3- Ascending palatine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artery.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054735" marR="104775" indent="-9486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gap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between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superior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and the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middle  pharyngeal</a:t>
                      </a:r>
                      <a:r>
                        <a:rPr sz="18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constrictors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36220">
                        <a:lnSpc>
                          <a:spcPct val="100000"/>
                        </a:lnSpc>
                        <a:spcBef>
                          <a:spcPts val="195"/>
                        </a:spcBef>
                        <a:buAutoNum type="arabicPlain"/>
                        <a:tabLst>
                          <a:tab pos="32194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Stylopharyngeus.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21945" indent="-236220">
                        <a:lnSpc>
                          <a:spcPct val="100000"/>
                        </a:lnSpc>
                        <a:buAutoNum type="arabicPlain"/>
                        <a:tabLst>
                          <a:tab pos="32194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Glossopharyngeal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nerve.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21945" indent="-236220">
                        <a:lnSpc>
                          <a:spcPct val="100000"/>
                        </a:lnSpc>
                        <a:buAutoNum type="arabicPlain"/>
                        <a:tabLst>
                          <a:tab pos="32194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Stylohyoid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ligament.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1054735" marR="149860" indent="-902969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gap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between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middle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and the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inferior 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pharyngeal</a:t>
                      </a:r>
                      <a:r>
                        <a:rPr sz="18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constrictors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321945" indent="-236220">
                        <a:lnSpc>
                          <a:spcPct val="100000"/>
                        </a:lnSpc>
                        <a:spcBef>
                          <a:spcPts val="200"/>
                        </a:spcBef>
                        <a:buAutoNum type="arabicPlain"/>
                        <a:tabLst>
                          <a:tab pos="32194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Internal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laryngeal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nerve.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21945" indent="-236220">
                        <a:lnSpc>
                          <a:spcPct val="100000"/>
                        </a:lnSpc>
                        <a:buAutoNum type="arabicPlain"/>
                        <a:tabLst>
                          <a:tab pos="32194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Superior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laryngeal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artery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vein.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1654175" marR="274320" indent="-13735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gap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inferior to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inferior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pharyngeal  constrictor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5424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1-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Recurrent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laryngeal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nerve.  2-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Inferior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laryngeal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artery.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0" y="124205"/>
            <a:ext cx="914399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 </a:t>
            </a:r>
            <a:r>
              <a:rPr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sz="32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(Pharynx)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" algn="ctr">
              <a:lnSpc>
                <a:spcPct val="100000"/>
              </a:lnSpc>
            </a:pPr>
            <a:r>
              <a:rPr spc="-100" dirty="0"/>
              <a:t>STATION </a:t>
            </a:r>
            <a:r>
              <a:rPr spc="-5" dirty="0">
                <a:latin typeface="Calibri"/>
                <a:cs typeface="Calibri"/>
              </a:rPr>
              <a:t>–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/>
              <a:t>5</a:t>
            </a:r>
          </a:p>
          <a:p>
            <a:pPr marL="8255" algn="ctr">
              <a:lnSpc>
                <a:spcPct val="100000"/>
              </a:lnSpc>
              <a:spcBef>
                <a:spcPts val="70"/>
              </a:spcBef>
            </a:pPr>
            <a:r>
              <a:rPr sz="2800" u="heavy" spc="-5" dirty="0"/>
              <a:t>(Same as </a:t>
            </a:r>
            <a:r>
              <a:rPr sz="2800" u="heavy" spc="-10" dirty="0"/>
              <a:t>what was </a:t>
            </a:r>
            <a:r>
              <a:rPr sz="2800" u="heavy" spc="-5" dirty="0"/>
              <a:t>mentioned in </a:t>
            </a:r>
            <a:r>
              <a:rPr sz="2800" u="heavy" spc="-10" dirty="0"/>
              <a:t>previous</a:t>
            </a:r>
            <a:r>
              <a:rPr sz="2800" u="heavy" spc="75" dirty="0"/>
              <a:t> </a:t>
            </a:r>
            <a:r>
              <a:rPr sz="2800" u="heavy" spc="-15" dirty="0"/>
              <a:t>stations)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377946" y="4601717"/>
            <a:ext cx="239077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0" dirty="0">
                <a:solidFill>
                  <a:srgbClr val="C00000"/>
                </a:solidFill>
                <a:latin typeface="Calibri"/>
                <a:cs typeface="Calibri"/>
              </a:rPr>
              <a:t>Good</a:t>
            </a:r>
            <a:r>
              <a:rPr sz="40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C00000"/>
                </a:solidFill>
                <a:latin typeface="Calibri"/>
                <a:cs typeface="Calibri"/>
              </a:rPr>
              <a:t>Luck!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04342"/>
            <a:ext cx="9144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32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sz="3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(Peritoneum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sz="32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</a:t>
            </a:r>
            <a:r>
              <a:rPr sz="3200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cavity)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676400"/>
            <a:ext cx="5024755" cy="417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 </a:t>
            </a: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peritoneum </a:t>
            </a: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has </a:t>
            </a: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two</a:t>
            </a:r>
            <a:r>
              <a:rPr sz="2000" b="1" spc="-10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layers: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 marR="5080" lvl="1" algn="just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511175" algn="l"/>
              </a:tabLst>
            </a:pPr>
            <a:r>
              <a:rPr sz="2000" b="1" spc="-5" dirty="0">
                <a:latin typeface="Calibri"/>
                <a:cs typeface="Calibri"/>
              </a:rPr>
              <a:t>An </a:t>
            </a:r>
            <a:r>
              <a:rPr sz="2000" b="1" spc="-10" dirty="0">
                <a:latin typeface="Calibri"/>
                <a:cs typeface="Calibri"/>
              </a:rPr>
              <a:t>outer parietal </a:t>
            </a:r>
            <a:r>
              <a:rPr sz="2000" b="1" spc="-15" dirty="0">
                <a:latin typeface="Calibri"/>
                <a:cs typeface="Calibri"/>
              </a:rPr>
              <a:t>layer</a:t>
            </a:r>
            <a:r>
              <a:rPr sz="2000" spc="-15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sensitive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touch,  </a:t>
            </a:r>
            <a:r>
              <a:rPr sz="2000" spc="-5" dirty="0">
                <a:latin typeface="Calibri"/>
                <a:cs typeface="Calibri"/>
              </a:rPr>
              <a:t>hot, </a:t>
            </a:r>
            <a:r>
              <a:rPr sz="2000" spc="-10" dirty="0">
                <a:latin typeface="Calibri"/>
                <a:cs typeface="Calibri"/>
              </a:rPr>
              <a:t>cold, </a:t>
            </a:r>
            <a:r>
              <a:rPr sz="2000" spc="-5" dirty="0">
                <a:latin typeface="Calibri"/>
                <a:cs typeface="Calibri"/>
              </a:rPr>
              <a:t>pain </a:t>
            </a:r>
            <a:r>
              <a:rPr sz="2000" spc="-10" dirty="0">
                <a:latin typeface="Calibri"/>
                <a:cs typeface="Calibri"/>
              </a:rPr>
              <a:t>(localized). In </a:t>
            </a:r>
            <a:r>
              <a:rPr sz="2000" dirty="0">
                <a:latin typeface="Calibri"/>
                <a:cs typeface="Calibri"/>
              </a:rPr>
              <a:t>its </a:t>
            </a:r>
            <a:r>
              <a:rPr sz="2000" spc="-10" dirty="0">
                <a:latin typeface="Calibri"/>
                <a:cs typeface="Calibri"/>
              </a:rPr>
              <a:t>central  </a:t>
            </a:r>
            <a:r>
              <a:rPr sz="2000" spc="-5" dirty="0">
                <a:latin typeface="Calibri"/>
                <a:cs typeface="Calibri"/>
              </a:rPr>
              <a:t>portion it is innervated </a:t>
            </a:r>
            <a:r>
              <a:rPr sz="2000" spc="-15" dirty="0">
                <a:latin typeface="Calibri"/>
                <a:cs typeface="Calibri"/>
              </a:rPr>
              <a:t>by </a:t>
            </a:r>
            <a:r>
              <a:rPr sz="2000" spc="-1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phrenic </a:t>
            </a:r>
            <a:r>
              <a:rPr sz="2000" spc="-10" dirty="0">
                <a:latin typeface="Calibri"/>
                <a:cs typeface="Calibri"/>
              </a:rPr>
              <a:t>nerve  </a:t>
            </a:r>
            <a:r>
              <a:rPr sz="2000" spc="-5" dirty="0">
                <a:latin typeface="Calibri"/>
                <a:cs typeface="Calibri"/>
              </a:rPr>
              <a:t>(originating </a:t>
            </a:r>
            <a:r>
              <a:rPr sz="2000" spc="-10" dirty="0">
                <a:latin typeface="Calibri"/>
                <a:cs typeface="Calibri"/>
              </a:rPr>
              <a:t>from </a:t>
            </a:r>
            <a:r>
              <a:rPr sz="2000" spc="-5" dirty="0">
                <a:latin typeface="Calibri"/>
                <a:cs typeface="Calibri"/>
              </a:rPr>
              <a:t>C3, C4, C5). It </a:t>
            </a:r>
            <a:r>
              <a:rPr sz="2000" dirty="0">
                <a:latin typeface="Calibri"/>
                <a:cs typeface="Calibri"/>
              </a:rPr>
              <a:t>its </a:t>
            </a:r>
            <a:r>
              <a:rPr sz="2000" spc="-10" dirty="0">
                <a:latin typeface="Calibri"/>
                <a:cs typeface="Calibri"/>
              </a:rPr>
              <a:t>lateral  </a:t>
            </a:r>
            <a:r>
              <a:rPr sz="2000" spc="-5" dirty="0">
                <a:latin typeface="Calibri"/>
                <a:cs typeface="Calibri"/>
              </a:rPr>
              <a:t>portions, it is innervated by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lower </a:t>
            </a:r>
            <a:r>
              <a:rPr sz="2000" spc="-5" dirty="0">
                <a:latin typeface="Calibri"/>
                <a:cs typeface="Calibri"/>
              </a:rPr>
              <a:t>T6  thoracic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nerve.</a:t>
            </a:r>
            <a:endParaRPr sz="2000" dirty="0">
              <a:latin typeface="Calibri"/>
              <a:cs typeface="Calibri"/>
            </a:endParaRPr>
          </a:p>
          <a:p>
            <a:pPr marL="355600" marR="5715" lvl="1" algn="just">
              <a:lnSpc>
                <a:spcPct val="100000"/>
              </a:lnSpc>
              <a:spcBef>
                <a:spcPts val="480"/>
              </a:spcBef>
              <a:buFont typeface="Calibri"/>
              <a:buChar char="-"/>
              <a:tabLst>
                <a:tab pos="503555" algn="l"/>
              </a:tabLst>
            </a:pPr>
            <a:r>
              <a:rPr sz="2000" b="1" spc="-5" dirty="0">
                <a:latin typeface="Calibri"/>
                <a:cs typeface="Calibri"/>
              </a:rPr>
              <a:t>An inner </a:t>
            </a:r>
            <a:r>
              <a:rPr sz="2000" b="1" spc="-10" dirty="0">
                <a:latin typeface="Calibri"/>
                <a:cs typeface="Calibri"/>
              </a:rPr>
              <a:t>visceral </a:t>
            </a:r>
            <a:r>
              <a:rPr sz="2000" b="1" spc="-15" dirty="0">
                <a:latin typeface="Calibri"/>
                <a:cs typeface="Calibri"/>
              </a:rPr>
              <a:t>layer</a:t>
            </a:r>
            <a:r>
              <a:rPr sz="2000" spc="-15" dirty="0">
                <a:latin typeface="Calibri"/>
                <a:cs typeface="Calibri"/>
              </a:rPr>
              <a:t>: </a:t>
            </a:r>
            <a:r>
              <a:rPr sz="2000" dirty="0">
                <a:latin typeface="Calibri"/>
                <a:cs typeface="Calibri"/>
              </a:rPr>
              <a:t>which </a:t>
            </a:r>
            <a:r>
              <a:rPr sz="2000" spc="-5" dirty="0">
                <a:latin typeface="Calibri"/>
                <a:cs typeface="Calibri"/>
              </a:rPr>
              <a:t>is insensitive 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innervated </a:t>
            </a:r>
            <a:r>
              <a:rPr sz="2000" spc="-10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autonomic nervous  </a:t>
            </a:r>
            <a:r>
              <a:rPr sz="2000" spc="-20" dirty="0">
                <a:latin typeface="Calibri"/>
                <a:cs typeface="Calibri"/>
              </a:rPr>
              <a:t>system.</a:t>
            </a:r>
            <a:endParaRPr sz="2000" dirty="0">
              <a:latin typeface="Calibri"/>
              <a:cs typeface="Calibri"/>
            </a:endParaRPr>
          </a:p>
          <a:p>
            <a:pPr marL="355600" marR="5715" algn="just">
              <a:lnSpc>
                <a:spcPct val="100000"/>
              </a:lnSpc>
              <a:spcBef>
                <a:spcPts val="480"/>
              </a:spcBef>
            </a:pPr>
            <a:r>
              <a:rPr sz="2000" b="1" spc="-10" dirty="0">
                <a:latin typeface="Calibri"/>
                <a:cs typeface="Calibri"/>
              </a:rPr>
              <a:t>Note</a:t>
            </a:r>
            <a:r>
              <a:rPr sz="2000" spc="-10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there </a:t>
            </a:r>
            <a:r>
              <a:rPr sz="2000" spc="-10" dirty="0">
                <a:latin typeface="Calibri"/>
                <a:cs typeface="Calibri"/>
              </a:rPr>
              <a:t>is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space between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two  </a:t>
            </a:r>
            <a:r>
              <a:rPr sz="2000" spc="-20" dirty="0">
                <a:latin typeface="Calibri"/>
                <a:cs typeface="Calibri"/>
              </a:rPr>
              <a:t>layers </a:t>
            </a:r>
            <a:r>
              <a:rPr sz="2000" dirty="0">
                <a:latin typeface="Calibri"/>
                <a:cs typeface="Calibri"/>
              </a:rPr>
              <a:t>filled </a:t>
            </a:r>
            <a:r>
              <a:rPr sz="2000" spc="-5" dirty="0">
                <a:latin typeface="Calibri"/>
                <a:cs typeface="Calibri"/>
              </a:rPr>
              <a:t>with </a:t>
            </a:r>
            <a:r>
              <a:rPr sz="2000" spc="-10" dirty="0">
                <a:latin typeface="Calibri"/>
                <a:cs typeface="Calibri"/>
              </a:rPr>
              <a:t>serous </a:t>
            </a:r>
            <a:r>
              <a:rPr sz="2000" spc="-5" dirty="0">
                <a:latin typeface="Calibri"/>
                <a:cs typeface="Calibri"/>
              </a:rPr>
              <a:t>peritoneal </a:t>
            </a:r>
            <a:r>
              <a:rPr sz="2000" dirty="0">
                <a:latin typeface="Calibri"/>
                <a:cs typeface="Calibri"/>
              </a:rPr>
              <a:t>fluid  </a:t>
            </a:r>
            <a:r>
              <a:rPr sz="2000" spc="-5" dirty="0">
                <a:latin typeface="Calibri"/>
                <a:cs typeface="Calibri"/>
              </a:rPr>
              <a:t>which </a:t>
            </a:r>
            <a:r>
              <a:rPr sz="2000" spc="-15" dirty="0">
                <a:latin typeface="Calibri"/>
                <a:cs typeface="Calibri"/>
              </a:rPr>
              <a:t>prevents </a:t>
            </a:r>
            <a:r>
              <a:rPr sz="2000" spc="-5" dirty="0">
                <a:latin typeface="Calibri"/>
                <a:cs typeface="Calibri"/>
              </a:rPr>
              <a:t>friction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organs.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0" y="1676400"/>
            <a:ext cx="3657600" cy="4210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29173" y="1671637"/>
            <a:ext cx="3667125" cy="4219575"/>
          </a:xfrm>
          <a:custGeom>
            <a:avLst/>
            <a:gdLst/>
            <a:ahLst/>
            <a:cxnLst/>
            <a:rect l="l" t="t" r="r" b="b"/>
            <a:pathLst>
              <a:path w="3667125" h="4219575">
                <a:moveTo>
                  <a:pt x="0" y="4219575"/>
                </a:moveTo>
                <a:lnTo>
                  <a:pt x="3667125" y="4219575"/>
                </a:lnTo>
                <a:lnTo>
                  <a:pt x="3667125" y="0"/>
                </a:lnTo>
                <a:lnTo>
                  <a:pt x="0" y="0"/>
                </a:lnTo>
                <a:lnTo>
                  <a:pt x="0" y="42195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575053"/>
            <a:ext cx="4796790" cy="4782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 </a:t>
            </a: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peritoneum </a:t>
            </a:r>
            <a:r>
              <a:rPr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has </a:t>
            </a: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two</a:t>
            </a:r>
            <a:r>
              <a:rPr sz="2000" b="1" spc="-9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folds: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 marR="5080" lvl="1" algn="just">
              <a:lnSpc>
                <a:spcPts val="1920"/>
              </a:lnSpc>
              <a:spcBef>
                <a:spcPts val="465"/>
              </a:spcBef>
              <a:buFont typeface="Calibri"/>
              <a:buChar char="-"/>
              <a:tabLst>
                <a:tab pos="548005" algn="l"/>
              </a:tabLst>
            </a:pPr>
            <a:r>
              <a:rPr sz="2000" b="1" spc="-10" dirty="0">
                <a:latin typeface="Calibri"/>
                <a:cs typeface="Calibri"/>
              </a:rPr>
              <a:t>Omental fold</a:t>
            </a:r>
            <a:r>
              <a:rPr sz="2000" spc="-10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which </a:t>
            </a:r>
            <a:r>
              <a:rPr sz="2000" spc="-10" dirty="0">
                <a:latin typeface="Calibri"/>
                <a:cs typeface="Calibri"/>
              </a:rPr>
              <a:t>extends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10" dirty="0">
                <a:latin typeface="Calibri"/>
                <a:cs typeface="Calibri"/>
              </a:rPr>
              <a:t>greater </a:t>
            </a:r>
            <a:r>
              <a:rPr sz="2000" spc="-5" dirty="0">
                <a:latin typeface="Calibri"/>
                <a:cs typeface="Calibri"/>
              </a:rPr>
              <a:t>curvature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stomach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10" dirty="0">
                <a:latin typeface="Calibri"/>
                <a:cs typeface="Calibri"/>
              </a:rPr>
              <a:t>colon </a:t>
            </a:r>
            <a:r>
              <a:rPr sz="2000" spc="-15" dirty="0">
                <a:latin typeface="Calibri"/>
                <a:cs typeface="Calibri"/>
              </a:rPr>
              <a:t>(</a:t>
            </a:r>
            <a:r>
              <a:rPr sz="2000" b="1" spc="-15" dirty="0">
                <a:latin typeface="Calibri"/>
                <a:cs typeface="Calibri"/>
              </a:rPr>
              <a:t>greater </a:t>
            </a:r>
            <a:r>
              <a:rPr sz="2000" b="1" spc="-5" dirty="0">
                <a:latin typeface="Calibri"/>
                <a:cs typeface="Calibri"/>
              </a:rPr>
              <a:t>omentum</a:t>
            </a:r>
            <a:r>
              <a:rPr sz="2000" spc="-5" dirty="0">
                <a:latin typeface="Calibri"/>
                <a:cs typeface="Calibri"/>
              </a:rPr>
              <a:t>). It is composed  of </a:t>
            </a:r>
            <a:r>
              <a:rPr sz="2000" spc="-15" dirty="0">
                <a:latin typeface="Calibri"/>
                <a:cs typeface="Calibri"/>
              </a:rPr>
              <a:t>fat, </a:t>
            </a:r>
            <a:r>
              <a:rPr sz="2000" spc="-10" dirty="0">
                <a:latin typeface="Calibri"/>
                <a:cs typeface="Calibri"/>
              </a:rPr>
              <a:t>vessels, </a:t>
            </a:r>
            <a:r>
              <a:rPr sz="2000" spc="-5" dirty="0">
                <a:latin typeface="Calibri"/>
                <a:cs typeface="Calibri"/>
              </a:rPr>
              <a:t>lymphatics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nerves.</a:t>
            </a:r>
            <a:endParaRPr sz="2000" dirty="0">
              <a:latin typeface="Calibri"/>
              <a:cs typeface="Calibri"/>
            </a:endParaRPr>
          </a:p>
          <a:p>
            <a:pPr marL="355600" algn="just">
              <a:lnSpc>
                <a:spcPts val="2160"/>
              </a:lnSpc>
              <a:spcBef>
                <a:spcPts val="15"/>
              </a:spcBef>
            </a:pPr>
            <a:r>
              <a:rPr sz="2000" b="1" spc="-5" dirty="0">
                <a:latin typeface="Calibri"/>
                <a:cs typeface="Calibri"/>
              </a:rPr>
              <a:t>Note</a:t>
            </a:r>
            <a:r>
              <a:rPr sz="2000" spc="-5" dirty="0">
                <a:latin typeface="Calibri"/>
                <a:cs typeface="Calibri"/>
              </a:rPr>
              <a:t>:  </a:t>
            </a:r>
            <a:r>
              <a:rPr sz="2000" dirty="0">
                <a:latin typeface="Calibri"/>
                <a:cs typeface="Calibri"/>
              </a:rPr>
              <a:t>3  </a:t>
            </a:r>
            <a:r>
              <a:rPr sz="2000" spc="-10" dirty="0">
                <a:latin typeface="Calibri"/>
                <a:cs typeface="Calibri"/>
              </a:rPr>
              <a:t>ligaments  </a:t>
            </a:r>
            <a:r>
              <a:rPr sz="2000" spc="-5" dirty="0">
                <a:latin typeface="Calibri"/>
                <a:cs typeface="Calibri"/>
              </a:rPr>
              <a:t>are  </a:t>
            </a:r>
            <a:r>
              <a:rPr sz="2000" spc="-15" dirty="0">
                <a:latin typeface="Calibri"/>
                <a:cs typeface="Calibri"/>
              </a:rPr>
              <a:t>found  </a:t>
            </a:r>
            <a:r>
              <a:rPr sz="2000" spc="-5" dirty="0">
                <a:latin typeface="Calibri"/>
                <a:cs typeface="Calibri"/>
              </a:rPr>
              <a:t>within  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</a:p>
          <a:p>
            <a:pPr marL="355600" algn="just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greater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omentum:</a:t>
            </a:r>
            <a:endParaRPr sz="2000" dirty="0">
              <a:latin typeface="Calibri"/>
              <a:cs typeface="Calibri"/>
            </a:endParaRPr>
          </a:p>
          <a:p>
            <a:pPr marL="1109980" lvl="2" indent="-182880">
              <a:lnSpc>
                <a:spcPct val="100000"/>
              </a:lnSpc>
              <a:buFont typeface="Calibri"/>
              <a:buChar char="*"/>
              <a:tabLst>
                <a:tab pos="1110615" algn="l"/>
              </a:tabLst>
            </a:pPr>
            <a:r>
              <a:rPr sz="2000" u="sng" spc="-5" dirty="0">
                <a:latin typeface="Calibri"/>
                <a:cs typeface="Calibri"/>
              </a:rPr>
              <a:t>Gastro-phrenic</a:t>
            </a:r>
            <a:r>
              <a:rPr sz="2000" u="sng" spc="-85" dirty="0">
                <a:latin typeface="Calibri"/>
                <a:cs typeface="Calibri"/>
              </a:rPr>
              <a:t> </a:t>
            </a:r>
            <a:r>
              <a:rPr sz="2000" u="sng" spc="-5" dirty="0">
                <a:latin typeface="Calibri"/>
                <a:cs typeface="Calibri"/>
              </a:rPr>
              <a:t>ligament.</a:t>
            </a:r>
            <a:endParaRPr sz="2000" u="sng" dirty="0">
              <a:latin typeface="Calibri"/>
              <a:cs typeface="Calibri"/>
            </a:endParaRPr>
          </a:p>
          <a:p>
            <a:pPr marL="1109980" lvl="2" indent="-182880">
              <a:lnSpc>
                <a:spcPct val="100000"/>
              </a:lnSpc>
              <a:buFont typeface="Calibri"/>
              <a:buChar char="*"/>
              <a:tabLst>
                <a:tab pos="1110615" algn="l"/>
              </a:tabLst>
            </a:pPr>
            <a:r>
              <a:rPr sz="2000" u="sng" spc="-5" dirty="0">
                <a:latin typeface="Calibri"/>
                <a:cs typeface="Calibri"/>
              </a:rPr>
              <a:t>Gastro-splenic</a:t>
            </a:r>
            <a:r>
              <a:rPr sz="2000" u="sng" spc="-90" dirty="0">
                <a:latin typeface="Calibri"/>
                <a:cs typeface="Calibri"/>
              </a:rPr>
              <a:t> </a:t>
            </a:r>
            <a:r>
              <a:rPr sz="2000" u="sng" spc="-5" dirty="0">
                <a:latin typeface="Calibri"/>
                <a:cs typeface="Calibri"/>
              </a:rPr>
              <a:t>ligament.</a:t>
            </a:r>
            <a:endParaRPr sz="2000" u="sng" dirty="0">
              <a:latin typeface="Calibri"/>
              <a:cs typeface="Calibri"/>
            </a:endParaRPr>
          </a:p>
          <a:p>
            <a:pPr marL="1109980" lvl="2" indent="-182880">
              <a:lnSpc>
                <a:spcPct val="100000"/>
              </a:lnSpc>
              <a:buFont typeface="Calibri"/>
              <a:buChar char="*"/>
              <a:tabLst>
                <a:tab pos="1110615" algn="l"/>
              </a:tabLst>
            </a:pPr>
            <a:r>
              <a:rPr sz="2000" u="sng" spc="-5" dirty="0">
                <a:latin typeface="Calibri"/>
                <a:cs typeface="Calibri"/>
              </a:rPr>
              <a:t>Gastro-colic</a:t>
            </a:r>
            <a:r>
              <a:rPr sz="2000" u="sng" spc="-90" dirty="0">
                <a:latin typeface="Calibri"/>
                <a:cs typeface="Calibri"/>
              </a:rPr>
              <a:t> </a:t>
            </a:r>
            <a:r>
              <a:rPr sz="2000" u="sng" spc="-5" dirty="0">
                <a:latin typeface="Calibri"/>
                <a:cs typeface="Calibri"/>
              </a:rPr>
              <a:t>ligament.</a:t>
            </a:r>
            <a:endParaRPr sz="2000" u="sng" dirty="0">
              <a:latin typeface="Calibri"/>
              <a:cs typeface="Calibri"/>
            </a:endParaRPr>
          </a:p>
          <a:p>
            <a:pPr marL="355600" marR="5080" lvl="1" algn="just">
              <a:lnSpc>
                <a:spcPts val="1920"/>
              </a:lnSpc>
              <a:spcBef>
                <a:spcPts val="459"/>
              </a:spcBef>
              <a:buFont typeface="Calibri"/>
              <a:buChar char="-"/>
              <a:tabLst>
                <a:tab pos="578485" algn="l"/>
              </a:tabLst>
            </a:pPr>
            <a:r>
              <a:rPr sz="2000" b="1" dirty="0">
                <a:latin typeface="Calibri"/>
                <a:cs typeface="Calibri"/>
              </a:rPr>
              <a:t>Lesser </a:t>
            </a:r>
            <a:r>
              <a:rPr sz="2000" b="1" spc="-10" dirty="0">
                <a:latin typeface="Calibri"/>
                <a:cs typeface="Calibri"/>
              </a:rPr>
              <a:t>omentum</a:t>
            </a:r>
            <a:r>
              <a:rPr sz="2000" spc="-10" dirty="0">
                <a:latin typeface="Calibri"/>
                <a:cs typeface="Calibri"/>
              </a:rPr>
              <a:t>: extending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spc="-1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lesser curvature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stomach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10" dirty="0">
                <a:latin typeface="Calibri"/>
                <a:cs typeface="Calibri"/>
              </a:rPr>
              <a:t>liver</a:t>
            </a:r>
            <a:endParaRPr sz="2000" dirty="0">
              <a:latin typeface="Calibri"/>
              <a:cs typeface="Calibri"/>
            </a:endParaRPr>
          </a:p>
          <a:p>
            <a:pPr marL="355600" algn="just">
              <a:lnSpc>
                <a:spcPts val="2160"/>
              </a:lnSpc>
              <a:spcBef>
                <a:spcPts val="15"/>
              </a:spcBef>
            </a:pPr>
            <a:r>
              <a:rPr sz="2000" b="1" spc="-10" dirty="0">
                <a:latin typeface="Calibri"/>
                <a:cs typeface="Calibri"/>
              </a:rPr>
              <a:t>Note</a:t>
            </a:r>
            <a:r>
              <a:rPr sz="2000" spc="-10" dirty="0">
                <a:latin typeface="Calibri"/>
                <a:cs typeface="Calibri"/>
              </a:rPr>
              <a:t>:  </a:t>
            </a:r>
            <a:r>
              <a:rPr sz="2000" dirty="0">
                <a:latin typeface="Calibri"/>
                <a:cs typeface="Calibri"/>
              </a:rPr>
              <a:t>2  </a:t>
            </a:r>
            <a:r>
              <a:rPr sz="2000" spc="-10" dirty="0">
                <a:latin typeface="Calibri"/>
                <a:cs typeface="Calibri"/>
              </a:rPr>
              <a:t>ligament  are  found  </a:t>
            </a:r>
            <a:r>
              <a:rPr sz="2000" dirty="0">
                <a:latin typeface="Calibri"/>
                <a:cs typeface="Calibri"/>
              </a:rPr>
              <a:t>within    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</a:p>
          <a:p>
            <a:pPr marL="355600" algn="just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lesser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omentum:</a:t>
            </a:r>
            <a:endParaRPr sz="2000" dirty="0">
              <a:latin typeface="Calibri"/>
              <a:cs typeface="Calibri"/>
            </a:endParaRPr>
          </a:p>
          <a:p>
            <a:pPr marL="1109980" lvl="2" indent="-182880">
              <a:lnSpc>
                <a:spcPct val="100000"/>
              </a:lnSpc>
              <a:buFont typeface="Calibri"/>
              <a:buChar char="*"/>
              <a:tabLst>
                <a:tab pos="1110615" algn="l"/>
              </a:tabLst>
            </a:pPr>
            <a:r>
              <a:rPr sz="2000" u="sng" spc="-5" dirty="0">
                <a:latin typeface="Calibri"/>
                <a:cs typeface="Calibri"/>
              </a:rPr>
              <a:t>Hepato-gastric</a:t>
            </a:r>
            <a:r>
              <a:rPr sz="2000" u="sng" spc="-95" dirty="0">
                <a:latin typeface="Calibri"/>
                <a:cs typeface="Calibri"/>
              </a:rPr>
              <a:t> </a:t>
            </a:r>
            <a:r>
              <a:rPr sz="2000" u="sng" spc="-5" dirty="0">
                <a:latin typeface="Calibri"/>
                <a:cs typeface="Calibri"/>
              </a:rPr>
              <a:t>ligament.</a:t>
            </a:r>
            <a:endParaRPr sz="2000" u="sng" dirty="0">
              <a:latin typeface="Calibri"/>
              <a:cs typeface="Calibri"/>
            </a:endParaRPr>
          </a:p>
          <a:p>
            <a:pPr marL="1109980" lvl="2" indent="-182880">
              <a:lnSpc>
                <a:spcPct val="100000"/>
              </a:lnSpc>
              <a:buFont typeface="Calibri"/>
              <a:buChar char="*"/>
              <a:tabLst>
                <a:tab pos="1110615" algn="l"/>
              </a:tabLst>
            </a:pPr>
            <a:r>
              <a:rPr sz="2000" u="sng" spc="-5" dirty="0">
                <a:latin typeface="Calibri"/>
                <a:cs typeface="Calibri"/>
              </a:rPr>
              <a:t>Hepato-duodenal</a:t>
            </a:r>
            <a:r>
              <a:rPr sz="2000" u="sng" spc="-105" dirty="0">
                <a:latin typeface="Calibri"/>
                <a:cs typeface="Calibri"/>
              </a:rPr>
              <a:t> </a:t>
            </a:r>
            <a:r>
              <a:rPr sz="2000" u="sng" spc="-5" dirty="0">
                <a:latin typeface="Calibri"/>
                <a:cs typeface="Calibri"/>
              </a:rPr>
              <a:t>ligament.</a:t>
            </a:r>
            <a:endParaRPr sz="2000" u="sng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400" y="1676400"/>
            <a:ext cx="38100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0573" y="1671637"/>
            <a:ext cx="3819525" cy="4886325"/>
          </a:xfrm>
          <a:custGeom>
            <a:avLst/>
            <a:gdLst/>
            <a:ahLst/>
            <a:cxnLst/>
            <a:rect l="l" t="t" r="r" b="b"/>
            <a:pathLst>
              <a:path w="3819525" h="4886325">
                <a:moveTo>
                  <a:pt x="0" y="4886325"/>
                </a:moveTo>
                <a:lnTo>
                  <a:pt x="3819525" y="4886325"/>
                </a:lnTo>
                <a:lnTo>
                  <a:pt x="3819525" y="0"/>
                </a:lnTo>
                <a:lnTo>
                  <a:pt x="0" y="0"/>
                </a:lnTo>
                <a:lnTo>
                  <a:pt x="0" y="4886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08721" y="5594603"/>
            <a:ext cx="114998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845" marR="5080" indent="-1447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  <a:hlinkClick r:id="rId3"/>
              </a:rPr>
              <a:t>Ga</a:t>
            </a:r>
            <a:r>
              <a:rPr sz="1800" b="1" spc="-25" dirty="0">
                <a:latin typeface="Calibri"/>
                <a:cs typeface="Calibri"/>
                <a:hlinkClick r:id="rId3"/>
              </a:rPr>
              <a:t>s</a:t>
            </a:r>
            <a:r>
              <a:rPr sz="1800" b="1" dirty="0">
                <a:latin typeface="Calibri"/>
                <a:cs typeface="Calibri"/>
                <a:hlinkClick r:id="rId3"/>
              </a:rPr>
              <a:t>t</a:t>
            </a:r>
            <a:r>
              <a:rPr sz="1800" b="1" spc="-30" dirty="0">
                <a:latin typeface="Calibri"/>
                <a:cs typeface="Calibri"/>
                <a:hlinkClick r:id="rId3"/>
              </a:rPr>
              <a:t>r</a:t>
            </a:r>
            <a:r>
              <a:rPr sz="1800" b="1" spc="5" dirty="0">
                <a:latin typeface="Calibri"/>
                <a:cs typeface="Calibri"/>
                <a:hlinkClick r:id="rId3"/>
              </a:rPr>
              <a:t>o</a:t>
            </a:r>
            <a:r>
              <a:rPr sz="1800" b="1" dirty="0">
                <a:latin typeface="Calibri"/>
                <a:cs typeface="Calibri"/>
                <a:hlinkClick r:id="rId3"/>
              </a:rPr>
              <a:t>-</a:t>
            </a:r>
            <a:r>
              <a:rPr sz="1800" b="1" spc="-10" dirty="0">
                <a:latin typeface="Calibri"/>
                <a:cs typeface="Calibri"/>
                <a:hlinkClick r:id="rId3"/>
              </a:rPr>
              <a:t>c</a:t>
            </a:r>
            <a:r>
              <a:rPr sz="1800" b="1" dirty="0">
                <a:latin typeface="Calibri"/>
                <a:cs typeface="Calibri"/>
                <a:hlinkClick r:id="rId3"/>
              </a:rPr>
              <a:t>olic  </a:t>
            </a:r>
            <a:r>
              <a:rPr sz="1800" b="1" spc="-10" dirty="0">
                <a:latin typeface="Calibri"/>
                <a:cs typeface="Calibri"/>
                <a:hlinkClick r:id="rId3"/>
              </a:rPr>
              <a:t>ligament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46364" y="2418588"/>
            <a:ext cx="423672" cy="1549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72621" y="2438400"/>
            <a:ext cx="171450" cy="1296035"/>
          </a:xfrm>
          <a:custGeom>
            <a:avLst/>
            <a:gdLst/>
            <a:ahLst/>
            <a:cxnLst/>
            <a:rect l="l" t="t" r="r" b="b"/>
            <a:pathLst>
              <a:path w="171450" h="1296035">
                <a:moveTo>
                  <a:pt x="16446" y="1124477"/>
                </a:moveTo>
                <a:lnTo>
                  <a:pt x="9251" y="1126871"/>
                </a:lnTo>
                <a:lnTo>
                  <a:pt x="3643" y="1131923"/>
                </a:lnTo>
                <a:lnTo>
                  <a:pt x="488" y="1138523"/>
                </a:lnTo>
                <a:lnTo>
                  <a:pt x="0" y="1145837"/>
                </a:lnTo>
                <a:lnTo>
                  <a:pt x="2393" y="1153033"/>
                </a:lnTo>
                <a:lnTo>
                  <a:pt x="85578" y="1295527"/>
                </a:lnTo>
                <a:lnTo>
                  <a:pt x="107671" y="1257681"/>
                </a:lnTo>
                <a:lnTo>
                  <a:pt x="66528" y="1257681"/>
                </a:lnTo>
                <a:lnTo>
                  <a:pt x="66528" y="1187069"/>
                </a:lnTo>
                <a:lnTo>
                  <a:pt x="35413" y="1133728"/>
                </a:lnTo>
                <a:lnTo>
                  <a:pt x="30360" y="1128121"/>
                </a:lnTo>
                <a:lnTo>
                  <a:pt x="23760" y="1124965"/>
                </a:lnTo>
                <a:lnTo>
                  <a:pt x="16446" y="1124477"/>
                </a:lnTo>
                <a:close/>
              </a:path>
              <a:path w="171450" h="1296035">
                <a:moveTo>
                  <a:pt x="66528" y="1187069"/>
                </a:moveTo>
                <a:lnTo>
                  <a:pt x="66528" y="1257681"/>
                </a:lnTo>
                <a:lnTo>
                  <a:pt x="104628" y="1257681"/>
                </a:lnTo>
                <a:lnTo>
                  <a:pt x="104628" y="1248029"/>
                </a:lnTo>
                <a:lnTo>
                  <a:pt x="69068" y="1248029"/>
                </a:lnTo>
                <a:lnTo>
                  <a:pt x="85578" y="1219726"/>
                </a:lnTo>
                <a:lnTo>
                  <a:pt x="66528" y="1187069"/>
                </a:lnTo>
                <a:close/>
              </a:path>
              <a:path w="171450" h="1296035">
                <a:moveTo>
                  <a:pt x="154709" y="1124477"/>
                </a:moveTo>
                <a:lnTo>
                  <a:pt x="147395" y="1124966"/>
                </a:lnTo>
                <a:lnTo>
                  <a:pt x="140795" y="1128121"/>
                </a:lnTo>
                <a:lnTo>
                  <a:pt x="135743" y="1133728"/>
                </a:lnTo>
                <a:lnTo>
                  <a:pt x="104628" y="1187069"/>
                </a:lnTo>
                <a:lnTo>
                  <a:pt x="104628" y="1257681"/>
                </a:lnTo>
                <a:lnTo>
                  <a:pt x="107671" y="1257681"/>
                </a:lnTo>
                <a:lnTo>
                  <a:pt x="168763" y="1153033"/>
                </a:lnTo>
                <a:lnTo>
                  <a:pt x="171156" y="1145837"/>
                </a:lnTo>
                <a:lnTo>
                  <a:pt x="170668" y="1138523"/>
                </a:lnTo>
                <a:lnTo>
                  <a:pt x="167513" y="1131923"/>
                </a:lnTo>
                <a:lnTo>
                  <a:pt x="161905" y="1126871"/>
                </a:lnTo>
                <a:lnTo>
                  <a:pt x="154709" y="1124477"/>
                </a:lnTo>
                <a:close/>
              </a:path>
              <a:path w="171450" h="1296035">
                <a:moveTo>
                  <a:pt x="85578" y="1219726"/>
                </a:moveTo>
                <a:lnTo>
                  <a:pt x="69068" y="1248029"/>
                </a:lnTo>
                <a:lnTo>
                  <a:pt x="102088" y="1248029"/>
                </a:lnTo>
                <a:lnTo>
                  <a:pt x="85578" y="1219726"/>
                </a:lnTo>
                <a:close/>
              </a:path>
              <a:path w="171450" h="1296035">
                <a:moveTo>
                  <a:pt x="104628" y="1187069"/>
                </a:moveTo>
                <a:lnTo>
                  <a:pt x="85578" y="1219726"/>
                </a:lnTo>
                <a:lnTo>
                  <a:pt x="102088" y="1248029"/>
                </a:lnTo>
                <a:lnTo>
                  <a:pt x="104628" y="1248029"/>
                </a:lnTo>
                <a:lnTo>
                  <a:pt x="104628" y="1187069"/>
                </a:lnTo>
                <a:close/>
              </a:path>
              <a:path w="171450" h="1296035">
                <a:moveTo>
                  <a:pt x="104628" y="0"/>
                </a:moveTo>
                <a:lnTo>
                  <a:pt x="66528" y="0"/>
                </a:lnTo>
                <a:lnTo>
                  <a:pt x="66528" y="1187069"/>
                </a:lnTo>
                <a:lnTo>
                  <a:pt x="85578" y="1219726"/>
                </a:lnTo>
                <a:lnTo>
                  <a:pt x="104628" y="1187069"/>
                </a:lnTo>
                <a:lnTo>
                  <a:pt x="104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62773" y="1859915"/>
            <a:ext cx="138303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 marR="5080" indent="-26225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  <a:hlinkClick r:id="rId3"/>
              </a:rPr>
              <a:t>Ga</a:t>
            </a:r>
            <a:r>
              <a:rPr sz="1800" b="1" spc="-25" dirty="0">
                <a:latin typeface="Calibri"/>
                <a:cs typeface="Calibri"/>
                <a:hlinkClick r:id="rId3"/>
              </a:rPr>
              <a:t>s</a:t>
            </a:r>
            <a:r>
              <a:rPr sz="1800" b="1" dirty="0">
                <a:latin typeface="Calibri"/>
                <a:cs typeface="Calibri"/>
                <a:hlinkClick r:id="rId3"/>
              </a:rPr>
              <a:t>t</a:t>
            </a:r>
            <a:r>
              <a:rPr sz="1800" b="1" spc="-30" dirty="0">
                <a:latin typeface="Calibri"/>
                <a:cs typeface="Calibri"/>
                <a:hlinkClick r:id="rId3"/>
              </a:rPr>
              <a:t>r</a:t>
            </a:r>
            <a:r>
              <a:rPr sz="1800" b="1" spc="5" dirty="0">
                <a:latin typeface="Calibri"/>
                <a:cs typeface="Calibri"/>
                <a:hlinkClick r:id="rId3"/>
              </a:rPr>
              <a:t>o</a:t>
            </a:r>
            <a:r>
              <a:rPr sz="1800" b="1" dirty="0">
                <a:latin typeface="Calibri"/>
                <a:cs typeface="Calibri"/>
                <a:hlinkClick r:id="rId3"/>
              </a:rPr>
              <a:t>-s</a:t>
            </a:r>
            <a:r>
              <a:rPr sz="1800" b="1" spc="5" dirty="0">
                <a:latin typeface="Calibri"/>
                <a:cs typeface="Calibri"/>
                <a:hlinkClick r:id="rId3"/>
              </a:rPr>
              <a:t>p</a:t>
            </a:r>
            <a:r>
              <a:rPr sz="1800" b="1" dirty="0">
                <a:latin typeface="Calibri"/>
                <a:cs typeface="Calibri"/>
                <a:hlinkClick r:id="rId3"/>
              </a:rPr>
              <a:t>le</a:t>
            </a:r>
            <a:r>
              <a:rPr sz="1800" b="1" spc="-15" dirty="0">
                <a:latin typeface="Calibri"/>
                <a:cs typeface="Calibri"/>
                <a:hlinkClick r:id="rId3"/>
              </a:rPr>
              <a:t>n</a:t>
            </a:r>
            <a:r>
              <a:rPr sz="1800" b="1" dirty="0">
                <a:latin typeface="Calibri"/>
                <a:cs typeface="Calibri"/>
                <a:hlinkClick r:id="rId3"/>
              </a:rPr>
              <a:t>ic  </a:t>
            </a:r>
            <a:r>
              <a:rPr sz="1800" b="1" spc="-10" dirty="0">
                <a:latin typeface="Calibri"/>
                <a:cs typeface="Calibri"/>
                <a:hlinkClick r:id="rId3"/>
              </a:rPr>
              <a:t>ligament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4244" y="3765169"/>
            <a:ext cx="168465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0" marR="5080" indent="-413384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  <a:hlinkClick r:id="rId3"/>
              </a:rPr>
              <a:t>Hepato-duodenal  ligament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97040" y="2110739"/>
            <a:ext cx="577596" cy="1705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39331" y="2129663"/>
            <a:ext cx="376555" cy="1452245"/>
          </a:xfrm>
          <a:custGeom>
            <a:avLst/>
            <a:gdLst/>
            <a:ahLst/>
            <a:cxnLst/>
            <a:rect l="l" t="t" r="r" b="b"/>
            <a:pathLst>
              <a:path w="376554" h="1452245">
                <a:moveTo>
                  <a:pt x="227822" y="1297701"/>
                </a:moveTo>
                <a:lnTo>
                  <a:pt x="220597" y="1298747"/>
                </a:lnTo>
                <a:lnTo>
                  <a:pt x="214122" y="1302639"/>
                </a:lnTo>
                <a:lnTo>
                  <a:pt x="209653" y="1308683"/>
                </a:lnTo>
                <a:lnTo>
                  <a:pt x="207899" y="1315751"/>
                </a:lnTo>
                <a:lnTo>
                  <a:pt x="208907" y="1322962"/>
                </a:lnTo>
                <a:lnTo>
                  <a:pt x="212725" y="1329436"/>
                </a:lnTo>
                <a:lnTo>
                  <a:pt x="323469" y="1451864"/>
                </a:lnTo>
                <a:lnTo>
                  <a:pt x="334464" y="1418716"/>
                </a:lnTo>
                <a:lnTo>
                  <a:pt x="297052" y="1418716"/>
                </a:lnTo>
                <a:lnTo>
                  <a:pt x="282542" y="1349798"/>
                </a:lnTo>
                <a:lnTo>
                  <a:pt x="241046" y="1303909"/>
                </a:lnTo>
                <a:lnTo>
                  <a:pt x="234928" y="1299442"/>
                </a:lnTo>
                <a:lnTo>
                  <a:pt x="227822" y="1297701"/>
                </a:lnTo>
                <a:close/>
              </a:path>
              <a:path w="376554" h="1452245">
                <a:moveTo>
                  <a:pt x="282542" y="1349798"/>
                </a:moveTo>
                <a:lnTo>
                  <a:pt x="297052" y="1418716"/>
                </a:lnTo>
                <a:lnTo>
                  <a:pt x="334391" y="1410970"/>
                </a:lnTo>
                <a:lnTo>
                  <a:pt x="333936" y="1408811"/>
                </a:lnTo>
                <a:lnTo>
                  <a:pt x="297561" y="1408811"/>
                </a:lnTo>
                <a:lnTo>
                  <a:pt x="307873" y="1377811"/>
                </a:lnTo>
                <a:lnTo>
                  <a:pt x="282542" y="1349798"/>
                </a:lnTo>
                <a:close/>
              </a:path>
              <a:path w="376554" h="1452245">
                <a:moveTo>
                  <a:pt x="355881" y="1270242"/>
                </a:moveTo>
                <a:lnTo>
                  <a:pt x="348869" y="1272222"/>
                </a:lnTo>
                <a:lnTo>
                  <a:pt x="343094" y="1276679"/>
                </a:lnTo>
                <a:lnTo>
                  <a:pt x="339344" y="1283208"/>
                </a:lnTo>
                <a:lnTo>
                  <a:pt x="319837" y="1341844"/>
                </a:lnTo>
                <a:lnTo>
                  <a:pt x="334391" y="1410970"/>
                </a:lnTo>
                <a:lnTo>
                  <a:pt x="297052" y="1418716"/>
                </a:lnTo>
                <a:lnTo>
                  <a:pt x="334464" y="1418716"/>
                </a:lnTo>
                <a:lnTo>
                  <a:pt x="375412" y="1295273"/>
                </a:lnTo>
                <a:lnTo>
                  <a:pt x="376384" y="1287734"/>
                </a:lnTo>
                <a:lnTo>
                  <a:pt x="374427" y="1280683"/>
                </a:lnTo>
                <a:lnTo>
                  <a:pt x="369947" y="1274895"/>
                </a:lnTo>
                <a:lnTo>
                  <a:pt x="363347" y="1271142"/>
                </a:lnTo>
                <a:lnTo>
                  <a:pt x="355881" y="1270242"/>
                </a:lnTo>
                <a:close/>
              </a:path>
              <a:path w="376554" h="1452245">
                <a:moveTo>
                  <a:pt x="307873" y="1377811"/>
                </a:moveTo>
                <a:lnTo>
                  <a:pt x="297561" y="1408811"/>
                </a:lnTo>
                <a:lnTo>
                  <a:pt x="329819" y="1402079"/>
                </a:lnTo>
                <a:lnTo>
                  <a:pt x="307873" y="1377811"/>
                </a:lnTo>
                <a:close/>
              </a:path>
              <a:path w="376554" h="1452245">
                <a:moveTo>
                  <a:pt x="319837" y="1341844"/>
                </a:moveTo>
                <a:lnTo>
                  <a:pt x="307873" y="1377811"/>
                </a:lnTo>
                <a:lnTo>
                  <a:pt x="329819" y="1402079"/>
                </a:lnTo>
                <a:lnTo>
                  <a:pt x="297561" y="1408811"/>
                </a:lnTo>
                <a:lnTo>
                  <a:pt x="333936" y="1408811"/>
                </a:lnTo>
                <a:lnTo>
                  <a:pt x="319837" y="1341844"/>
                </a:lnTo>
                <a:close/>
              </a:path>
              <a:path w="376554" h="1452245">
                <a:moveTo>
                  <a:pt x="37338" y="0"/>
                </a:moveTo>
                <a:lnTo>
                  <a:pt x="0" y="7874"/>
                </a:lnTo>
                <a:lnTo>
                  <a:pt x="282542" y="1349798"/>
                </a:lnTo>
                <a:lnTo>
                  <a:pt x="307873" y="1377811"/>
                </a:lnTo>
                <a:lnTo>
                  <a:pt x="319837" y="1341844"/>
                </a:lnTo>
                <a:lnTo>
                  <a:pt x="373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97728" y="1707515"/>
            <a:ext cx="140843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  <a:hlinkClick r:id="rId3"/>
              </a:rPr>
              <a:t>Hepato-gastric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  <a:hlinkClick r:id="rId3"/>
              </a:rPr>
              <a:t>ligament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2"/>
          <p:cNvSpPr txBox="1">
            <a:spLocks noGrp="1"/>
          </p:cNvSpPr>
          <p:nvPr>
            <p:ph type="title"/>
          </p:nvPr>
        </p:nvSpPr>
        <p:spPr>
          <a:xfrm>
            <a:off x="0" y="204342"/>
            <a:ext cx="9144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32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sz="3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(Peritoneum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sz="32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</a:t>
            </a:r>
            <a:r>
              <a:rPr sz="3200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cavity)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85721"/>
            <a:ext cx="4262120" cy="3807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7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 peritoneum </a:t>
            </a:r>
            <a:r>
              <a:rPr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has 2</a:t>
            </a:r>
            <a:r>
              <a:rPr sz="17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sacs:</a:t>
            </a:r>
            <a:endParaRPr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 lvl="1">
              <a:lnSpc>
                <a:spcPct val="100000"/>
              </a:lnSpc>
              <a:buFont typeface="Calibri"/>
              <a:buChar char="-"/>
              <a:tabLst>
                <a:tab pos="469900" algn="l"/>
              </a:tabLst>
            </a:pPr>
            <a:r>
              <a:rPr sz="1700" b="1" spc="-5" dirty="0">
                <a:latin typeface="Calibri"/>
                <a:cs typeface="Calibri"/>
              </a:rPr>
              <a:t>The </a:t>
            </a:r>
            <a:r>
              <a:rPr sz="1700" b="1" spc="-15" dirty="0">
                <a:latin typeface="Calibri"/>
                <a:cs typeface="Calibri"/>
              </a:rPr>
              <a:t>greater </a:t>
            </a:r>
            <a:r>
              <a:rPr sz="1700" b="1" dirty="0">
                <a:latin typeface="Calibri"/>
                <a:cs typeface="Calibri"/>
              </a:rPr>
              <a:t>sac</a:t>
            </a:r>
            <a:r>
              <a:rPr sz="1700" dirty="0">
                <a:latin typeface="Calibri"/>
                <a:cs typeface="Calibri"/>
              </a:rPr>
              <a:t>: which is </a:t>
            </a:r>
            <a:r>
              <a:rPr sz="1700" spc="-5" dirty="0">
                <a:latin typeface="Calibri"/>
                <a:cs typeface="Calibri"/>
              </a:rPr>
              <a:t>connected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to:</a:t>
            </a:r>
            <a:endParaRPr sz="1700" dirty="0">
              <a:latin typeface="Calibri"/>
              <a:cs typeface="Calibri"/>
            </a:endParaRPr>
          </a:p>
          <a:p>
            <a:pPr marL="355600" marR="6350" lvl="1">
              <a:lnSpc>
                <a:spcPts val="1630"/>
              </a:lnSpc>
              <a:spcBef>
                <a:spcPts val="395"/>
              </a:spcBef>
              <a:buFont typeface="Calibri"/>
              <a:buChar char="-"/>
              <a:tabLst>
                <a:tab pos="537210" algn="l"/>
              </a:tabLst>
            </a:pPr>
            <a:r>
              <a:rPr sz="1700" b="1" spc="-5" dirty="0">
                <a:latin typeface="Calibri"/>
                <a:cs typeface="Calibri"/>
              </a:rPr>
              <a:t>The lesser </a:t>
            </a:r>
            <a:r>
              <a:rPr sz="1700" b="1" dirty="0">
                <a:latin typeface="Calibri"/>
                <a:cs typeface="Calibri"/>
              </a:rPr>
              <a:t>sac </a:t>
            </a:r>
            <a:r>
              <a:rPr sz="1700" b="1" spc="-10" dirty="0">
                <a:latin typeface="Calibri"/>
                <a:cs typeface="Calibri"/>
              </a:rPr>
              <a:t>(omental bursa) </a:t>
            </a:r>
            <a:r>
              <a:rPr sz="1700" spc="-5" dirty="0">
                <a:latin typeface="Calibri"/>
                <a:cs typeface="Calibri"/>
              </a:rPr>
              <a:t>by </a:t>
            </a:r>
            <a:r>
              <a:rPr sz="1700" spc="5" dirty="0">
                <a:latin typeface="Calibri"/>
                <a:cs typeface="Calibri"/>
              </a:rPr>
              <a:t>the </a:t>
            </a:r>
            <a:r>
              <a:rPr sz="1700" spc="39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epiploic </a:t>
            </a:r>
            <a:r>
              <a:rPr sz="1700" spc="-5" dirty="0">
                <a:latin typeface="Calibri"/>
                <a:cs typeface="Calibri"/>
              </a:rPr>
              <a:t>(omental)</a:t>
            </a:r>
            <a:r>
              <a:rPr sz="1700" spc="-1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foramen.</a:t>
            </a:r>
            <a:endParaRPr sz="1700" dirty="0">
              <a:latin typeface="Calibri"/>
              <a:cs typeface="Calibri"/>
            </a:endParaRPr>
          </a:p>
          <a:p>
            <a:pPr marL="355600" marR="5080">
              <a:lnSpc>
                <a:spcPts val="1630"/>
              </a:lnSpc>
              <a:spcBef>
                <a:spcPts val="409"/>
              </a:spcBef>
            </a:pPr>
            <a:r>
              <a:rPr sz="1700" b="1" spc="-10" dirty="0">
                <a:latin typeface="Calibri"/>
                <a:cs typeface="Calibri"/>
              </a:rPr>
              <a:t>Note</a:t>
            </a:r>
            <a:r>
              <a:rPr sz="1700" spc="-10" dirty="0">
                <a:latin typeface="Calibri"/>
                <a:cs typeface="Calibri"/>
              </a:rPr>
              <a:t>: </a:t>
            </a:r>
            <a:r>
              <a:rPr sz="1700" spc="-5" dirty="0">
                <a:latin typeface="Calibri"/>
                <a:cs typeface="Calibri"/>
              </a:rPr>
              <a:t>the lesser </a:t>
            </a:r>
            <a:r>
              <a:rPr sz="1700" dirty="0">
                <a:latin typeface="Calibri"/>
                <a:cs typeface="Calibri"/>
              </a:rPr>
              <a:t>sac </a:t>
            </a:r>
            <a:r>
              <a:rPr sz="1700" spc="-5" dirty="0">
                <a:latin typeface="Calibri"/>
                <a:cs typeface="Calibri"/>
              </a:rPr>
              <a:t>in </a:t>
            </a:r>
            <a:r>
              <a:rPr sz="1700" spc="-10" dirty="0">
                <a:latin typeface="Calibri"/>
                <a:cs typeface="Calibri"/>
              </a:rPr>
              <a:t>posterior </a:t>
            </a:r>
            <a:r>
              <a:rPr sz="1700" spc="-5" dirty="0">
                <a:latin typeface="Calibri"/>
                <a:cs typeface="Calibri"/>
              </a:rPr>
              <a:t>to the  stomach.</a:t>
            </a:r>
            <a:endParaRPr sz="17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420"/>
              </a:spcBef>
              <a:buFont typeface="Arial"/>
              <a:buChar char="•"/>
              <a:tabLst>
                <a:tab pos="355600" algn="l"/>
              </a:tabLst>
            </a:pPr>
            <a:r>
              <a:rPr sz="1700" b="1" spc="-15" dirty="0">
                <a:latin typeface="Calibri"/>
                <a:cs typeface="Calibri"/>
              </a:rPr>
              <a:t>Paracolic gutters</a:t>
            </a:r>
            <a:r>
              <a:rPr sz="1700" spc="-15" dirty="0">
                <a:latin typeface="Calibri"/>
                <a:cs typeface="Calibri"/>
              </a:rPr>
              <a:t>: </a:t>
            </a:r>
            <a:r>
              <a:rPr sz="1700" spc="-5" dirty="0">
                <a:latin typeface="Calibri"/>
                <a:cs typeface="Calibri"/>
              </a:rPr>
              <a:t>these </a:t>
            </a:r>
            <a:r>
              <a:rPr sz="1700" spc="-10" dirty="0">
                <a:latin typeface="Calibri"/>
                <a:cs typeface="Calibri"/>
              </a:rPr>
              <a:t>are </a:t>
            </a:r>
            <a:r>
              <a:rPr sz="1700" spc="-5" dirty="0">
                <a:latin typeface="Calibri"/>
                <a:cs typeface="Calibri"/>
              </a:rPr>
              <a:t>empty spaces  which will </a:t>
            </a:r>
            <a:r>
              <a:rPr sz="1700" dirty="0">
                <a:latin typeface="Calibri"/>
                <a:cs typeface="Calibri"/>
              </a:rPr>
              <a:t>be </a:t>
            </a:r>
            <a:r>
              <a:rPr sz="1700" spc="-5" dirty="0">
                <a:latin typeface="Calibri"/>
                <a:cs typeface="Calibri"/>
              </a:rPr>
              <a:t>filled </a:t>
            </a:r>
            <a:r>
              <a:rPr sz="1700" dirty="0">
                <a:latin typeface="Calibri"/>
                <a:cs typeface="Calibri"/>
              </a:rPr>
              <a:t>with </a:t>
            </a:r>
            <a:r>
              <a:rPr sz="1700" spc="-10" dirty="0">
                <a:latin typeface="Calibri"/>
                <a:cs typeface="Calibri"/>
              </a:rPr>
              <a:t>fluid </a:t>
            </a:r>
            <a:r>
              <a:rPr sz="1700" spc="-5" dirty="0">
                <a:latin typeface="Calibri"/>
                <a:cs typeface="Calibri"/>
              </a:rPr>
              <a:t>in case </a:t>
            </a:r>
            <a:r>
              <a:rPr sz="1700" dirty="0">
                <a:latin typeface="Calibri"/>
                <a:cs typeface="Calibri"/>
              </a:rPr>
              <a:t>of  </a:t>
            </a:r>
            <a:r>
              <a:rPr sz="1700" spc="-5" dirty="0">
                <a:latin typeface="Calibri"/>
                <a:cs typeface="Calibri"/>
              </a:rPr>
              <a:t>peritonitis. </a:t>
            </a:r>
            <a:r>
              <a:rPr sz="1700" spc="-15" dirty="0">
                <a:latin typeface="Calibri"/>
                <a:cs typeface="Calibri"/>
              </a:rPr>
              <a:t>Therefore, </a:t>
            </a:r>
            <a:r>
              <a:rPr sz="1700" spc="-5" dirty="0">
                <a:latin typeface="Calibri"/>
                <a:cs typeface="Calibri"/>
              </a:rPr>
              <a:t>peritoneal </a:t>
            </a:r>
            <a:r>
              <a:rPr sz="1700" spc="-10" dirty="0">
                <a:latin typeface="Calibri"/>
                <a:cs typeface="Calibri"/>
              </a:rPr>
              <a:t>cavity </a:t>
            </a:r>
            <a:r>
              <a:rPr sz="1700" spc="-5" dirty="0">
                <a:latin typeface="Calibri"/>
                <a:cs typeface="Calibri"/>
              </a:rPr>
              <a:t>will  </a:t>
            </a:r>
            <a:r>
              <a:rPr sz="1700" dirty="0">
                <a:latin typeface="Calibri"/>
                <a:cs typeface="Calibri"/>
              </a:rPr>
              <a:t>be </a:t>
            </a:r>
            <a:r>
              <a:rPr sz="1700" spc="-10" dirty="0">
                <a:latin typeface="Calibri"/>
                <a:cs typeface="Calibri"/>
              </a:rPr>
              <a:t>reduced resulting </a:t>
            </a:r>
            <a:r>
              <a:rPr sz="1700" spc="-5" dirty="0">
                <a:latin typeface="Calibri"/>
                <a:cs typeface="Calibri"/>
              </a:rPr>
              <a:t>in </a:t>
            </a:r>
            <a:r>
              <a:rPr sz="1700" spc="-15" dirty="0">
                <a:latin typeface="Calibri"/>
                <a:cs typeface="Calibri"/>
              </a:rPr>
              <a:t>more </a:t>
            </a:r>
            <a:r>
              <a:rPr sz="1700" spc="-5" dirty="0">
                <a:latin typeface="Calibri"/>
                <a:cs typeface="Calibri"/>
              </a:rPr>
              <a:t>friction  </a:t>
            </a:r>
            <a:r>
              <a:rPr sz="1700" dirty="0">
                <a:latin typeface="Calibri"/>
                <a:cs typeface="Calibri"/>
              </a:rPr>
              <a:t>between</a:t>
            </a:r>
            <a:r>
              <a:rPr sz="1700" spc="-1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organs.</a:t>
            </a:r>
            <a:endParaRPr sz="17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700" b="1" spc="-5" dirty="0" err="1">
                <a:latin typeface="Calibri"/>
                <a:cs typeface="Calibri"/>
              </a:rPr>
              <a:t>Mesocolon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spc="-5" dirty="0" smtClean="0">
                <a:latin typeface="Calibri"/>
                <a:cs typeface="Calibri"/>
              </a:rPr>
              <a:t>---</a:t>
            </a:r>
            <a:r>
              <a:rPr lang="ar-BH" sz="1700" spc="-5" dirty="0">
                <a:latin typeface="Arial"/>
                <a:cs typeface="Arial"/>
              </a:rPr>
              <a:t>&lt;</a:t>
            </a:r>
            <a:r>
              <a:rPr sz="1700" spc="-5" dirty="0" smtClean="0">
                <a:latin typeface="Arial"/>
                <a:cs typeface="Arial"/>
              </a:rPr>
              <a:t> </a:t>
            </a:r>
            <a:r>
              <a:rPr sz="1700" spc="-10" dirty="0">
                <a:latin typeface="Calibri"/>
                <a:cs typeface="Calibri"/>
              </a:rPr>
              <a:t>large</a:t>
            </a:r>
            <a:r>
              <a:rPr sz="1700" spc="-10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intestines.</a:t>
            </a:r>
            <a:endParaRPr sz="17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700" b="1" spc="-10" dirty="0">
                <a:latin typeface="Calibri"/>
                <a:cs typeface="Calibri"/>
              </a:rPr>
              <a:t>Mesentery </a:t>
            </a:r>
            <a:r>
              <a:rPr sz="1700" spc="-10" dirty="0" smtClean="0">
                <a:latin typeface="Calibri"/>
                <a:cs typeface="Calibri"/>
              </a:rPr>
              <a:t>---</a:t>
            </a:r>
            <a:r>
              <a:rPr lang="ar-BH" sz="1700" spc="-10" dirty="0">
                <a:latin typeface="Arial"/>
                <a:cs typeface="Arial"/>
              </a:rPr>
              <a:t>&lt;</a:t>
            </a:r>
            <a:r>
              <a:rPr sz="1700" spc="-10" dirty="0" smtClean="0">
                <a:latin typeface="Arial"/>
                <a:cs typeface="Arial"/>
              </a:rPr>
              <a:t> </a:t>
            </a:r>
            <a:r>
              <a:rPr sz="1700" spc="-5" dirty="0">
                <a:latin typeface="Calibri"/>
                <a:cs typeface="Calibri"/>
              </a:rPr>
              <a:t>small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intestines.</a:t>
            </a:r>
            <a:endParaRPr sz="17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700" b="1" spc="-10" dirty="0">
                <a:latin typeface="Calibri"/>
                <a:cs typeface="Calibri"/>
              </a:rPr>
              <a:t>Intraperitoneal organs</a:t>
            </a:r>
            <a:r>
              <a:rPr sz="1700" spc="-10" dirty="0">
                <a:latin typeface="Calibri"/>
                <a:cs typeface="Calibri"/>
              </a:rPr>
              <a:t>: </a:t>
            </a:r>
            <a:r>
              <a:rPr sz="1700" spc="-5" dirty="0">
                <a:latin typeface="Calibri"/>
                <a:cs typeface="Calibri"/>
              </a:rPr>
              <a:t>stomach,</a:t>
            </a:r>
            <a:r>
              <a:rPr sz="1700" spc="-9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spleen</a:t>
            </a:r>
          </a:p>
          <a:p>
            <a:pPr marL="355600" marR="5080" indent="-342900">
              <a:lnSpc>
                <a:spcPct val="80000"/>
              </a:lnSpc>
              <a:spcBef>
                <a:spcPts val="405"/>
              </a:spcBef>
              <a:buFont typeface="Arial"/>
              <a:buChar char="•"/>
              <a:tabLst>
                <a:tab pos="355600" algn="l"/>
              </a:tabLst>
            </a:pPr>
            <a:r>
              <a:rPr sz="1700" b="1" spc="-10" dirty="0">
                <a:latin typeface="Calibri"/>
                <a:cs typeface="Calibri"/>
              </a:rPr>
              <a:t>Retroperitoneal organs</a:t>
            </a:r>
            <a:r>
              <a:rPr sz="1700" spc="-10" dirty="0">
                <a:latin typeface="Calibri"/>
                <a:cs typeface="Calibri"/>
              </a:rPr>
              <a:t>: </a:t>
            </a:r>
            <a:r>
              <a:rPr sz="1700" spc="-5" dirty="0">
                <a:latin typeface="Calibri"/>
                <a:cs typeface="Calibri"/>
              </a:rPr>
              <a:t>kidneys, </a:t>
            </a:r>
            <a:r>
              <a:rPr sz="1700" spc="-15" dirty="0">
                <a:latin typeface="Calibri"/>
                <a:cs typeface="Calibri"/>
              </a:rPr>
              <a:t>suprarenal  </a:t>
            </a:r>
            <a:r>
              <a:rPr sz="1700" dirty="0">
                <a:latin typeface="Calibri"/>
                <a:cs typeface="Calibri"/>
              </a:rPr>
              <a:t>glands, </a:t>
            </a:r>
            <a:r>
              <a:rPr sz="1700" spc="-5" dirty="0">
                <a:latin typeface="Calibri"/>
                <a:cs typeface="Calibri"/>
              </a:rPr>
              <a:t>pancreas </a:t>
            </a:r>
            <a:r>
              <a:rPr sz="1700" dirty="0">
                <a:latin typeface="Calibri"/>
                <a:cs typeface="Calibri"/>
              </a:rPr>
              <a:t>&amp; part of </a:t>
            </a:r>
            <a:r>
              <a:rPr sz="1700" spc="5" dirty="0">
                <a:latin typeface="Calibri"/>
                <a:cs typeface="Calibri"/>
              </a:rPr>
              <a:t>the</a:t>
            </a:r>
            <a:r>
              <a:rPr sz="1700" spc="-1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duodenum.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421121"/>
            <a:ext cx="4262755" cy="64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1430"/>
              </a:lnSpc>
              <a:buFont typeface="Arial"/>
              <a:buChar char="•"/>
              <a:tabLst>
                <a:tab pos="355600" algn="l"/>
                <a:tab pos="1101090" algn="l"/>
                <a:tab pos="1513840" algn="l"/>
                <a:tab pos="2502535" algn="l"/>
                <a:tab pos="3522979" algn="l"/>
                <a:tab pos="3952240" algn="l"/>
              </a:tabLst>
            </a:pPr>
            <a:r>
              <a:rPr sz="1700" b="1" dirty="0">
                <a:latin typeface="Calibri"/>
                <a:cs typeface="Calibri"/>
              </a:rPr>
              <a:t>No</a:t>
            </a:r>
            <a:r>
              <a:rPr sz="1700" b="1" spc="-30" dirty="0">
                <a:latin typeface="Calibri"/>
                <a:cs typeface="Calibri"/>
              </a:rPr>
              <a:t>t</a:t>
            </a:r>
            <a:r>
              <a:rPr sz="1700" b="1" spc="-10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:	</a:t>
            </a:r>
            <a:r>
              <a:rPr sz="1700" spc="-10" dirty="0">
                <a:latin typeface="Calibri"/>
                <a:cs typeface="Calibri"/>
              </a:rPr>
              <a:t>i</a:t>
            </a:r>
            <a:r>
              <a:rPr sz="1700" dirty="0">
                <a:latin typeface="Calibri"/>
                <a:cs typeface="Calibri"/>
              </a:rPr>
              <a:t>n	</a:t>
            </a:r>
            <a:r>
              <a:rPr sz="1700" spc="-55" dirty="0">
                <a:latin typeface="Calibri"/>
                <a:cs typeface="Calibri"/>
              </a:rPr>
              <a:t>f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5" dirty="0">
                <a:latin typeface="Calibri"/>
                <a:cs typeface="Calibri"/>
              </a:rPr>
              <a:t>m</a:t>
            </a:r>
            <a:r>
              <a:rPr sz="1700" dirty="0">
                <a:latin typeface="Calibri"/>
                <a:cs typeface="Calibri"/>
              </a:rPr>
              <a:t>ales,	in</a:t>
            </a:r>
            <a:r>
              <a:rPr sz="1700" spc="-60" dirty="0">
                <a:latin typeface="Calibri"/>
                <a:cs typeface="Calibri"/>
              </a:rPr>
              <a:t>f</a:t>
            </a:r>
            <a:r>
              <a:rPr sz="1700" dirty="0">
                <a:latin typeface="Calibri"/>
                <a:cs typeface="Calibri"/>
              </a:rPr>
              <a:t>ec</a:t>
            </a:r>
            <a:r>
              <a:rPr sz="1700" spc="5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10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n	</a:t>
            </a:r>
            <a:r>
              <a:rPr sz="1700" spc="10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f	</a:t>
            </a:r>
            <a:r>
              <a:rPr sz="1700" spc="5" dirty="0">
                <a:latin typeface="Calibri"/>
                <a:cs typeface="Calibri"/>
              </a:rPr>
              <a:t>the</a:t>
            </a:r>
            <a:endParaRPr sz="1700" dirty="0">
              <a:latin typeface="Calibri"/>
              <a:cs typeface="Calibri"/>
            </a:endParaRPr>
          </a:p>
          <a:p>
            <a:pPr marL="355600" marR="5080">
              <a:lnSpc>
                <a:spcPct val="80000"/>
              </a:lnSpc>
              <a:spcBef>
                <a:spcPts val="204"/>
              </a:spcBef>
            </a:pPr>
            <a:r>
              <a:rPr sz="1700" spc="-5" dirty="0">
                <a:latin typeface="Calibri"/>
                <a:cs typeface="Calibri"/>
              </a:rPr>
              <a:t>peritoneum is </a:t>
            </a:r>
            <a:r>
              <a:rPr sz="1700" spc="-10" dirty="0">
                <a:latin typeface="Calibri"/>
                <a:cs typeface="Calibri"/>
              </a:rPr>
              <a:t>more </a:t>
            </a:r>
            <a:r>
              <a:rPr sz="1700" spc="-5" dirty="0">
                <a:latin typeface="Calibri"/>
                <a:cs typeface="Calibri"/>
              </a:rPr>
              <a:t>common because </a:t>
            </a:r>
            <a:r>
              <a:rPr sz="1700" dirty="0">
                <a:latin typeface="Calibri"/>
                <a:cs typeface="Calibri"/>
              </a:rPr>
              <a:t>it </a:t>
            </a:r>
            <a:r>
              <a:rPr sz="1700" spc="5" dirty="0">
                <a:latin typeface="Calibri"/>
                <a:cs typeface="Calibri"/>
              </a:rPr>
              <a:t>is  </a:t>
            </a:r>
            <a:r>
              <a:rPr sz="1700" spc="-5" dirty="0">
                <a:latin typeface="Calibri"/>
                <a:cs typeface="Calibri"/>
              </a:rPr>
              <a:t>connected to </a:t>
            </a:r>
            <a:r>
              <a:rPr sz="1700" spc="5" dirty="0">
                <a:latin typeface="Calibri"/>
                <a:cs typeface="Calibri"/>
              </a:rPr>
              <a:t>the </a:t>
            </a:r>
            <a:r>
              <a:rPr sz="1700" spc="-5" dirty="0">
                <a:latin typeface="Calibri"/>
                <a:cs typeface="Calibri"/>
              </a:rPr>
              <a:t>exterior </a:t>
            </a:r>
            <a:r>
              <a:rPr sz="1700" dirty="0">
                <a:latin typeface="Calibri"/>
                <a:cs typeface="Calibri"/>
              </a:rPr>
              <a:t>of </a:t>
            </a:r>
            <a:r>
              <a:rPr sz="1700" spc="5" dirty="0">
                <a:latin typeface="Calibri"/>
                <a:cs typeface="Calibri"/>
              </a:rPr>
              <a:t>the</a:t>
            </a:r>
            <a:r>
              <a:rPr sz="1700" spc="-8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body.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9600" y="1676400"/>
            <a:ext cx="22098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14901" y="1671637"/>
            <a:ext cx="2219325" cy="4048125"/>
          </a:xfrm>
          <a:custGeom>
            <a:avLst/>
            <a:gdLst/>
            <a:ahLst/>
            <a:cxnLst/>
            <a:rect l="l" t="t" r="r" b="b"/>
            <a:pathLst>
              <a:path w="2219325" h="4048125">
                <a:moveTo>
                  <a:pt x="0" y="4048125"/>
                </a:moveTo>
                <a:lnTo>
                  <a:pt x="2219325" y="4048125"/>
                </a:lnTo>
                <a:lnTo>
                  <a:pt x="2219325" y="0"/>
                </a:lnTo>
                <a:lnTo>
                  <a:pt x="0" y="0"/>
                </a:lnTo>
                <a:lnTo>
                  <a:pt x="0" y="40481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1800" y="1676400"/>
            <a:ext cx="2209800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76973" y="1671637"/>
            <a:ext cx="2219325" cy="4048125"/>
          </a:xfrm>
          <a:custGeom>
            <a:avLst/>
            <a:gdLst/>
            <a:ahLst/>
            <a:cxnLst/>
            <a:rect l="l" t="t" r="r" b="b"/>
            <a:pathLst>
              <a:path w="2219325" h="4048125">
                <a:moveTo>
                  <a:pt x="0" y="4048125"/>
                </a:moveTo>
                <a:lnTo>
                  <a:pt x="2219325" y="4048125"/>
                </a:lnTo>
                <a:lnTo>
                  <a:pt x="2219325" y="0"/>
                </a:lnTo>
                <a:lnTo>
                  <a:pt x="0" y="0"/>
                </a:lnTo>
                <a:lnTo>
                  <a:pt x="0" y="40481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81800" y="5791200"/>
            <a:ext cx="2209800" cy="83121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422909" indent="-342900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422909" algn="l"/>
              </a:tabLst>
            </a:pPr>
            <a:r>
              <a:rPr sz="1200" b="1" dirty="0">
                <a:latin typeface="Calibri"/>
                <a:cs typeface="Calibri"/>
              </a:rPr>
              <a:t>The </a:t>
            </a:r>
            <a:r>
              <a:rPr sz="1200" b="1" spc="-5" dirty="0">
                <a:latin typeface="Calibri"/>
                <a:cs typeface="Calibri"/>
              </a:rPr>
              <a:t>lesser</a:t>
            </a:r>
            <a:r>
              <a:rPr sz="1200" b="1" spc="-7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omentum</a:t>
            </a:r>
            <a:endParaRPr sz="1200">
              <a:latin typeface="Calibri"/>
              <a:cs typeface="Calibri"/>
            </a:endParaRPr>
          </a:p>
          <a:p>
            <a:pPr marL="422909" indent="-342900">
              <a:lnSpc>
                <a:spcPct val="100000"/>
              </a:lnSpc>
              <a:buAutoNum type="arabicPeriod"/>
              <a:tabLst>
                <a:tab pos="422909" algn="l"/>
              </a:tabLst>
            </a:pPr>
            <a:r>
              <a:rPr sz="1200" b="1" spc="-15" dirty="0">
                <a:latin typeface="Calibri"/>
                <a:cs typeface="Calibri"/>
              </a:rPr>
              <a:t>Transverse</a:t>
            </a:r>
            <a:r>
              <a:rPr sz="1200" b="1" spc="-9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mesocolon</a:t>
            </a:r>
            <a:endParaRPr sz="1200">
              <a:latin typeface="Calibri"/>
              <a:cs typeface="Calibri"/>
            </a:endParaRPr>
          </a:p>
          <a:p>
            <a:pPr marL="422909" indent="-342900">
              <a:lnSpc>
                <a:spcPct val="100000"/>
              </a:lnSpc>
              <a:buAutoNum type="arabicPeriod"/>
              <a:tabLst>
                <a:tab pos="422909" algn="l"/>
              </a:tabLst>
            </a:pPr>
            <a:r>
              <a:rPr sz="1200" b="1" spc="-5" dirty="0">
                <a:latin typeface="Calibri"/>
                <a:cs typeface="Calibri"/>
              </a:rPr>
              <a:t>Small bowel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mesentery</a:t>
            </a:r>
            <a:endParaRPr sz="1200">
              <a:latin typeface="Calibri"/>
              <a:cs typeface="Calibri"/>
            </a:endParaRPr>
          </a:p>
          <a:p>
            <a:pPr marL="422909" indent="-342900">
              <a:lnSpc>
                <a:spcPct val="100000"/>
              </a:lnSpc>
              <a:buAutoNum type="arabicPeriod"/>
              <a:tabLst>
                <a:tab pos="422909" algn="l"/>
              </a:tabLst>
            </a:pPr>
            <a:r>
              <a:rPr sz="1200" b="1" spc="-5" dirty="0">
                <a:latin typeface="Calibri"/>
                <a:cs typeface="Calibri"/>
              </a:rPr>
              <a:t>Sigmoid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mesentery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0" y="204342"/>
            <a:ext cx="9144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32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sz="3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(Peritoneum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sz="32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</a:t>
            </a:r>
            <a:r>
              <a:rPr sz="3200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cavity)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 rot="16200000">
            <a:off x="-2936557" y="3213556"/>
            <a:ext cx="685800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8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28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sz="28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8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(Peritoneum </a:t>
            </a:r>
            <a:r>
              <a:rPr sz="28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sz="28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</a:t>
            </a:r>
            <a:r>
              <a:rPr sz="2800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cavity)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252" t="12925" r="27891" b="4837"/>
          <a:stretch>
            <a:fillRect/>
          </a:stretch>
        </p:blipFill>
        <p:spPr bwMode="auto">
          <a:xfrm>
            <a:off x="1676400" y="152400"/>
            <a:ext cx="6172200" cy="6553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04342"/>
            <a:ext cx="9144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32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sz="3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(Esophagus</a:t>
            </a:r>
            <a:r>
              <a:rPr sz="32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Anatomy)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567941"/>
            <a:ext cx="4413885" cy="2776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5600" algn="l"/>
              </a:tabLst>
            </a:pPr>
            <a:r>
              <a:rPr sz="2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It </a:t>
            </a:r>
            <a:r>
              <a:rPr sz="22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starts  from  </a:t>
            </a:r>
            <a:r>
              <a:rPr sz="2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C6/ </a:t>
            </a:r>
            <a:r>
              <a:rPr sz="22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lower  border</a:t>
            </a:r>
            <a:r>
              <a:rPr sz="2200" b="1" spc="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 cricoid</a:t>
            </a:r>
            <a:r>
              <a:rPr sz="2200" b="1" spc="-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cartilage.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It passes </a:t>
            </a:r>
            <a:r>
              <a:rPr sz="2200" spc="-10" dirty="0">
                <a:latin typeface="Calibri"/>
                <a:cs typeface="Calibri"/>
              </a:rPr>
              <a:t>through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diaphragm  (esophageal </a:t>
            </a:r>
            <a:r>
              <a:rPr sz="2200" spc="-5" dirty="0">
                <a:latin typeface="Calibri"/>
                <a:cs typeface="Calibri"/>
              </a:rPr>
              <a:t>hitus) </a:t>
            </a:r>
            <a:r>
              <a:rPr sz="2200" spc="-15" dirty="0">
                <a:latin typeface="Calibri"/>
                <a:cs typeface="Calibri"/>
              </a:rPr>
              <a:t>at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level of  </a:t>
            </a:r>
            <a:r>
              <a:rPr sz="2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T10.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length </a:t>
            </a:r>
            <a:r>
              <a:rPr sz="2200" spc="-5" dirty="0">
                <a:latin typeface="Calibri"/>
                <a:cs typeface="Calibri"/>
              </a:rPr>
              <a:t>of the esophagus </a:t>
            </a:r>
            <a:r>
              <a:rPr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is   </a:t>
            </a:r>
            <a:r>
              <a:rPr sz="2200" spc="4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25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cm.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It </a:t>
            </a:r>
            <a:r>
              <a:rPr sz="22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has </a:t>
            </a:r>
            <a:r>
              <a:rPr sz="2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</a:t>
            </a:r>
            <a:r>
              <a:rPr sz="2200" b="1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sphincters: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-  </a:t>
            </a:r>
            <a:r>
              <a:rPr sz="2200" b="1" spc="-5" dirty="0">
                <a:latin typeface="Calibri"/>
                <a:cs typeface="Calibri"/>
              </a:rPr>
              <a:t>The  upper  </a:t>
            </a:r>
            <a:r>
              <a:rPr sz="2200" b="1" spc="-10" dirty="0">
                <a:latin typeface="Calibri"/>
                <a:cs typeface="Calibri"/>
              </a:rPr>
              <a:t>esophageal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sphincter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251197"/>
            <a:ext cx="407035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29055" algn="l"/>
                <a:tab pos="2783840" algn="l"/>
                <a:tab pos="3677920" algn="l"/>
              </a:tabLst>
            </a:pPr>
            <a:r>
              <a:rPr sz="2200" b="1" spc="-5" dirty="0">
                <a:latin typeface="Calibri"/>
                <a:cs typeface="Calibri"/>
              </a:rPr>
              <a:t>(U</a:t>
            </a:r>
            <a:r>
              <a:rPr sz="2200" b="1" spc="-30" dirty="0">
                <a:latin typeface="Calibri"/>
                <a:cs typeface="Calibri"/>
              </a:rPr>
              <a:t>E</a:t>
            </a:r>
            <a:r>
              <a:rPr sz="2200" b="1" spc="-5" dirty="0">
                <a:latin typeface="Calibri"/>
                <a:cs typeface="Calibri"/>
              </a:rPr>
              <a:t>S</a:t>
            </a:r>
            <a:r>
              <a:rPr sz="2200" b="1" dirty="0">
                <a:latin typeface="Calibri"/>
                <a:cs typeface="Calibri"/>
              </a:rPr>
              <a:t>)</a:t>
            </a:r>
            <a:r>
              <a:rPr sz="2200" spc="-5" dirty="0">
                <a:latin typeface="Calibri"/>
                <a:cs typeface="Calibri"/>
              </a:rPr>
              <a:t>: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5" dirty="0">
                <a:latin typeface="Calibri"/>
                <a:cs typeface="Calibri"/>
              </a:rPr>
              <a:t>f</a:t>
            </a:r>
            <a:r>
              <a:rPr sz="2200" spc="5" dirty="0">
                <a:latin typeface="Calibri"/>
                <a:cs typeface="Calibri"/>
              </a:rPr>
              <a:t>o</a:t>
            </a:r>
            <a:r>
              <a:rPr sz="2200" spc="-5" dirty="0">
                <a:latin typeface="Calibri"/>
                <a:cs typeface="Calibri"/>
              </a:rPr>
              <a:t>rmed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b</a:t>
            </a:r>
            <a:r>
              <a:rPr sz="2200" spc="-5" dirty="0">
                <a:latin typeface="Calibri"/>
                <a:cs typeface="Calibri"/>
              </a:rPr>
              <a:t>y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the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519421"/>
            <a:ext cx="282448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u="sng" spc="-10" dirty="0">
                <a:latin typeface="Calibri"/>
                <a:cs typeface="Calibri"/>
              </a:rPr>
              <a:t>cricopharyngeal</a:t>
            </a:r>
            <a:r>
              <a:rPr sz="2200" u="sng" spc="-15" dirty="0">
                <a:latin typeface="Calibri"/>
                <a:cs typeface="Calibri"/>
              </a:rPr>
              <a:t> </a:t>
            </a:r>
            <a:r>
              <a:rPr sz="2200" u="sng" spc="-5" dirty="0">
                <a:latin typeface="Calibri"/>
                <a:cs typeface="Calibri"/>
              </a:rPr>
              <a:t>muscle.</a:t>
            </a:r>
            <a:endParaRPr sz="2200" u="sng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4919726"/>
            <a:ext cx="4413250" cy="1169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715">
              <a:lnSpc>
                <a:spcPts val="2110"/>
              </a:lnSpc>
            </a:pPr>
            <a:r>
              <a:rPr sz="2200" spc="-5" dirty="0">
                <a:latin typeface="Calibri"/>
                <a:cs typeface="Calibri"/>
              </a:rPr>
              <a:t>- </a:t>
            </a:r>
            <a:r>
              <a:rPr sz="2200" b="1" spc="-5" dirty="0">
                <a:latin typeface="Calibri"/>
                <a:cs typeface="Calibri"/>
              </a:rPr>
              <a:t>The lower </a:t>
            </a:r>
            <a:r>
              <a:rPr sz="2200" b="1" spc="-10" dirty="0">
                <a:latin typeface="Calibri"/>
                <a:cs typeface="Calibri"/>
              </a:rPr>
              <a:t>esophageal sphincter  (LES)</a:t>
            </a:r>
            <a:r>
              <a:rPr sz="2200" spc="-10" dirty="0">
                <a:latin typeface="Calibri"/>
                <a:cs typeface="Calibri"/>
              </a:rPr>
              <a:t>: </a:t>
            </a:r>
            <a:r>
              <a:rPr sz="2200" spc="-5" dirty="0">
                <a:latin typeface="Calibri"/>
                <a:cs typeface="Calibri"/>
              </a:rPr>
              <a:t>it is a </a:t>
            </a:r>
            <a:r>
              <a:rPr sz="2200" u="sng" spc="-10" dirty="0">
                <a:latin typeface="Calibri"/>
                <a:cs typeface="Calibri"/>
              </a:rPr>
              <a:t>physiologic</a:t>
            </a:r>
            <a:r>
              <a:rPr sz="2200" u="sng" spc="30" dirty="0">
                <a:latin typeface="Calibri"/>
                <a:cs typeface="Calibri"/>
              </a:rPr>
              <a:t> </a:t>
            </a:r>
            <a:r>
              <a:rPr sz="2200" u="sng" spc="-30" dirty="0">
                <a:latin typeface="Calibri"/>
                <a:cs typeface="Calibri"/>
              </a:rPr>
              <a:t>sphincter.</a:t>
            </a:r>
            <a:endParaRPr sz="2200" u="sng" dirty="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spcBef>
                <a:spcPts val="20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 esophagus </a:t>
            </a:r>
            <a:r>
              <a:rPr sz="22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has </a:t>
            </a:r>
            <a:r>
              <a:rPr sz="2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4 </a:t>
            </a:r>
            <a:r>
              <a:rPr sz="2200" b="1" spc="37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constrictions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(see </a:t>
            </a:r>
            <a:r>
              <a:rPr sz="22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</a:t>
            </a:r>
            <a:r>
              <a:rPr sz="2200" b="1" spc="-3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picture).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0" y="1905000"/>
            <a:ext cx="438150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7173" y="1900173"/>
            <a:ext cx="4391025" cy="3590925"/>
          </a:xfrm>
          <a:custGeom>
            <a:avLst/>
            <a:gdLst/>
            <a:ahLst/>
            <a:cxnLst/>
            <a:rect l="l" t="t" r="r" b="b"/>
            <a:pathLst>
              <a:path w="4391025" h="3590925">
                <a:moveTo>
                  <a:pt x="0" y="3590925"/>
                </a:moveTo>
                <a:lnTo>
                  <a:pt x="4391025" y="3590925"/>
                </a:lnTo>
                <a:lnTo>
                  <a:pt x="4391025" y="0"/>
                </a:lnTo>
                <a:lnTo>
                  <a:pt x="0" y="0"/>
                </a:lnTo>
                <a:lnTo>
                  <a:pt x="0" y="35909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82165"/>
            <a:ext cx="8074025" cy="452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Cervical</a:t>
            </a:r>
            <a:r>
              <a:rPr sz="1800" b="1" spc="-7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esophagus: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 marR="6350" lvl="1">
              <a:lnSpc>
                <a:spcPct val="80000"/>
              </a:lnSpc>
              <a:spcBef>
                <a:spcPts val="434"/>
              </a:spcBef>
              <a:buFont typeface="Calibri"/>
              <a:buChar char="-"/>
              <a:tabLst>
                <a:tab pos="542290" algn="l"/>
              </a:tabLst>
            </a:pPr>
            <a:r>
              <a:rPr sz="1800" b="1" spc="-10" dirty="0">
                <a:latin typeface="Calibri"/>
                <a:cs typeface="Calibri"/>
              </a:rPr>
              <a:t>Anterior</a:t>
            </a:r>
            <a:r>
              <a:rPr sz="1800" spc="-10" dirty="0">
                <a:latin typeface="Calibri"/>
                <a:cs typeface="Calibri"/>
              </a:rPr>
              <a:t>: </a:t>
            </a:r>
            <a:r>
              <a:rPr sz="1800" u="sng" spc="-10" dirty="0">
                <a:latin typeface="Calibri"/>
                <a:cs typeface="Calibri"/>
              </a:rPr>
              <a:t>trachea</a:t>
            </a:r>
            <a:r>
              <a:rPr sz="1800" spc="-10" dirty="0">
                <a:latin typeface="Calibri"/>
                <a:cs typeface="Calibri"/>
              </a:rPr>
              <a:t>. </a:t>
            </a:r>
            <a:r>
              <a:rPr sz="1800" spc="-5" dirty="0">
                <a:latin typeface="Calibri"/>
                <a:cs typeface="Calibri"/>
              </a:rPr>
              <a:t>Between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esophagus </a:t>
            </a:r>
            <a:r>
              <a:rPr sz="1800" dirty="0">
                <a:latin typeface="Calibri"/>
                <a:cs typeface="Calibri"/>
              </a:rPr>
              <a:t>&amp; </a:t>
            </a:r>
            <a:r>
              <a:rPr sz="1800" spc="-10" dirty="0">
                <a:latin typeface="Calibri"/>
                <a:cs typeface="Calibri"/>
              </a:rPr>
              <a:t>trachea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recurrent </a:t>
            </a:r>
            <a:r>
              <a:rPr sz="1800" dirty="0">
                <a:latin typeface="Calibri"/>
                <a:cs typeface="Calibri"/>
              </a:rPr>
              <a:t>laryngeal  nerve.</a:t>
            </a:r>
          </a:p>
          <a:p>
            <a:pPr marL="475615" lvl="1" indent="-120014">
              <a:lnSpc>
                <a:spcPct val="100000"/>
              </a:lnSpc>
              <a:buFont typeface="Calibri"/>
              <a:buChar char="-"/>
              <a:tabLst>
                <a:tab pos="476250" algn="l"/>
              </a:tabLst>
            </a:pPr>
            <a:r>
              <a:rPr sz="1800" b="1" spc="-10" dirty="0">
                <a:latin typeface="Calibri"/>
                <a:cs typeface="Calibri"/>
              </a:rPr>
              <a:t>Posterior</a:t>
            </a:r>
            <a:r>
              <a:rPr sz="1800" spc="-10" dirty="0">
                <a:latin typeface="Calibri"/>
                <a:cs typeface="Calibri"/>
              </a:rPr>
              <a:t>: </a:t>
            </a:r>
            <a:r>
              <a:rPr sz="1800" u="sng" spc="-5" dirty="0">
                <a:latin typeface="Calibri"/>
                <a:cs typeface="Calibri"/>
              </a:rPr>
              <a:t>cervical</a:t>
            </a:r>
            <a:r>
              <a:rPr sz="1800" u="sng" spc="-80" dirty="0">
                <a:latin typeface="Calibri"/>
                <a:cs typeface="Calibri"/>
              </a:rPr>
              <a:t> </a:t>
            </a:r>
            <a:r>
              <a:rPr sz="1800" u="sng" spc="-10" dirty="0">
                <a:latin typeface="Calibri"/>
                <a:cs typeface="Calibri"/>
              </a:rPr>
              <a:t>vertebrae.</a:t>
            </a:r>
            <a:endParaRPr sz="1800" u="sng" dirty="0">
              <a:latin typeface="Calibri"/>
              <a:cs typeface="Calibri"/>
            </a:endParaRPr>
          </a:p>
          <a:p>
            <a:pPr marL="475615" lvl="1" indent="-120014">
              <a:lnSpc>
                <a:spcPct val="100000"/>
              </a:lnSpc>
              <a:buFont typeface="Calibri"/>
              <a:buChar char="-"/>
              <a:tabLst>
                <a:tab pos="476250" algn="l"/>
              </a:tabLst>
            </a:pPr>
            <a:r>
              <a:rPr sz="1800" b="1" spc="-15" dirty="0">
                <a:latin typeface="Calibri"/>
                <a:cs typeface="Calibri"/>
              </a:rPr>
              <a:t>Lateral</a:t>
            </a:r>
            <a:r>
              <a:rPr sz="1800" spc="-15" dirty="0">
                <a:latin typeface="Calibri"/>
                <a:cs typeface="Calibri"/>
              </a:rPr>
              <a:t>: </a:t>
            </a:r>
            <a:r>
              <a:rPr sz="1800" u="sng" dirty="0">
                <a:latin typeface="Calibri"/>
                <a:cs typeface="Calibri"/>
              </a:rPr>
              <a:t>lobes of the </a:t>
            </a:r>
            <a:r>
              <a:rPr sz="1800" u="sng" spc="-10" dirty="0">
                <a:latin typeface="Calibri"/>
                <a:cs typeface="Calibri"/>
              </a:rPr>
              <a:t>thyroid</a:t>
            </a:r>
            <a:r>
              <a:rPr sz="1800" u="sng" spc="-85" dirty="0">
                <a:latin typeface="Calibri"/>
                <a:cs typeface="Calibri"/>
              </a:rPr>
              <a:t> </a:t>
            </a:r>
            <a:r>
              <a:rPr sz="1800" u="sng" spc="-5" dirty="0">
                <a:latin typeface="Calibri"/>
                <a:cs typeface="Calibri"/>
              </a:rPr>
              <a:t>gland.</a:t>
            </a:r>
            <a:endParaRPr sz="1800" u="sng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4"/>
              </a:spcBef>
              <a:buFont typeface="Calibri"/>
              <a:buChar char="-"/>
            </a:pPr>
            <a:endParaRPr sz="18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Thoracic</a:t>
            </a:r>
            <a:r>
              <a:rPr sz="1800" b="1" spc="-7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esophagus: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475615" indent="-120014">
              <a:lnSpc>
                <a:spcPct val="100000"/>
              </a:lnSpc>
              <a:buChar char="-"/>
              <a:tabLst>
                <a:tab pos="476250" algn="l"/>
              </a:tabLst>
            </a:pPr>
            <a:r>
              <a:rPr sz="1800" b="1" spc="-10" dirty="0">
                <a:latin typeface="Calibri"/>
                <a:cs typeface="Calibri"/>
              </a:rPr>
              <a:t>Arch </a:t>
            </a:r>
            <a:r>
              <a:rPr sz="1800" b="1" dirty="0">
                <a:latin typeface="Calibri"/>
                <a:cs typeface="Calibri"/>
              </a:rPr>
              <a:t>of the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aorta.</a:t>
            </a:r>
            <a:endParaRPr sz="1800" dirty="0">
              <a:latin typeface="Calibri"/>
              <a:cs typeface="Calibri"/>
            </a:endParaRPr>
          </a:p>
          <a:p>
            <a:pPr marL="475615" indent="-120014">
              <a:lnSpc>
                <a:spcPct val="100000"/>
              </a:lnSpc>
              <a:buChar char="-"/>
              <a:tabLst>
                <a:tab pos="476250" algn="l"/>
              </a:tabLst>
            </a:pPr>
            <a:r>
              <a:rPr sz="1800" b="1" spc="-10" dirty="0">
                <a:latin typeface="Calibri"/>
                <a:cs typeface="Calibri"/>
              </a:rPr>
              <a:t>Left </a:t>
            </a:r>
            <a:r>
              <a:rPr sz="1800" b="1" spc="-5" dirty="0">
                <a:latin typeface="Calibri"/>
                <a:cs typeface="Calibri"/>
              </a:rPr>
              <a:t>main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bronchus.</a:t>
            </a:r>
            <a:endParaRPr sz="1800" dirty="0">
              <a:latin typeface="Calibri"/>
              <a:cs typeface="Calibri"/>
            </a:endParaRPr>
          </a:p>
          <a:p>
            <a:pPr marL="475615" indent="-120014">
              <a:lnSpc>
                <a:spcPct val="100000"/>
              </a:lnSpc>
              <a:buChar char="-"/>
              <a:tabLst>
                <a:tab pos="476250" algn="l"/>
              </a:tabLst>
            </a:pPr>
            <a:r>
              <a:rPr sz="1800" b="1" spc="-10" dirty="0">
                <a:latin typeface="Calibri"/>
                <a:cs typeface="Calibri"/>
              </a:rPr>
              <a:t>Left </a:t>
            </a:r>
            <a:r>
              <a:rPr sz="1800" b="1" spc="-5" dirty="0">
                <a:latin typeface="Calibri"/>
                <a:cs typeface="Calibri"/>
              </a:rPr>
              <a:t>atrium </a:t>
            </a:r>
            <a:r>
              <a:rPr sz="1800" b="1" dirty="0">
                <a:latin typeface="Calibri"/>
                <a:cs typeface="Calibri"/>
              </a:rPr>
              <a:t>of the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heart.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Abdominal</a:t>
            </a:r>
            <a:r>
              <a:rPr sz="1800" b="1" spc="-6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esophagus:</a:t>
            </a:r>
            <a:endParaRPr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- </a:t>
            </a:r>
            <a:r>
              <a:rPr sz="1800" spc="-25" dirty="0">
                <a:latin typeface="Calibri"/>
                <a:cs typeface="Calibri"/>
              </a:rPr>
              <a:t>Very </a:t>
            </a:r>
            <a:r>
              <a:rPr sz="1800" spc="-5" dirty="0">
                <a:latin typeface="Calibri"/>
                <a:cs typeface="Calibri"/>
              </a:rPr>
              <a:t>short part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(1.5cm).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100"/>
              </a:lnSpc>
            </a:pPr>
            <a:r>
              <a:rPr sz="1800" b="1" u="heavy" spc="-10" dirty="0">
                <a:latin typeface="Calibri"/>
                <a:cs typeface="Calibri"/>
              </a:rPr>
              <a:t>Note</a:t>
            </a:r>
            <a:r>
              <a:rPr sz="1800" b="1" spc="-10" dirty="0">
                <a:latin typeface="Calibri"/>
                <a:cs typeface="Calibri"/>
              </a:rPr>
              <a:t>: </a:t>
            </a:r>
            <a:r>
              <a:rPr sz="1800" b="1" spc="-5" dirty="0">
                <a:latin typeface="Calibri"/>
                <a:cs typeface="Calibri"/>
              </a:rPr>
              <a:t>cervical part </a:t>
            </a:r>
            <a:r>
              <a:rPr sz="1800" b="1" dirty="0">
                <a:latin typeface="Calibri"/>
                <a:cs typeface="Calibri"/>
              </a:rPr>
              <a:t>of the </a:t>
            </a:r>
            <a:r>
              <a:rPr sz="1800" b="1" spc="-5" dirty="0">
                <a:latin typeface="Calibri"/>
                <a:cs typeface="Calibri"/>
              </a:rPr>
              <a:t>esophagus is </a:t>
            </a:r>
            <a:r>
              <a:rPr sz="1800" b="1" spc="-10" dirty="0">
                <a:latin typeface="Calibri"/>
                <a:cs typeface="Calibri"/>
              </a:rPr>
              <a:t>innervated </a:t>
            </a:r>
            <a:r>
              <a:rPr sz="1800" b="1" spc="-5" dirty="0">
                <a:latin typeface="Calibri"/>
                <a:cs typeface="Calibri"/>
              </a:rPr>
              <a:t>by </a:t>
            </a: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15" dirty="0">
                <a:latin typeface="Calibri"/>
                <a:cs typeface="Calibri"/>
              </a:rPr>
              <a:t>recurrent </a:t>
            </a:r>
            <a:r>
              <a:rPr sz="1800" b="1" spc="-10" dirty="0">
                <a:latin typeface="Calibri"/>
                <a:cs typeface="Calibri"/>
              </a:rPr>
              <a:t>laryngeal nerve.  </a:t>
            </a:r>
            <a:r>
              <a:rPr sz="1800" b="1" spc="-5" dirty="0">
                <a:latin typeface="Calibri"/>
                <a:cs typeface="Calibri"/>
              </a:rPr>
              <a:t>Middle </a:t>
            </a:r>
            <a:r>
              <a:rPr sz="1800" b="1" dirty="0">
                <a:latin typeface="Calibri"/>
                <a:cs typeface="Calibri"/>
              </a:rPr>
              <a:t>&amp; </a:t>
            </a:r>
            <a:r>
              <a:rPr sz="1800" b="1" spc="-10" dirty="0">
                <a:latin typeface="Calibri"/>
                <a:cs typeface="Calibri"/>
              </a:rPr>
              <a:t>lower </a:t>
            </a:r>
            <a:r>
              <a:rPr sz="1800" b="1" dirty="0">
                <a:latin typeface="Calibri"/>
                <a:cs typeface="Calibri"/>
              </a:rPr>
              <a:t>parts </a:t>
            </a:r>
            <a:r>
              <a:rPr sz="1800" b="1" spc="-10" dirty="0">
                <a:latin typeface="Calibri"/>
                <a:cs typeface="Calibri"/>
              </a:rPr>
              <a:t>are </a:t>
            </a:r>
            <a:r>
              <a:rPr sz="1800" b="1" spc="-15" dirty="0">
                <a:latin typeface="Calibri"/>
                <a:cs typeface="Calibri"/>
              </a:rPr>
              <a:t>innervated </a:t>
            </a:r>
            <a:r>
              <a:rPr sz="1800" b="1" spc="-5" dirty="0">
                <a:latin typeface="Calibri"/>
                <a:cs typeface="Calibri"/>
              </a:rPr>
              <a:t>by </a:t>
            </a:r>
            <a:r>
              <a:rPr sz="1800" b="1" spc="-10" dirty="0">
                <a:latin typeface="Calibri"/>
                <a:cs typeface="Calibri"/>
              </a:rPr>
              <a:t>esophageal </a:t>
            </a:r>
            <a:r>
              <a:rPr sz="1800" b="1" spc="-15" dirty="0">
                <a:latin typeface="Calibri"/>
                <a:cs typeface="Calibri"/>
              </a:rPr>
              <a:t>plexus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nerves (vagus) </a:t>
            </a:r>
            <a:r>
              <a:rPr sz="1800" b="1" spc="-10" dirty="0">
                <a:latin typeface="Calibri"/>
                <a:cs typeface="Calibri"/>
              </a:rPr>
              <a:t>and  </a:t>
            </a:r>
            <a:r>
              <a:rPr sz="1800" b="1" spc="-15" dirty="0">
                <a:latin typeface="Calibri"/>
                <a:cs typeface="Calibri"/>
              </a:rPr>
              <a:t>greater </a:t>
            </a:r>
            <a:r>
              <a:rPr sz="1800" b="1" spc="-5" dirty="0">
                <a:latin typeface="Calibri"/>
                <a:cs typeface="Calibri"/>
              </a:rPr>
              <a:t>splanchnic nerve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(sympathetic).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0" y="204342"/>
            <a:ext cx="9144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32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sz="3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(Esophagus</a:t>
            </a:r>
            <a:r>
              <a:rPr sz="32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Anatomy)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938146"/>
            <a:ext cx="4949190" cy="2308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ts val="211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Diagnosis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pathologic </a:t>
            </a:r>
            <a:r>
              <a:rPr sz="2200" spc="-10" dirty="0">
                <a:latin typeface="Calibri"/>
                <a:cs typeface="Calibri"/>
              </a:rPr>
              <a:t>conditions </a:t>
            </a:r>
            <a:r>
              <a:rPr sz="2200" spc="-5" dirty="0">
                <a:latin typeface="Calibri"/>
                <a:cs typeface="Calibri"/>
              </a:rPr>
              <a:t>in  the esophagus is </a:t>
            </a:r>
            <a:r>
              <a:rPr sz="2200" spc="-10" dirty="0">
                <a:latin typeface="Calibri"/>
                <a:cs typeface="Calibri"/>
              </a:rPr>
              <a:t>done </a:t>
            </a:r>
            <a:r>
              <a:rPr sz="2200" spc="-5" dirty="0">
                <a:latin typeface="Calibri"/>
                <a:cs typeface="Calibri"/>
              </a:rPr>
              <a:t>using</a:t>
            </a:r>
            <a:r>
              <a:rPr sz="2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: </a:t>
            </a:r>
            <a:r>
              <a:rPr sz="2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fibro-optic  </a:t>
            </a:r>
            <a:r>
              <a:rPr sz="2200" b="1" spc="-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endoscopy.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 marR="6350" indent="-342900" algn="just">
              <a:lnSpc>
                <a:spcPts val="211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Barium </a:t>
            </a:r>
            <a:r>
              <a:rPr sz="22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swallow</a:t>
            </a:r>
            <a:r>
              <a:rPr lang="en-US" sz="22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:</a:t>
            </a:r>
            <a:r>
              <a:rPr sz="22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 also </a:t>
            </a:r>
            <a:r>
              <a:rPr sz="2200" spc="-10" dirty="0">
                <a:latin typeface="Calibri"/>
                <a:cs typeface="Calibri"/>
              </a:rPr>
              <a:t>done </a:t>
            </a:r>
            <a:r>
              <a:rPr sz="2200" spc="-5" dirty="0">
                <a:latin typeface="Calibri"/>
                <a:cs typeface="Calibri"/>
              </a:rPr>
              <a:t>using  </a:t>
            </a:r>
            <a:r>
              <a:rPr sz="2200" spc="-10" dirty="0">
                <a:latin typeface="Calibri"/>
                <a:cs typeface="Calibri"/>
              </a:rPr>
              <a:t>barium </a:t>
            </a:r>
            <a:r>
              <a:rPr sz="2200" spc="-20" dirty="0">
                <a:latin typeface="Calibri"/>
                <a:cs typeface="Calibri"/>
              </a:rPr>
              <a:t>sulfate </a:t>
            </a:r>
            <a:r>
              <a:rPr sz="2200" spc="-15" dirty="0">
                <a:latin typeface="Calibri"/>
                <a:cs typeface="Calibri"/>
              </a:rPr>
              <a:t>(contrasting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medium).</a:t>
            </a:r>
            <a:endParaRPr sz="2200" dirty="0">
              <a:latin typeface="Calibri"/>
              <a:cs typeface="Calibri"/>
            </a:endParaRPr>
          </a:p>
          <a:p>
            <a:pPr marL="355600" marR="8255" algn="just">
              <a:lnSpc>
                <a:spcPts val="2110"/>
              </a:lnSpc>
              <a:spcBef>
                <a:spcPts val="530"/>
              </a:spcBef>
            </a:pPr>
            <a:r>
              <a:rPr sz="2200" b="1" spc="-5" dirty="0">
                <a:latin typeface="Calibri"/>
                <a:cs typeface="Calibri"/>
              </a:rPr>
              <a:t>Picture: bird-beak showed </a:t>
            </a:r>
            <a:r>
              <a:rPr sz="2200" b="1" spc="-10" dirty="0">
                <a:latin typeface="Calibri"/>
                <a:cs typeface="Calibri"/>
              </a:rPr>
              <a:t>with </a:t>
            </a:r>
            <a:r>
              <a:rPr sz="2200" b="1" spc="-5" dirty="0">
                <a:latin typeface="Calibri"/>
                <a:cs typeface="Calibri"/>
              </a:rPr>
              <a:t>barium  </a:t>
            </a:r>
            <a:r>
              <a:rPr sz="2200" b="1" spc="-10" dirty="0">
                <a:latin typeface="Calibri"/>
                <a:cs typeface="Calibri"/>
              </a:rPr>
              <a:t>swallow </a:t>
            </a:r>
            <a:r>
              <a:rPr sz="2200" b="1" spc="-5" dirty="0">
                <a:latin typeface="Calibri"/>
                <a:cs typeface="Calibri"/>
              </a:rPr>
              <a:t>in case </a:t>
            </a:r>
            <a:r>
              <a:rPr sz="2200" b="1" dirty="0">
                <a:latin typeface="Calibri"/>
                <a:cs typeface="Calibri"/>
              </a:rPr>
              <a:t>of </a:t>
            </a:r>
            <a:r>
              <a:rPr sz="2200" b="1" spc="-5" dirty="0">
                <a:latin typeface="Calibri"/>
                <a:cs typeface="Calibri"/>
              </a:rPr>
              <a:t>achalasia (failing </a:t>
            </a:r>
            <a:r>
              <a:rPr sz="2200" b="1" spc="-25" dirty="0">
                <a:latin typeface="Calibri"/>
                <a:cs typeface="Calibri"/>
              </a:rPr>
              <a:t>to  </a:t>
            </a:r>
            <a:r>
              <a:rPr sz="2200" b="1" spc="-10" dirty="0">
                <a:latin typeface="Calibri"/>
                <a:cs typeface="Calibri"/>
              </a:rPr>
              <a:t>relax </a:t>
            </a:r>
            <a:r>
              <a:rPr sz="2200" b="1" spc="-15" dirty="0">
                <a:latin typeface="Calibri"/>
                <a:cs typeface="Calibri"/>
              </a:rPr>
              <a:t>LES </a:t>
            </a:r>
            <a:r>
              <a:rPr sz="2200" b="1" spc="-5" dirty="0">
                <a:latin typeface="Calibri"/>
                <a:cs typeface="Calibri"/>
              </a:rPr>
              <a:t>+ loss </a:t>
            </a:r>
            <a:r>
              <a:rPr sz="2200" b="1" dirty="0">
                <a:latin typeface="Calibri"/>
                <a:cs typeface="Calibri"/>
              </a:rPr>
              <a:t>of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motility).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4340" y="4536185"/>
            <a:ext cx="4578350" cy="0"/>
          </a:xfrm>
          <a:custGeom>
            <a:avLst/>
            <a:gdLst/>
            <a:ahLst/>
            <a:cxnLst/>
            <a:rect l="l" t="t" r="r" b="b"/>
            <a:pathLst>
              <a:path w="4578350">
                <a:moveTo>
                  <a:pt x="0" y="0"/>
                </a:moveTo>
                <a:lnTo>
                  <a:pt x="4578096" y="0"/>
                </a:lnTo>
              </a:path>
            </a:pathLst>
          </a:custGeom>
          <a:ln w="25907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4285741"/>
            <a:ext cx="4946650" cy="1705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ts val="2110"/>
              </a:lnSpc>
              <a:buFont typeface="Arial"/>
              <a:buChar char="•"/>
              <a:tabLst>
                <a:tab pos="355600" algn="l"/>
              </a:tabLst>
            </a:pPr>
            <a:r>
              <a:rPr sz="2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GERD </a:t>
            </a:r>
            <a:r>
              <a:rPr sz="22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(Gasto-Esophageal </a:t>
            </a:r>
            <a:r>
              <a:rPr sz="22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Reflux  </a:t>
            </a:r>
            <a:r>
              <a:rPr sz="2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Disease) </a:t>
            </a:r>
            <a:r>
              <a:rPr sz="22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might </a:t>
            </a:r>
            <a:r>
              <a:rPr sz="2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cause Barret </a:t>
            </a:r>
            <a:r>
              <a:rPr sz="22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esophagus  </a:t>
            </a:r>
            <a:r>
              <a:rPr sz="2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which is a </a:t>
            </a:r>
            <a:r>
              <a:rPr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risk </a:t>
            </a:r>
            <a:r>
              <a:rPr sz="22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factor for esophageal  adenocarcinoma.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  <a:spcBef>
                <a:spcPts val="20"/>
              </a:spcBef>
            </a:pPr>
            <a:r>
              <a:rPr sz="2200" b="1" spc="-10" dirty="0">
                <a:latin typeface="Calibri"/>
                <a:cs typeface="Calibri"/>
              </a:rPr>
              <a:t>Note</a:t>
            </a:r>
            <a:r>
              <a:rPr sz="2200" spc="-10" dirty="0">
                <a:latin typeface="Calibri"/>
                <a:cs typeface="Calibri"/>
              </a:rPr>
              <a:t>: </a:t>
            </a:r>
            <a:r>
              <a:rPr sz="2200" spc="-5" dirty="0">
                <a:latin typeface="Calibri"/>
                <a:cs typeface="Calibri"/>
              </a:rPr>
              <a:t>squamous cell </a:t>
            </a:r>
            <a:r>
              <a:rPr sz="2200" spc="-15" dirty="0">
                <a:latin typeface="Calibri"/>
                <a:cs typeface="Calibri"/>
              </a:rPr>
              <a:t>carcinoma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spc="459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more</a:t>
            </a:r>
            <a:endParaRPr sz="2200" dirty="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common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worldwide.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38796" y="2921"/>
            <a:ext cx="2005202" cy="303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31557" y="3038982"/>
            <a:ext cx="2012950" cy="0"/>
          </a:xfrm>
          <a:custGeom>
            <a:avLst/>
            <a:gdLst/>
            <a:ahLst/>
            <a:cxnLst/>
            <a:rect l="l" t="t" r="r" b="b"/>
            <a:pathLst>
              <a:path w="2012950">
                <a:moveTo>
                  <a:pt x="0" y="0"/>
                </a:moveTo>
                <a:lnTo>
                  <a:pt x="201244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31557" y="0"/>
            <a:ext cx="0" cy="3039110"/>
          </a:xfrm>
          <a:custGeom>
            <a:avLst/>
            <a:gdLst/>
            <a:ahLst/>
            <a:cxnLst/>
            <a:rect l="l" t="t" r="r" b="b"/>
            <a:pathLst>
              <a:path h="3039110">
                <a:moveTo>
                  <a:pt x="0" y="0"/>
                </a:moveTo>
                <a:lnTo>
                  <a:pt x="0" y="303898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4000" y="3048000"/>
            <a:ext cx="3809999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4000" y="5715000"/>
            <a:ext cx="3810000" cy="1016000"/>
          </a:xfrm>
          <a:custGeom>
            <a:avLst/>
            <a:gdLst/>
            <a:ahLst/>
            <a:cxnLst/>
            <a:rect l="l" t="t" r="r" b="b"/>
            <a:pathLst>
              <a:path w="3810000" h="1016000">
                <a:moveTo>
                  <a:pt x="0" y="1015657"/>
                </a:moveTo>
                <a:lnTo>
                  <a:pt x="3810000" y="1015657"/>
                </a:lnTo>
                <a:lnTo>
                  <a:pt x="3810000" y="0"/>
                </a:lnTo>
                <a:lnTo>
                  <a:pt x="0" y="0"/>
                </a:lnTo>
                <a:lnTo>
                  <a:pt x="0" y="1015657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13628" y="5753100"/>
            <a:ext cx="3653154" cy="934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Gastroesophageal </a:t>
            </a:r>
            <a:r>
              <a:rPr sz="1200" b="1" spc="-5" dirty="0">
                <a:latin typeface="Calibri"/>
                <a:cs typeface="Calibri"/>
              </a:rPr>
              <a:t>region. </a:t>
            </a:r>
            <a:r>
              <a:rPr sz="1200" b="1" spc="-10" dirty="0">
                <a:latin typeface="Calibri"/>
                <a:cs typeface="Calibri"/>
              </a:rPr>
              <a:t>Barrett's </a:t>
            </a:r>
            <a:r>
              <a:rPr sz="1200" b="1" spc="-5" dirty="0">
                <a:latin typeface="Calibri"/>
                <a:cs typeface="Calibri"/>
              </a:rPr>
              <a:t>esophagus,  demonstrating </a:t>
            </a:r>
            <a:r>
              <a:rPr sz="1200" b="1" spc="-10" dirty="0">
                <a:latin typeface="Calibri"/>
                <a:cs typeface="Calibri"/>
              </a:rPr>
              <a:t>proximal </a:t>
            </a:r>
            <a:r>
              <a:rPr sz="1200" b="1" spc="-5" dirty="0">
                <a:latin typeface="Calibri"/>
                <a:cs typeface="Calibri"/>
              </a:rPr>
              <a:t>extension </a:t>
            </a:r>
            <a:r>
              <a:rPr sz="1200" b="1" dirty="0">
                <a:latin typeface="Calibri"/>
                <a:cs typeface="Calibri"/>
              </a:rPr>
              <a:t>of </a:t>
            </a:r>
            <a:r>
              <a:rPr sz="1200" b="1" spc="-5" dirty="0">
                <a:latin typeface="Calibri"/>
                <a:cs typeface="Calibri"/>
              </a:rPr>
              <a:t>columnar-lined  mucosa well into </a:t>
            </a:r>
            <a:r>
              <a:rPr sz="1200" b="1" dirty="0">
                <a:latin typeface="Calibri"/>
                <a:cs typeface="Calibri"/>
              </a:rPr>
              <a:t>the tubular </a:t>
            </a:r>
            <a:r>
              <a:rPr sz="1200" b="1" spc="-5" dirty="0">
                <a:latin typeface="Calibri"/>
                <a:cs typeface="Calibri"/>
              </a:rPr>
              <a:t>esophagus. </a:t>
            </a:r>
            <a:r>
              <a:rPr sz="1200" b="1" dirty="0">
                <a:latin typeface="Calibri"/>
                <a:cs typeface="Calibri"/>
              </a:rPr>
              <a:t>This </a:t>
            </a:r>
            <a:r>
              <a:rPr sz="1200" b="1" spc="-5" dirty="0">
                <a:latin typeface="Calibri"/>
                <a:cs typeface="Calibri"/>
              </a:rPr>
              <a:t>columnar-  lined mucosa </a:t>
            </a:r>
            <a:r>
              <a:rPr sz="1200" b="1" spc="-10" dirty="0">
                <a:latin typeface="Calibri"/>
                <a:cs typeface="Calibri"/>
              </a:rPr>
              <a:t>extends more </a:t>
            </a:r>
            <a:r>
              <a:rPr sz="1200" b="1" dirty="0">
                <a:latin typeface="Calibri"/>
                <a:cs typeface="Calibri"/>
              </a:rPr>
              <a:t>than 2 cm </a:t>
            </a:r>
            <a:r>
              <a:rPr sz="1200" b="1" spc="-5" dirty="0">
                <a:latin typeface="Calibri"/>
                <a:cs typeface="Calibri"/>
              </a:rPr>
              <a:t>from </a:t>
            </a:r>
            <a:r>
              <a:rPr sz="1200" b="1" dirty="0">
                <a:latin typeface="Calibri"/>
                <a:cs typeface="Calibri"/>
              </a:rPr>
              <a:t>the </a:t>
            </a:r>
            <a:r>
              <a:rPr sz="1200" b="1" spc="-10" dirty="0">
                <a:latin typeface="Calibri"/>
                <a:cs typeface="Calibri"/>
              </a:rPr>
              <a:t>proximal  gastric </a:t>
            </a:r>
            <a:r>
              <a:rPr sz="1200" b="1" spc="-5" dirty="0">
                <a:latin typeface="Calibri"/>
                <a:cs typeface="Calibri"/>
              </a:rPr>
              <a:t>folds </a:t>
            </a:r>
            <a:r>
              <a:rPr sz="1200" b="1" dirty="0">
                <a:latin typeface="Calibri"/>
                <a:cs typeface="Calibri"/>
              </a:rPr>
              <a:t>( </a:t>
            </a:r>
            <a:r>
              <a:rPr sz="1200" b="1" spc="-5" dirty="0">
                <a:latin typeface="Calibri"/>
                <a:cs typeface="Calibri"/>
              </a:rPr>
              <a:t>arrows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).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0" y="204342"/>
            <a:ext cx="71628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32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sz="3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(Esophagus</a:t>
            </a:r>
            <a:r>
              <a:rPr sz="3200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Anatomy)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16200000">
            <a:off x="-3030379" y="3182781"/>
            <a:ext cx="685800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STATION </a:t>
            </a:r>
            <a:r>
              <a:rPr sz="3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</a:t>
            </a:r>
            <a:r>
              <a:rPr sz="3200" b="1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(Histology </a:t>
            </a:r>
            <a:r>
              <a:rPr sz="3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 The</a:t>
            </a:r>
            <a:r>
              <a:rPr sz="3200" b="1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Esophagus)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909" t="15758" r="27045" b="8788"/>
          <a:stretch>
            <a:fillRect/>
          </a:stretch>
        </p:blipFill>
        <p:spPr bwMode="auto">
          <a:xfrm>
            <a:off x="1295400" y="228600"/>
            <a:ext cx="7094863" cy="640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1102</Words>
  <Application>Microsoft Office PowerPoint</Application>
  <PresentationFormat>On-screen Show (4:3)</PresentationFormat>
  <Paragraphs>156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DEMO – II</vt:lpstr>
      <vt:lpstr>STATION – 1 (Peritoneum &amp; Peritoneal cavity)</vt:lpstr>
      <vt:lpstr>STATION – 1 (Peritoneum &amp; Peritoneal cavity)</vt:lpstr>
      <vt:lpstr>STATION – 1 (Peritoneum &amp; Peritoneal cavity)</vt:lpstr>
      <vt:lpstr>STATION – 1 (Peritoneum &amp; Peritoneal cavity)</vt:lpstr>
      <vt:lpstr>STATION – 2 (Esophagus Anatomy)</vt:lpstr>
      <vt:lpstr>STATION – 2 (Esophagus Anatomy)</vt:lpstr>
      <vt:lpstr>STATION – 2 (Esophagus Anatomy)</vt:lpstr>
      <vt:lpstr>Slide 9</vt:lpstr>
      <vt:lpstr>Slide 10</vt:lpstr>
      <vt:lpstr>Slide 11</vt:lpstr>
      <vt:lpstr>Slide 12</vt:lpstr>
      <vt:lpstr>Slide 13</vt:lpstr>
      <vt:lpstr>Slide 14</vt:lpstr>
      <vt:lpstr>STATION – 4 (Pharynx)</vt:lpstr>
      <vt:lpstr>Slide 16</vt:lpstr>
      <vt:lpstr>STATION – 4 (Pharynx)</vt:lpstr>
      <vt:lpstr>STATION – 4 (Pharynx)</vt:lpstr>
      <vt:lpstr>STATION – 5 (Same as what was mentioned in previous stations)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 – II Esophagus</dc:title>
  <dc:creator>user</dc:creator>
  <cp:lastModifiedBy>user</cp:lastModifiedBy>
  <cp:revision>1</cp:revision>
  <dcterms:created xsi:type="dcterms:W3CDTF">2015-11-20T11:14:31Z</dcterms:created>
  <dcterms:modified xsi:type="dcterms:W3CDTF">2015-11-21T00:34:49Z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2015-01-17T00:00:00Z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2015-11-20T00:00:00Z</vt:filetime>
  </property>
</Properties>
</file>