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4039-1557-40E2-B25B-1ED095BFCFB3}" type="datetimeFigureOut">
              <a:rPr lang="en-US" smtClean="0"/>
              <a:t>9/9/2015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6C142-F77D-4461-8A30-A6A6CB80C4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646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4039-1557-40E2-B25B-1ED095BFCFB3}" type="datetimeFigureOut">
              <a:rPr lang="en-US" smtClean="0"/>
              <a:t>9/9/2015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6C142-F77D-4461-8A30-A6A6CB80C4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93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4039-1557-40E2-B25B-1ED095BFCFB3}" type="datetimeFigureOut">
              <a:rPr lang="en-US" smtClean="0"/>
              <a:t>9/9/2015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6C142-F77D-4461-8A30-A6A6CB80C4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518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4039-1557-40E2-B25B-1ED095BFCFB3}" type="datetimeFigureOut">
              <a:rPr lang="en-US" smtClean="0"/>
              <a:t>9/9/2015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6C142-F77D-4461-8A30-A6A6CB80C4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961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4039-1557-40E2-B25B-1ED095BFCFB3}" type="datetimeFigureOut">
              <a:rPr lang="en-US" smtClean="0"/>
              <a:t>9/9/2015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6C142-F77D-4461-8A30-A6A6CB80C4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915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4039-1557-40E2-B25B-1ED095BFCFB3}" type="datetimeFigureOut">
              <a:rPr lang="en-US" smtClean="0"/>
              <a:t>9/9/2015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6C142-F77D-4461-8A30-A6A6CB80C4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632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4039-1557-40E2-B25B-1ED095BFCFB3}" type="datetimeFigureOut">
              <a:rPr lang="en-US" smtClean="0"/>
              <a:t>9/9/2015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6C142-F77D-4461-8A30-A6A6CB80C4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320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4039-1557-40E2-B25B-1ED095BFCFB3}" type="datetimeFigureOut">
              <a:rPr lang="en-US" smtClean="0"/>
              <a:t>9/9/2015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6C142-F77D-4461-8A30-A6A6CB80C4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713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4039-1557-40E2-B25B-1ED095BFCFB3}" type="datetimeFigureOut">
              <a:rPr lang="en-US" smtClean="0"/>
              <a:t>9/9/2015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6C142-F77D-4461-8A30-A6A6CB80C4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32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4039-1557-40E2-B25B-1ED095BFCFB3}" type="datetimeFigureOut">
              <a:rPr lang="en-US" smtClean="0"/>
              <a:t>9/9/2015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6C142-F77D-4461-8A30-A6A6CB80C4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550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4039-1557-40E2-B25B-1ED095BFCFB3}" type="datetimeFigureOut">
              <a:rPr lang="en-US" smtClean="0"/>
              <a:t>9/9/2015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6C142-F77D-4461-8A30-A6A6CB80C4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159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F4039-1557-40E2-B25B-1ED095BFCFB3}" type="datetimeFigureOut">
              <a:rPr lang="en-US" smtClean="0"/>
              <a:t>9/9/2015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6C142-F77D-4461-8A30-A6A6CB80C4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601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 – I</a:t>
            </a:r>
            <a:br>
              <a:rPr lang="en-US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700" b="1" u="sng" dirty="0" smtClean="0">
                <a:solidFill>
                  <a:schemeClr val="bg1">
                    <a:lumMod val="50000"/>
                  </a:schemeClr>
                </a:solidFill>
              </a:rPr>
              <a:t>(Shoulder Region)</a:t>
            </a:r>
            <a:endParaRPr lang="en-US" sz="2700" b="1" u="sng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24400"/>
            <a:ext cx="6400800" cy="1752600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Ali </a:t>
            </a:r>
            <a:r>
              <a:rPr lang="en-US" sz="2400" b="1" dirty="0" err="1" smtClean="0">
                <a:solidFill>
                  <a:schemeClr val="tx1"/>
                </a:solidFill>
              </a:rPr>
              <a:t>Jassim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Alhashli</a:t>
            </a:r>
            <a:r>
              <a:rPr lang="en-US" sz="2400" b="1" dirty="0" smtClean="0">
                <a:solidFill>
                  <a:schemeClr val="tx1"/>
                </a:solidFill>
              </a:rPr>
              <a:t> &amp;</a:t>
            </a:r>
          </a:p>
          <a:p>
            <a:r>
              <a:rPr lang="en-US" sz="2400" b="1" dirty="0" err="1" smtClean="0">
                <a:solidFill>
                  <a:schemeClr val="tx1"/>
                </a:solidFill>
              </a:rPr>
              <a:t>Abdulaziz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Almansoor</a:t>
            </a:r>
            <a:endParaRPr lang="en-US" sz="2400" b="1" dirty="0" smtClean="0">
              <a:solidFill>
                <a:schemeClr val="tx1"/>
              </a:solidFill>
            </a:endParaRPr>
          </a:p>
          <a:p>
            <a:endParaRPr lang="en-US" sz="2400" b="1" dirty="0">
              <a:solidFill>
                <a:schemeClr val="tx1"/>
              </a:solidFill>
            </a:endParaRPr>
          </a:p>
          <a:p>
            <a:endParaRPr lang="en-US" sz="2400" b="1" dirty="0" smtClean="0">
              <a:solidFill>
                <a:schemeClr val="tx1"/>
              </a:solidFill>
            </a:endParaRPr>
          </a:p>
          <a:p>
            <a:r>
              <a:rPr lang="en-US" sz="1600" b="1" dirty="0" smtClean="0">
                <a:solidFill>
                  <a:schemeClr val="tx1"/>
                </a:solidFill>
              </a:rPr>
              <a:t>Year IV – Unit VII – Musculoskeletal System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21506" name="Picture 2" descr="C:\Users\al hashli\Desktop\Ali\ali sultan bin casim tugra mai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981200"/>
            <a:ext cx="3048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627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9" t="8245" r="16407" b="19271"/>
          <a:stretch/>
        </p:blipFill>
        <p:spPr bwMode="auto">
          <a:xfrm>
            <a:off x="1447800" y="1143000"/>
            <a:ext cx="6248400" cy="5105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6014" y="10886"/>
            <a:ext cx="8229600" cy="979714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STATION-2 (</a:t>
            </a:r>
            <a:r>
              <a:rPr lang="en-US" sz="2400" b="1" dirty="0" err="1">
                <a:solidFill>
                  <a:srgbClr val="C00000"/>
                </a:solidFill>
              </a:rPr>
              <a:t>A</a:t>
            </a:r>
            <a:r>
              <a:rPr lang="en-US" sz="2400" b="1" dirty="0" err="1" smtClean="0">
                <a:solidFill>
                  <a:srgbClr val="C00000"/>
                </a:solidFill>
              </a:rPr>
              <a:t>xioappendicular</a:t>
            </a:r>
            <a:r>
              <a:rPr lang="en-US" sz="2400" b="1" dirty="0" smtClean="0">
                <a:solidFill>
                  <a:srgbClr val="C00000"/>
                </a:solidFill>
              </a:rPr>
              <a:t> &amp; </a:t>
            </a:r>
            <a:r>
              <a:rPr lang="en-US" sz="2400" b="1" dirty="0" err="1">
                <a:solidFill>
                  <a:srgbClr val="C00000"/>
                </a:solidFill>
              </a:rPr>
              <a:t>S</a:t>
            </a:r>
            <a:r>
              <a:rPr lang="en-US" sz="2400" b="1" dirty="0" err="1" smtClean="0">
                <a:solidFill>
                  <a:srgbClr val="C00000"/>
                </a:solidFill>
              </a:rPr>
              <a:t>capulohumeral</a:t>
            </a:r>
            <a:r>
              <a:rPr lang="en-US" sz="2400" b="1" dirty="0" smtClean="0">
                <a:solidFill>
                  <a:srgbClr val="C00000"/>
                </a:solidFill>
              </a:rPr>
              <a:t> Muscles)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67400" y="5943600"/>
            <a:ext cx="18288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86800" cy="6019800"/>
          </a:xfrm>
        </p:spPr>
        <p:txBody>
          <a:bodyPr>
            <a:normAutofit/>
          </a:bodyPr>
          <a:lstStyle/>
          <a:p>
            <a:pPr algn="just"/>
            <a:r>
              <a:rPr lang="en-US" sz="1600" b="1" u="sng" dirty="0" err="1" smtClean="0">
                <a:solidFill>
                  <a:srgbClr val="C00000"/>
                </a:solidFill>
              </a:rPr>
              <a:t>Scapulohumeral</a:t>
            </a:r>
            <a:r>
              <a:rPr lang="en-US" sz="1600" b="1" u="sng" dirty="0" smtClean="0">
                <a:solidFill>
                  <a:srgbClr val="C00000"/>
                </a:solidFill>
              </a:rPr>
              <a:t> muscles (general characteristics):</a:t>
            </a:r>
          </a:p>
          <a:p>
            <a:pPr lvl="1" algn="just"/>
            <a:r>
              <a:rPr lang="en-US" sz="1600" b="1" dirty="0" smtClean="0"/>
              <a:t>Deltoid</a:t>
            </a:r>
            <a:r>
              <a:rPr lang="en-US" sz="1600" dirty="0" smtClean="0"/>
              <a:t>: thick, powerful muscle, forming the rounded contour of the shoulder. It is divided into clavicular (anterior), acromial (middle) and spinal (posterior) parts. When all 4 parts contract simultaneously, the arm is abducted. The deltoid acts as a shunt muscle resisting inferior displacement of the head of </a:t>
            </a:r>
            <a:r>
              <a:rPr lang="en-US" sz="1600" dirty="0" err="1" smtClean="0"/>
              <a:t>humerus</a:t>
            </a:r>
            <a:r>
              <a:rPr lang="en-US" sz="1600" dirty="0" smtClean="0"/>
              <a:t> from the glenoid cavity. Abduction must be initiated y the supraspinatus or by leaning to the side (deltoid becomes fully effective as an abductor after the initial 15 degrees of abduction.</a:t>
            </a:r>
          </a:p>
          <a:p>
            <a:pPr lvl="1" algn="just"/>
            <a:r>
              <a:rPr lang="en-US" sz="1600" b="1" dirty="0" smtClean="0"/>
              <a:t>Teres major</a:t>
            </a:r>
            <a:r>
              <a:rPr lang="en-US" sz="1600" dirty="0" smtClean="0"/>
              <a:t>: thick, rounded muscle, lies on the </a:t>
            </a:r>
            <a:r>
              <a:rPr lang="en-US" sz="1600" dirty="0" err="1" smtClean="0"/>
              <a:t>inferolateral</a:t>
            </a:r>
            <a:r>
              <a:rPr lang="en-US" sz="1600" dirty="0" smtClean="0"/>
              <a:t> third of the scapula. It adducts and medially rotates the arm.</a:t>
            </a:r>
          </a:p>
          <a:p>
            <a:pPr lvl="1" algn="just"/>
            <a:r>
              <a:rPr lang="en-US" sz="1600" b="1" dirty="0" smtClean="0"/>
              <a:t>Rotator cuff muscles (SITS: </a:t>
            </a:r>
            <a:r>
              <a:rPr lang="en-US" sz="1600" b="1" dirty="0" smtClean="0">
                <a:solidFill>
                  <a:srgbClr val="C00000"/>
                </a:solidFill>
              </a:rPr>
              <a:t>S</a:t>
            </a:r>
            <a:r>
              <a:rPr lang="en-US" sz="1600" b="1" dirty="0" smtClean="0"/>
              <a:t>upraspinatus, </a:t>
            </a:r>
            <a:r>
              <a:rPr lang="en-US" sz="1600" b="1" dirty="0" smtClean="0">
                <a:solidFill>
                  <a:srgbClr val="C00000"/>
                </a:solidFill>
              </a:rPr>
              <a:t>I</a:t>
            </a:r>
            <a:r>
              <a:rPr lang="en-US" sz="1600" b="1" dirty="0" smtClean="0"/>
              <a:t>nfraspinatus, </a:t>
            </a:r>
            <a:r>
              <a:rPr lang="en-US" sz="1600" b="1" dirty="0" smtClean="0">
                <a:solidFill>
                  <a:srgbClr val="C00000"/>
                </a:solidFill>
              </a:rPr>
              <a:t>T</a:t>
            </a:r>
            <a:r>
              <a:rPr lang="en-US" sz="1600" b="1" dirty="0" smtClean="0"/>
              <a:t>eres minor, </a:t>
            </a:r>
            <a:r>
              <a:rPr lang="en-US" sz="1600" b="1" dirty="0" smtClean="0">
                <a:solidFill>
                  <a:srgbClr val="C00000"/>
                </a:solidFill>
              </a:rPr>
              <a:t>S</a:t>
            </a:r>
            <a:r>
              <a:rPr lang="en-US" sz="1600" b="1" dirty="0" smtClean="0"/>
              <a:t>ubscapularis)</a:t>
            </a:r>
            <a:r>
              <a:rPr lang="en-US" sz="1600" dirty="0" smtClean="0"/>
              <a:t>: they form a </a:t>
            </a:r>
            <a:r>
              <a:rPr lang="en-US" sz="1600" dirty="0" err="1" smtClean="0"/>
              <a:t>musculotendinous</a:t>
            </a:r>
            <a:r>
              <a:rPr lang="en-US" sz="1600" dirty="0" smtClean="0"/>
              <a:t> rotator cuff around the </a:t>
            </a:r>
            <a:r>
              <a:rPr lang="en-US" sz="1600" dirty="0" err="1" smtClean="0"/>
              <a:t>glenohumeral</a:t>
            </a:r>
            <a:r>
              <a:rPr lang="en-US" sz="1600" dirty="0" smtClean="0"/>
              <a:t> joint. All except the supraspinatus are rotators of the </a:t>
            </a:r>
            <a:r>
              <a:rPr lang="en-US" sz="1600" dirty="0" err="1" smtClean="0"/>
              <a:t>humerus</a:t>
            </a:r>
            <a:r>
              <a:rPr lang="en-US" sz="1600" dirty="0" smtClean="0"/>
              <a:t>. Tonic contraction of these muscles holds the relatively large head of the </a:t>
            </a:r>
            <a:r>
              <a:rPr lang="en-US" sz="1600" dirty="0" err="1" smtClean="0"/>
              <a:t>humerus</a:t>
            </a:r>
            <a:r>
              <a:rPr lang="en-US" sz="1600" dirty="0" smtClean="0"/>
              <a:t> firmly against the small and shallow glenoid cavity during arm movements.</a:t>
            </a:r>
          </a:p>
          <a:p>
            <a:pPr lvl="1" algn="just"/>
            <a:r>
              <a:rPr lang="en-US" sz="1600" b="1" dirty="0" smtClean="0"/>
              <a:t>Notes:</a:t>
            </a:r>
          </a:p>
          <a:p>
            <a:pPr lvl="2" algn="just"/>
            <a:r>
              <a:rPr lang="en-US" sz="1200" dirty="0" smtClean="0"/>
              <a:t>Supraspinatus muscle is responsible for the initial 15 degrees of abduction/</a:t>
            </a:r>
          </a:p>
          <a:p>
            <a:pPr lvl="2" algn="just"/>
            <a:r>
              <a:rPr lang="en-US" sz="1200" dirty="0" smtClean="0"/>
              <a:t>Acromial fibers of deltoid muscle are responsible for abduction from 15-90 degrees.</a:t>
            </a:r>
          </a:p>
          <a:p>
            <a:pPr lvl="2" algn="just"/>
            <a:r>
              <a:rPr lang="en-US" sz="1200" dirty="0" smtClean="0"/>
              <a:t>Trapezius and serratus anterior are responsible for abduction from 90-180 degrees .</a:t>
            </a:r>
          </a:p>
          <a:p>
            <a:pPr lvl="2" algn="just"/>
            <a:r>
              <a:rPr lang="en-US" sz="1200" dirty="0" smtClean="0"/>
              <a:t>The clavicular fibers of deltoid muscle are for flexion, acromial fibers for abduction and spinal fibers for extension.</a:t>
            </a:r>
          </a:p>
          <a:p>
            <a:pPr lvl="2" algn="just"/>
            <a:r>
              <a:rPr lang="en-US" sz="1200" dirty="0" smtClean="0"/>
              <a:t>Deltoid muscle is innervated by axillary nerve (C5). Damage occurs to this nerve when there is a fracture in the surgical neck of the </a:t>
            </a:r>
            <a:r>
              <a:rPr lang="en-US" sz="1200" dirty="0" err="1" smtClean="0"/>
              <a:t>humerus</a:t>
            </a:r>
            <a:r>
              <a:rPr lang="en-US" sz="1200" dirty="0" smtClean="0"/>
              <a:t> (below the greater and lesser tubercles). With nerve damage, deltoid muscle will lose its contour and sensation will also be lost in that area.</a:t>
            </a:r>
          </a:p>
          <a:p>
            <a:pPr lvl="2" algn="just"/>
            <a:r>
              <a:rPr lang="en-US" sz="1200" dirty="0" smtClean="0"/>
              <a:t>Supraspinatus syndrome (also known as: swimmer’s shoulder or thrower’s shoulder): occurs when the tendons of rotator cuff muscles become irritated and inflamed as they pass through the </a:t>
            </a:r>
            <a:r>
              <a:rPr lang="en-US" sz="1200" dirty="0" err="1" smtClean="0"/>
              <a:t>subacromial</a:t>
            </a:r>
            <a:r>
              <a:rPr lang="en-US" sz="1200" dirty="0" smtClean="0"/>
              <a:t> space. This can result in pain, weakness and loss of movement at the shoulder.</a:t>
            </a:r>
            <a:endParaRPr lang="en-US" sz="12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STATION-2 (</a:t>
            </a:r>
            <a:r>
              <a:rPr lang="en-US" sz="2400" b="1" dirty="0" err="1">
                <a:solidFill>
                  <a:srgbClr val="C00000"/>
                </a:solidFill>
              </a:rPr>
              <a:t>A</a:t>
            </a:r>
            <a:r>
              <a:rPr lang="en-US" sz="2400" b="1" dirty="0" err="1" smtClean="0">
                <a:solidFill>
                  <a:srgbClr val="C00000"/>
                </a:solidFill>
              </a:rPr>
              <a:t>xioappendicular</a:t>
            </a:r>
            <a:r>
              <a:rPr lang="en-US" sz="2400" b="1" dirty="0" smtClean="0">
                <a:solidFill>
                  <a:srgbClr val="C00000"/>
                </a:solidFill>
              </a:rPr>
              <a:t> &amp; </a:t>
            </a:r>
            <a:r>
              <a:rPr lang="en-US" sz="2400" b="1" dirty="0" err="1">
                <a:solidFill>
                  <a:srgbClr val="C00000"/>
                </a:solidFill>
              </a:rPr>
              <a:t>S</a:t>
            </a:r>
            <a:r>
              <a:rPr lang="en-US" sz="2400" b="1" dirty="0" err="1" smtClean="0">
                <a:solidFill>
                  <a:srgbClr val="C00000"/>
                </a:solidFill>
              </a:rPr>
              <a:t>capulohumeral</a:t>
            </a:r>
            <a:r>
              <a:rPr lang="en-US" sz="2400" b="1" dirty="0" smtClean="0">
                <a:solidFill>
                  <a:srgbClr val="C00000"/>
                </a:solidFill>
              </a:rPr>
              <a:t> Muscles)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98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6014" y="10886"/>
            <a:ext cx="8229600" cy="674914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STATION-2 (</a:t>
            </a:r>
            <a:r>
              <a:rPr lang="en-US" sz="2400" b="1" dirty="0" err="1">
                <a:solidFill>
                  <a:srgbClr val="C00000"/>
                </a:solidFill>
              </a:rPr>
              <a:t>A</a:t>
            </a:r>
            <a:r>
              <a:rPr lang="en-US" sz="2400" b="1" dirty="0" err="1" smtClean="0">
                <a:solidFill>
                  <a:srgbClr val="C00000"/>
                </a:solidFill>
              </a:rPr>
              <a:t>xioappendicular</a:t>
            </a:r>
            <a:r>
              <a:rPr lang="en-US" sz="2400" b="1" dirty="0" smtClean="0">
                <a:solidFill>
                  <a:srgbClr val="C00000"/>
                </a:solidFill>
              </a:rPr>
              <a:t> &amp; </a:t>
            </a:r>
            <a:r>
              <a:rPr lang="en-US" sz="2400" b="1" dirty="0" err="1">
                <a:solidFill>
                  <a:srgbClr val="C00000"/>
                </a:solidFill>
              </a:rPr>
              <a:t>S</a:t>
            </a:r>
            <a:r>
              <a:rPr lang="en-US" sz="2400" b="1" dirty="0" err="1" smtClean="0">
                <a:solidFill>
                  <a:srgbClr val="C00000"/>
                </a:solidFill>
              </a:rPr>
              <a:t>capulohumeral</a:t>
            </a:r>
            <a:r>
              <a:rPr lang="en-US" sz="2400" b="1" dirty="0" smtClean="0">
                <a:solidFill>
                  <a:srgbClr val="C00000"/>
                </a:solidFill>
              </a:rPr>
              <a:t> Muscles)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4" t="22644" r="8929" b="21059"/>
          <a:stretch/>
        </p:blipFill>
        <p:spPr bwMode="auto">
          <a:xfrm>
            <a:off x="381000" y="685800"/>
            <a:ext cx="8382000" cy="381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80" t="36021" r="17871" b="19455"/>
          <a:stretch/>
        </p:blipFill>
        <p:spPr bwMode="auto">
          <a:xfrm>
            <a:off x="3429000" y="4724398"/>
            <a:ext cx="2552700" cy="2035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2" t="24316" r="11170" b="28470"/>
          <a:stretch/>
        </p:blipFill>
        <p:spPr bwMode="auto">
          <a:xfrm>
            <a:off x="6172200" y="4724399"/>
            <a:ext cx="2590800" cy="203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9" t="29525" r="12810" b="22251"/>
          <a:stretch/>
        </p:blipFill>
        <p:spPr bwMode="auto">
          <a:xfrm>
            <a:off x="381000" y="4724398"/>
            <a:ext cx="2819399" cy="2035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889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86"/>
            <a:ext cx="8229600" cy="522514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STATION-3 (Surface Anatomy + Joints &amp; Ligaments)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1" t="18190" r="8784" b="40905"/>
          <a:stretch/>
        </p:blipFill>
        <p:spPr bwMode="auto">
          <a:xfrm>
            <a:off x="566058" y="533400"/>
            <a:ext cx="8033657" cy="25948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8" t="18280" r="50891" b="34465"/>
          <a:stretch/>
        </p:blipFill>
        <p:spPr bwMode="auto">
          <a:xfrm>
            <a:off x="3124200" y="3810000"/>
            <a:ext cx="2318657" cy="24710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9" t="37665" r="12228" b="17567"/>
          <a:stretch/>
        </p:blipFill>
        <p:spPr bwMode="auto">
          <a:xfrm>
            <a:off x="5562600" y="3810001"/>
            <a:ext cx="3037115" cy="24710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6" t="38124" r="53773" b="16322"/>
          <a:stretch/>
        </p:blipFill>
        <p:spPr bwMode="auto">
          <a:xfrm>
            <a:off x="566058" y="3276600"/>
            <a:ext cx="2405742" cy="3276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82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2400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en-US" sz="1550" b="1" u="sng" dirty="0" smtClean="0">
                <a:solidFill>
                  <a:srgbClr val="C00000"/>
                </a:solidFill>
              </a:rPr>
              <a:t>Joints and their ligaments:</a:t>
            </a:r>
          </a:p>
          <a:p>
            <a:pPr lvl="1" algn="just"/>
            <a:r>
              <a:rPr lang="en-US" sz="1550" b="1" dirty="0" smtClean="0"/>
              <a:t>Sternoclavicular joint:</a:t>
            </a:r>
          </a:p>
          <a:p>
            <a:pPr lvl="2" algn="just"/>
            <a:r>
              <a:rPr lang="en-US" sz="1550" dirty="0" smtClean="0"/>
              <a:t>Synovial articulation between the sternal end of the clavicle and the manubrium of the sternum.</a:t>
            </a:r>
          </a:p>
          <a:p>
            <a:pPr lvl="2" algn="just"/>
            <a:r>
              <a:rPr lang="en-US" sz="1550" dirty="0" smtClean="0"/>
              <a:t>It is a saddle type joint but functions as a ball-and-socket.</a:t>
            </a:r>
          </a:p>
          <a:p>
            <a:pPr lvl="2" algn="just"/>
            <a:r>
              <a:rPr lang="en-US" sz="1550" dirty="0" smtClean="0"/>
              <a:t>This joint is divided into 2 compartments by an articular disc which is firmly attached to: anterior and posterior sternoclavicular ligaments as well as the </a:t>
            </a:r>
            <a:r>
              <a:rPr lang="en-US" sz="1550" dirty="0" err="1" smtClean="0"/>
              <a:t>interclavicular</a:t>
            </a:r>
            <a:r>
              <a:rPr lang="en-US" sz="1550" dirty="0" smtClean="0"/>
              <a:t> ligament (extending from the sternal end of one clavicle to the sternal end of the other clavicle and attaching also to the superior border of manubrium).</a:t>
            </a:r>
          </a:p>
          <a:p>
            <a:pPr lvl="2" algn="just"/>
            <a:r>
              <a:rPr lang="en-US" sz="1550" dirty="0" smtClean="0"/>
              <a:t>A joint capsule surround the joint. This capsule has a fibrous layer which is lined internally by a synovial membrane (with synovial fluid: reducing friction).</a:t>
            </a:r>
          </a:p>
          <a:p>
            <a:pPr lvl="2" algn="just"/>
            <a:r>
              <a:rPr lang="en-US" sz="1550" dirty="0" smtClean="0"/>
              <a:t>The </a:t>
            </a:r>
            <a:r>
              <a:rPr lang="en-US" sz="1550" dirty="0" err="1" smtClean="0"/>
              <a:t>costoclavicular</a:t>
            </a:r>
            <a:r>
              <a:rPr lang="en-US" sz="1550" dirty="0" smtClean="0"/>
              <a:t> ligament anchors the inferior surface of the sternal end of the clavicle to the first rib and its costal cartilage, limiting elevation of the pectoral </a:t>
            </a:r>
            <a:r>
              <a:rPr lang="en-US" sz="1550" dirty="0" err="1" smtClean="0"/>
              <a:t>gridle</a:t>
            </a:r>
            <a:r>
              <a:rPr lang="en-US" sz="1550" dirty="0"/>
              <a:t>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16200000">
            <a:off x="-3004457" y="3015343"/>
            <a:ext cx="6847114" cy="8382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STATION-3 (Surface Anatomy + Joints &amp; Ligaments)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10242" name="Picture 2" descr="http://www.sportsinjuryclinic.net/images/shoulder-anatomy/sternoclavicular5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t="9705" r="1394" b="5856"/>
          <a:stretch/>
        </p:blipFill>
        <p:spPr bwMode="auto">
          <a:xfrm>
            <a:off x="2667000" y="3635829"/>
            <a:ext cx="5334000" cy="31024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3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28600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en-US" sz="1550" b="1" u="sng" dirty="0" smtClean="0">
                <a:solidFill>
                  <a:srgbClr val="C00000"/>
                </a:solidFill>
              </a:rPr>
              <a:t>Joints and their ligaments:</a:t>
            </a:r>
          </a:p>
          <a:p>
            <a:pPr lvl="1" algn="just"/>
            <a:r>
              <a:rPr lang="en-US" sz="1550" b="1" dirty="0" smtClean="0"/>
              <a:t>Acromioclavicular joint:</a:t>
            </a:r>
          </a:p>
          <a:p>
            <a:pPr lvl="2" algn="just"/>
            <a:r>
              <a:rPr lang="en-US" sz="1550" dirty="0" smtClean="0"/>
              <a:t>Synovial articulation between the acromial end of the clavicle and the acromion of the scapula.</a:t>
            </a:r>
          </a:p>
          <a:p>
            <a:pPr lvl="2" algn="just"/>
            <a:r>
              <a:rPr lang="en-US" sz="1550" dirty="0" smtClean="0"/>
              <a:t>It is separated by incomplete wedge-shaped articular disc.</a:t>
            </a:r>
          </a:p>
          <a:p>
            <a:pPr lvl="2" algn="just"/>
            <a:r>
              <a:rPr lang="en-US" sz="1550" dirty="0" smtClean="0"/>
              <a:t>There is a fibrous layer of the joint capsule which is attached to the margins of the articular surfaces. This fibrous layer is lined internally by a synovial membrane.</a:t>
            </a:r>
          </a:p>
          <a:p>
            <a:pPr lvl="2" algn="just"/>
            <a:r>
              <a:rPr lang="en-US" sz="1550" dirty="0" smtClean="0"/>
              <a:t>Acromioclavicular ligament is a fibrous band extending from the acromion to the clavicle, strengthens the acromioclavicular joint superiorly.</a:t>
            </a:r>
          </a:p>
          <a:p>
            <a:pPr lvl="2" algn="just"/>
            <a:r>
              <a:rPr lang="en-US" sz="1550" dirty="0" err="1" smtClean="0"/>
              <a:t>Coracoclavicular</a:t>
            </a:r>
            <a:r>
              <a:rPr lang="en-US" sz="1550" dirty="0" smtClean="0"/>
              <a:t> ligament is subdivided into: </a:t>
            </a:r>
            <a:r>
              <a:rPr lang="en-US" sz="1550" dirty="0" err="1" smtClean="0"/>
              <a:t>conoid</a:t>
            </a:r>
            <a:r>
              <a:rPr lang="en-US" sz="1550" dirty="0" smtClean="0"/>
              <a:t> and trapezoid ligaments.</a:t>
            </a:r>
            <a:endParaRPr lang="en-US" sz="155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16200000">
            <a:off x="-3004457" y="3015343"/>
            <a:ext cx="6847114" cy="8382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STATION-3 (Surface Anatomy + Joints &amp; Ligaments)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11266" name="Picture 2" descr="https://classconnection.s3.amazonaws.com/414/flashcards/2015414/jpg/should_ligaments13495004029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857" y="3091543"/>
            <a:ext cx="6400800" cy="36204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13857" y="3581400"/>
            <a:ext cx="1262743" cy="152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553200" y="3657600"/>
            <a:ext cx="1861457" cy="381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35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57200"/>
            <a:ext cx="8077200" cy="5973763"/>
          </a:xfrm>
        </p:spPr>
        <p:txBody>
          <a:bodyPr>
            <a:normAutofit/>
          </a:bodyPr>
          <a:lstStyle/>
          <a:p>
            <a:pPr algn="just"/>
            <a:r>
              <a:rPr lang="en-US" sz="1600" b="1" u="sng" dirty="0" smtClean="0">
                <a:solidFill>
                  <a:srgbClr val="C00000"/>
                </a:solidFill>
              </a:rPr>
              <a:t>Joints and their ligaments:</a:t>
            </a:r>
          </a:p>
          <a:p>
            <a:pPr lvl="1" algn="just"/>
            <a:r>
              <a:rPr lang="en-US" sz="1600" b="1" dirty="0" err="1" smtClean="0"/>
              <a:t>Glenohumeral</a:t>
            </a:r>
            <a:r>
              <a:rPr lang="en-US" sz="1600" b="1" dirty="0" smtClean="0"/>
              <a:t> joint:</a:t>
            </a:r>
          </a:p>
          <a:p>
            <a:pPr lvl="2" algn="just"/>
            <a:r>
              <a:rPr lang="en-US" sz="1600" dirty="0" smtClean="0"/>
              <a:t>It is a synovial joint, ball-and-socket type, permitting a wide range of movement (mobility makes the joint relatively unstable).</a:t>
            </a:r>
          </a:p>
          <a:p>
            <a:pPr lvl="2" algn="just"/>
            <a:r>
              <a:rPr lang="en-US" sz="1600" dirty="0" smtClean="0"/>
              <a:t>The large spherical humeral head articulates with the relatively small and shallow glenoid cavity of the scapula. Both articular surfaces are covered with hyaline cartilage.</a:t>
            </a:r>
          </a:p>
          <a:p>
            <a:pPr lvl="2" algn="just"/>
            <a:r>
              <a:rPr lang="en-US" sz="1600" dirty="0" smtClean="0"/>
              <a:t>The inferior part of the joint capsule, the only part not reinforced by the rotator cuff muscles, is its weakest area.</a:t>
            </a:r>
          </a:p>
          <a:p>
            <a:pPr lvl="2" algn="just"/>
            <a:r>
              <a:rPr lang="en-US" sz="1600" dirty="0" err="1" smtClean="0"/>
              <a:t>Coracohumeral</a:t>
            </a:r>
            <a:r>
              <a:rPr lang="en-US" sz="1600" dirty="0" smtClean="0"/>
              <a:t> ligament is a strong band passing from the base of coracoid process to the anterior aspect of the greater tubercle.</a:t>
            </a:r>
          </a:p>
          <a:p>
            <a:pPr lvl="2" algn="just"/>
            <a:r>
              <a:rPr lang="en-US" sz="1600" dirty="0" smtClean="0"/>
              <a:t>Transverse humeral ligament runs from the greater to the lesser tubercle, bridging over the </a:t>
            </a:r>
            <a:r>
              <a:rPr lang="en-US" sz="1600" dirty="0" err="1" smtClean="0"/>
              <a:t>intertubercular</a:t>
            </a:r>
            <a:r>
              <a:rPr lang="en-US" sz="1600" dirty="0" smtClean="0"/>
              <a:t> sulcus converting the groove into a canal for the tendon of the long head of biceps </a:t>
            </a:r>
            <a:r>
              <a:rPr lang="en-US" sz="1600" dirty="0" err="1" smtClean="0"/>
              <a:t>brachii</a:t>
            </a:r>
            <a:r>
              <a:rPr lang="en-US" sz="1600" dirty="0" smtClean="0"/>
              <a:t>.</a:t>
            </a:r>
          </a:p>
          <a:p>
            <a:pPr lvl="2" algn="just"/>
            <a:r>
              <a:rPr lang="en-US" sz="1600" dirty="0" err="1" smtClean="0"/>
              <a:t>Coracoacromial</a:t>
            </a:r>
            <a:r>
              <a:rPr lang="en-US" sz="1600" dirty="0" smtClean="0"/>
              <a:t> ligament is between the coracoid process of the scapula and the acromion.</a:t>
            </a:r>
          </a:p>
          <a:p>
            <a:pPr lvl="2" algn="just"/>
            <a:r>
              <a:rPr lang="en-US" sz="1600" dirty="0" smtClean="0"/>
              <a:t>Movement of </a:t>
            </a:r>
            <a:r>
              <a:rPr lang="en-US" sz="1600" dirty="0" err="1" smtClean="0"/>
              <a:t>glenohumeral</a:t>
            </a:r>
            <a:r>
              <a:rPr lang="en-US" sz="1600" dirty="0" smtClean="0"/>
              <a:t> joint: flexion-extension, abduction-adduction, rotation and circumduction.</a:t>
            </a:r>
          </a:p>
          <a:p>
            <a:pPr lvl="2" algn="just"/>
            <a:r>
              <a:rPr lang="en-US" sz="1600" dirty="0" err="1" smtClean="0"/>
              <a:t>Subacromial</a:t>
            </a:r>
            <a:r>
              <a:rPr lang="en-US" sz="1600" dirty="0" smtClean="0"/>
              <a:t> bursa (</a:t>
            </a:r>
            <a:r>
              <a:rPr lang="en-US" sz="1600" dirty="0" err="1" smtClean="0"/>
              <a:t>subdeltoid</a:t>
            </a:r>
            <a:r>
              <a:rPr lang="en-US" sz="1600" dirty="0" smtClean="0"/>
              <a:t> bursa): is located between the acromion, </a:t>
            </a:r>
            <a:r>
              <a:rPr lang="en-US" sz="1600" dirty="0" err="1" smtClean="0"/>
              <a:t>coracoacromial</a:t>
            </a:r>
            <a:r>
              <a:rPr lang="en-US" sz="1600" dirty="0" smtClean="0"/>
              <a:t> ligament and deltoid superiorly; and supraspinatus tendon and joint capsule of </a:t>
            </a:r>
            <a:r>
              <a:rPr lang="en-US" sz="1600" dirty="0" err="1" smtClean="0"/>
              <a:t>glenohumeral</a:t>
            </a:r>
            <a:r>
              <a:rPr lang="en-US" sz="1600" dirty="0" smtClean="0"/>
              <a:t> joint inferiorly.</a:t>
            </a:r>
            <a:endParaRPr lang="en-US" sz="16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16200000">
            <a:off x="-3004457" y="3015343"/>
            <a:ext cx="6847114" cy="8382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STATION-3 (Surface Anatomy + Joints &amp; Ligaments)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53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16200000">
            <a:off x="-3004457" y="3015343"/>
            <a:ext cx="6847114" cy="8382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STATION-3 (Surface Anatomy + Joints &amp; Ligaments)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3" t="26667" r="8095" b="14920"/>
          <a:stretch/>
        </p:blipFill>
        <p:spPr bwMode="auto">
          <a:xfrm>
            <a:off x="1143000" y="239486"/>
            <a:ext cx="3407228" cy="30044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82" t="28796" r="8760" b="10011"/>
          <a:stretch/>
        </p:blipFill>
        <p:spPr bwMode="auto">
          <a:xfrm>
            <a:off x="5029200" y="239484"/>
            <a:ext cx="3407228" cy="30044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http://www.noonanlawma.com/wp-content/uploads/2014/08/Shoulder-Injury-Bicep-Tears-and-Bursitis-1024x8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199" y="3581400"/>
            <a:ext cx="3407227" cy="30044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3733800" y="4038600"/>
            <a:ext cx="435428" cy="381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41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16200000">
            <a:off x="-3004457" y="3015343"/>
            <a:ext cx="6847114" cy="8382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STATION-3 (Surface Anatomy + Joints &amp; Ligaments)</a:t>
            </a:r>
            <a:br>
              <a:rPr lang="en-US" sz="2400" b="1" dirty="0" smtClean="0">
                <a:solidFill>
                  <a:srgbClr val="C00000"/>
                </a:solidFill>
              </a:rPr>
            </a:b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Movements of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</a:rPr>
              <a:t>G</a:t>
            </a:r>
            <a:r>
              <a:rPr lang="en-US" sz="2400" b="1" dirty="0" err="1" smtClean="0">
                <a:solidFill>
                  <a:schemeClr val="bg1">
                    <a:lumMod val="50000"/>
                  </a:schemeClr>
                </a:solidFill>
              </a:rPr>
              <a:t>lenohumeral</a:t>
            </a: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 Joint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" t="15152" r="62366" b="31914"/>
          <a:stretch/>
        </p:blipFill>
        <p:spPr bwMode="auto">
          <a:xfrm>
            <a:off x="990600" y="228598"/>
            <a:ext cx="7945482" cy="6400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440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STATION-3 (Surface Anatomy + Joints &amp; Ligaments)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5" t="17880" r="7154" b="12811"/>
          <a:stretch/>
        </p:blipFill>
        <p:spPr bwMode="auto">
          <a:xfrm>
            <a:off x="152400" y="1295400"/>
            <a:ext cx="8839200" cy="502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4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873829" y="2841171"/>
            <a:ext cx="6890657" cy="11430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STATION-1 (Gross Anatomy of Shoulder Region)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al hashli\Documents\Scan00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" t="46066" r="16262" b="7664"/>
          <a:stretch/>
        </p:blipFill>
        <p:spPr bwMode="auto">
          <a:xfrm rot="10800000">
            <a:off x="1219193" y="185052"/>
            <a:ext cx="7702053" cy="64443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48400" y="5486400"/>
            <a:ext cx="2590800" cy="1066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/>
              <a:t>Note: origins, insertions, innervation and actions of these muscles will be mentioned in station-2 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91277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5638800" cy="5562600"/>
          </a:xfrm>
        </p:spPr>
        <p:txBody>
          <a:bodyPr>
            <a:normAutofit/>
          </a:bodyPr>
          <a:lstStyle/>
          <a:p>
            <a:pPr algn="just"/>
            <a:r>
              <a:rPr lang="en-US" sz="1400" b="1" u="sng" dirty="0" smtClean="0">
                <a:solidFill>
                  <a:srgbClr val="C00000"/>
                </a:solidFill>
              </a:rPr>
              <a:t>Fracture of the clavicle:</a:t>
            </a:r>
          </a:p>
          <a:p>
            <a:pPr lvl="1" algn="just"/>
            <a:r>
              <a:rPr lang="en-US" sz="1400" b="1" dirty="0" smtClean="0"/>
              <a:t>Cause:</a:t>
            </a:r>
          </a:p>
          <a:p>
            <a:pPr lvl="2" algn="just"/>
            <a:r>
              <a:rPr lang="en-US" sz="1400" i="1" u="sng" dirty="0" smtClean="0"/>
              <a:t>Indirect force</a:t>
            </a:r>
            <a:r>
              <a:rPr lang="en-US" sz="1400" dirty="0" smtClean="0"/>
              <a:t>: transmitted from an outstretched hand through the bones of the forearm and arm to the shoulder during a fall.</a:t>
            </a:r>
          </a:p>
          <a:p>
            <a:pPr lvl="2" algn="just"/>
            <a:r>
              <a:rPr lang="en-US" sz="1400" i="1" u="sng" dirty="0" smtClean="0"/>
              <a:t>Direct force</a:t>
            </a:r>
            <a:r>
              <a:rPr lang="en-US" sz="1400" dirty="0" smtClean="0"/>
              <a:t>: a fall directly on the shoulder.</a:t>
            </a:r>
          </a:p>
          <a:p>
            <a:pPr lvl="1" algn="just"/>
            <a:r>
              <a:rPr lang="en-US" sz="1400" b="1" dirty="0" smtClean="0"/>
              <a:t>Where does it occur?</a:t>
            </a:r>
          </a:p>
          <a:p>
            <a:pPr lvl="2" algn="just"/>
            <a:r>
              <a:rPr lang="en-US" sz="1400" dirty="0" smtClean="0"/>
              <a:t>The weakest part of the clavicle at the junction of its middle and lateral thirds.</a:t>
            </a:r>
          </a:p>
          <a:p>
            <a:pPr lvl="1" algn="just"/>
            <a:r>
              <a:rPr lang="en-US" sz="1400" b="1" dirty="0" smtClean="0"/>
              <a:t>What will happen after the fracture?</a:t>
            </a:r>
          </a:p>
          <a:p>
            <a:pPr lvl="2" algn="just"/>
            <a:r>
              <a:rPr lang="en-US" sz="1400" dirty="0" smtClean="0"/>
              <a:t>SCM muscle will elevate the medial fragment of the clavicle.</a:t>
            </a:r>
          </a:p>
          <a:p>
            <a:pPr lvl="2" algn="just"/>
            <a:r>
              <a:rPr lang="en-US" sz="1400" dirty="0" smtClean="0"/>
              <a:t>The shoulder drops.</a:t>
            </a:r>
          </a:p>
          <a:p>
            <a:pPr lvl="2" algn="just"/>
            <a:r>
              <a:rPr lang="en-US" sz="1400" dirty="0" smtClean="0"/>
              <a:t>Lateral fragment of the clavicle may be pulled medially by pectoralis major.</a:t>
            </a:r>
          </a:p>
          <a:p>
            <a:pPr algn="just"/>
            <a:r>
              <a:rPr lang="en-US" sz="1400" b="1" u="sng" dirty="0" smtClean="0">
                <a:solidFill>
                  <a:srgbClr val="C00000"/>
                </a:solidFill>
              </a:rPr>
              <a:t>Fractures of </a:t>
            </a:r>
            <a:r>
              <a:rPr lang="en-US" sz="1400" b="1" u="sng" dirty="0" err="1" smtClean="0">
                <a:solidFill>
                  <a:srgbClr val="C00000"/>
                </a:solidFill>
              </a:rPr>
              <a:t>humerus</a:t>
            </a:r>
            <a:r>
              <a:rPr lang="en-US" sz="1400" b="1" u="sng" dirty="0" smtClean="0">
                <a:solidFill>
                  <a:srgbClr val="C00000"/>
                </a:solidFill>
              </a:rPr>
              <a:t>:</a:t>
            </a:r>
          </a:p>
          <a:p>
            <a:pPr lvl="1" algn="just"/>
            <a:r>
              <a:rPr lang="en-US" sz="1400" b="1" dirty="0" smtClean="0"/>
              <a:t>Nerves may be injured when the associated part of the </a:t>
            </a:r>
            <a:r>
              <a:rPr lang="en-US" sz="1400" b="1" dirty="0" err="1" smtClean="0"/>
              <a:t>humerus</a:t>
            </a:r>
            <a:r>
              <a:rPr lang="en-US" sz="1400" b="1" dirty="0" smtClean="0"/>
              <a:t> is fractured:</a:t>
            </a:r>
          </a:p>
          <a:p>
            <a:pPr lvl="2" algn="just"/>
            <a:r>
              <a:rPr lang="en-US" sz="1400" i="1" u="sng" dirty="0" smtClean="0"/>
              <a:t>Surgical neck</a:t>
            </a:r>
            <a:r>
              <a:rPr lang="en-US" sz="1400" i="1" dirty="0" smtClean="0"/>
              <a:t> </a:t>
            </a:r>
            <a:r>
              <a:rPr lang="en-US" sz="1400" dirty="0" smtClean="0"/>
              <a:t>→ axillary nerve</a:t>
            </a:r>
          </a:p>
          <a:p>
            <a:pPr lvl="2" algn="just"/>
            <a:r>
              <a:rPr lang="en-US" sz="1400" i="1" u="sng" dirty="0" smtClean="0"/>
              <a:t>Transverse fracture of the shaft of </a:t>
            </a:r>
            <a:r>
              <a:rPr lang="en-US" sz="1400" i="1" u="sng" dirty="0" err="1" smtClean="0"/>
              <a:t>humerus</a:t>
            </a:r>
            <a:r>
              <a:rPr lang="en-US" sz="1400" dirty="0"/>
              <a:t> </a:t>
            </a:r>
            <a:r>
              <a:rPr lang="en-US" sz="1400" dirty="0" smtClean="0"/>
              <a:t>→ radial nerve</a:t>
            </a:r>
          </a:p>
          <a:p>
            <a:pPr lvl="2" algn="just"/>
            <a:r>
              <a:rPr lang="en-US" sz="1400" i="1" u="sng" dirty="0" smtClean="0"/>
              <a:t>Medial epicondyle</a:t>
            </a:r>
            <a:r>
              <a:rPr lang="en-US" sz="1400" dirty="0" smtClean="0"/>
              <a:t> → ulnar nerve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STATION-3 (Surface Anatomy + Joints &amp; Ligaments)</a:t>
            </a:r>
            <a:br>
              <a:rPr lang="en-US" sz="2400" b="1" dirty="0" smtClean="0">
                <a:solidFill>
                  <a:srgbClr val="C00000"/>
                </a:solidFill>
              </a:rPr>
            </a:b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Clinical Correlations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37" t="19795" r="11555" b="8123"/>
          <a:stretch/>
        </p:blipFill>
        <p:spPr bwMode="auto">
          <a:xfrm>
            <a:off x="6477000" y="914400"/>
            <a:ext cx="2024742" cy="2819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01" t="25843" r="26336" b="31417"/>
          <a:stretch/>
        </p:blipFill>
        <p:spPr bwMode="auto">
          <a:xfrm>
            <a:off x="6477000" y="3864428"/>
            <a:ext cx="2024742" cy="2819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2889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71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STATION-4 (Bones + Radiology)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905000"/>
            <a:ext cx="4724400" cy="4525963"/>
          </a:xfrm>
        </p:spPr>
        <p:txBody>
          <a:bodyPr>
            <a:normAutofit/>
          </a:bodyPr>
          <a:lstStyle/>
          <a:p>
            <a:pPr algn="just"/>
            <a:r>
              <a:rPr lang="en-US" sz="1600" b="1" u="sng" dirty="0" smtClean="0">
                <a:solidFill>
                  <a:srgbClr val="C00000"/>
                </a:solidFill>
              </a:rPr>
              <a:t>Clavicle:</a:t>
            </a:r>
          </a:p>
          <a:p>
            <a:pPr lvl="1" algn="just"/>
            <a:r>
              <a:rPr lang="en-US" sz="1600" dirty="0" smtClean="0"/>
              <a:t>Connects the upper limb to the trunk.</a:t>
            </a:r>
          </a:p>
          <a:p>
            <a:pPr lvl="1" algn="just"/>
            <a:r>
              <a:rPr lang="en-US" sz="1600" dirty="0" smtClean="0"/>
              <a:t>Sternal end articulated with manubrium of sternum at the sternoclavicular joint.</a:t>
            </a:r>
          </a:p>
          <a:p>
            <a:pPr lvl="1" algn="just"/>
            <a:r>
              <a:rPr lang="en-US" sz="1600" dirty="0" smtClean="0"/>
              <a:t>Acromial end articulated with acromion at the acromioclavicular joint.</a:t>
            </a:r>
          </a:p>
          <a:p>
            <a:pPr lvl="1" algn="just"/>
            <a:r>
              <a:rPr lang="en-US" sz="1600" dirty="0" smtClean="0"/>
              <a:t>Medial two thirds are convex while the lateral third is flattened and concave.</a:t>
            </a:r>
          </a:p>
          <a:p>
            <a:pPr lvl="1" algn="just"/>
            <a:r>
              <a:rPr lang="en-US" sz="1600" dirty="0" smtClean="0"/>
              <a:t>Although designated as a long bone, the clavicle has no medullary (marrow) cavity. It consists of spongy (trabecular) bone with a shell of compact bone.</a:t>
            </a:r>
            <a:endParaRPr lang="en-US" sz="16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2" t="22126" r="41126" b="8611"/>
          <a:stretch/>
        </p:blipFill>
        <p:spPr bwMode="auto">
          <a:xfrm>
            <a:off x="4953000" y="1447800"/>
            <a:ext cx="3962400" cy="433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305800" y="3124200"/>
            <a:ext cx="762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686800" y="1600200"/>
            <a:ext cx="3810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610600" y="4419600"/>
            <a:ext cx="457200" cy="16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16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21771" y="0"/>
            <a:ext cx="6270171" cy="664029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STATION-4 (Bones + Radiology)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-10886" y="670718"/>
            <a:ext cx="6248400" cy="5821363"/>
          </a:xfrm>
        </p:spPr>
        <p:txBody>
          <a:bodyPr>
            <a:normAutofit/>
          </a:bodyPr>
          <a:lstStyle/>
          <a:p>
            <a:pPr algn="just"/>
            <a:r>
              <a:rPr lang="en-US" sz="1200" b="1" u="sng" dirty="0" smtClean="0">
                <a:solidFill>
                  <a:srgbClr val="C00000"/>
                </a:solidFill>
              </a:rPr>
              <a:t>Scapula:</a:t>
            </a:r>
          </a:p>
          <a:p>
            <a:pPr lvl="1" algn="just"/>
            <a:r>
              <a:rPr lang="en-US" sz="1200" dirty="0" smtClean="0"/>
              <a:t>Triangular flat bone which lies on the posterolateral aspect of the thorax and extending from 2</a:t>
            </a:r>
            <a:r>
              <a:rPr lang="en-US" sz="1200" baseline="30000" dirty="0" smtClean="0"/>
              <a:t>nd</a:t>
            </a:r>
            <a:r>
              <a:rPr lang="en-US" sz="1200" dirty="0" smtClean="0"/>
              <a:t>-7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ribs.</a:t>
            </a:r>
          </a:p>
          <a:p>
            <a:pPr lvl="1" algn="just"/>
            <a:r>
              <a:rPr lang="en-US" sz="1200" dirty="0" smtClean="0"/>
              <a:t>Convex posterior surface divided by spine of the scapula into a small </a:t>
            </a:r>
            <a:r>
              <a:rPr lang="en-US" sz="1200" dirty="0" err="1" smtClean="0"/>
              <a:t>supraspinatous</a:t>
            </a:r>
            <a:r>
              <a:rPr lang="en-US" sz="1200" dirty="0" smtClean="0"/>
              <a:t> fossa &amp; a larger </a:t>
            </a:r>
            <a:r>
              <a:rPr lang="en-US" sz="1200" dirty="0" err="1" smtClean="0"/>
              <a:t>infraspinatous</a:t>
            </a:r>
            <a:r>
              <a:rPr lang="en-US" sz="1200" dirty="0" smtClean="0"/>
              <a:t> fossa.</a:t>
            </a:r>
          </a:p>
          <a:p>
            <a:pPr lvl="1" algn="just"/>
            <a:r>
              <a:rPr lang="en-US" sz="1200" dirty="0" smtClean="0"/>
              <a:t>Concave costal surface which has a large subscapular fossa.</a:t>
            </a:r>
          </a:p>
          <a:p>
            <a:pPr lvl="1" algn="just"/>
            <a:r>
              <a:rPr lang="en-US" sz="1200" dirty="0" smtClean="0"/>
              <a:t>3 borders: medial, lateral and superior borders.</a:t>
            </a:r>
          </a:p>
          <a:p>
            <a:pPr lvl="1" algn="just"/>
            <a:r>
              <a:rPr lang="en-US" sz="1200" dirty="0" smtClean="0"/>
              <a:t>2 angles: superior and inferior.</a:t>
            </a:r>
          </a:p>
          <a:p>
            <a:pPr lvl="1" algn="just"/>
            <a:r>
              <a:rPr lang="en-US" sz="1200" dirty="0" smtClean="0"/>
              <a:t>Spine of scapula continues laterally as the flat expanded acromion.</a:t>
            </a:r>
          </a:p>
          <a:p>
            <a:pPr lvl="1" algn="just"/>
            <a:r>
              <a:rPr lang="en-US" sz="1200" dirty="0" smtClean="0"/>
              <a:t>Glenoid cavity articulates with the head of the </a:t>
            </a:r>
            <a:r>
              <a:rPr lang="en-US" sz="1200" dirty="0" err="1" smtClean="0"/>
              <a:t>humerus</a:t>
            </a:r>
            <a:r>
              <a:rPr lang="en-US" sz="1200" dirty="0" smtClean="0"/>
              <a:t> at the </a:t>
            </a:r>
            <a:r>
              <a:rPr lang="en-US" sz="1200" dirty="0" err="1" smtClean="0"/>
              <a:t>glenohumeral</a:t>
            </a:r>
            <a:r>
              <a:rPr lang="en-US" sz="1200" dirty="0" smtClean="0"/>
              <a:t> joint. The glenoid cavity is a shallow, concave, oval fossa, considerably smaller than the head of the </a:t>
            </a:r>
            <a:r>
              <a:rPr lang="en-US" sz="1200" dirty="0" err="1" smtClean="0"/>
              <a:t>humerus</a:t>
            </a:r>
            <a:r>
              <a:rPr lang="en-US" sz="1200" dirty="0" smtClean="0"/>
              <a:t>.</a:t>
            </a:r>
          </a:p>
          <a:p>
            <a:pPr lvl="1" algn="just"/>
            <a:r>
              <a:rPr lang="en-US" sz="1200" dirty="0" smtClean="0"/>
              <a:t>The beak-like coracoid process is superior to the glenoid cavity and projects </a:t>
            </a:r>
            <a:r>
              <a:rPr lang="en-US" sz="1200" dirty="0" err="1" smtClean="0"/>
              <a:t>anterolaterally</a:t>
            </a:r>
            <a:r>
              <a:rPr lang="en-US" sz="1200" dirty="0"/>
              <a:t>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1" t="30976" r="17641" b="21885"/>
          <a:stretch/>
        </p:blipFill>
        <p:spPr bwMode="auto">
          <a:xfrm>
            <a:off x="152401" y="3733800"/>
            <a:ext cx="4495799" cy="2971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1" t="21109" r="20317" b="24335"/>
          <a:stretch/>
        </p:blipFill>
        <p:spPr bwMode="auto">
          <a:xfrm>
            <a:off x="4724400" y="3733800"/>
            <a:ext cx="4256314" cy="2971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5" t="28042" r="44841" b="12346"/>
          <a:stretch/>
        </p:blipFill>
        <p:spPr bwMode="auto">
          <a:xfrm>
            <a:off x="6324600" y="152400"/>
            <a:ext cx="2656114" cy="342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832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1771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STATION-4 (Bones + Radiology)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4724400" cy="4525963"/>
          </a:xfrm>
        </p:spPr>
        <p:txBody>
          <a:bodyPr>
            <a:normAutofit/>
          </a:bodyPr>
          <a:lstStyle/>
          <a:p>
            <a:pPr algn="just"/>
            <a:r>
              <a:rPr lang="en-US" sz="1600" b="1" u="sng" dirty="0" smtClean="0">
                <a:solidFill>
                  <a:srgbClr val="C00000"/>
                </a:solidFill>
              </a:rPr>
              <a:t>Head of the </a:t>
            </a:r>
            <a:r>
              <a:rPr lang="en-US" sz="1600" b="1" u="sng" dirty="0" err="1" smtClean="0">
                <a:solidFill>
                  <a:srgbClr val="C00000"/>
                </a:solidFill>
              </a:rPr>
              <a:t>humerus</a:t>
            </a:r>
            <a:r>
              <a:rPr lang="en-US" sz="1600" b="1" u="sng" dirty="0">
                <a:solidFill>
                  <a:srgbClr val="C00000"/>
                </a:solidFill>
              </a:rPr>
              <a:t>:</a:t>
            </a:r>
            <a:endParaRPr lang="en-US" sz="1600" b="1" u="sng" dirty="0" smtClean="0">
              <a:solidFill>
                <a:srgbClr val="C00000"/>
              </a:solidFill>
            </a:endParaRPr>
          </a:p>
          <a:p>
            <a:pPr lvl="1" algn="just"/>
            <a:r>
              <a:rPr lang="en-US" sz="1600" dirty="0" smtClean="0"/>
              <a:t>The largest bone in the upper limb.</a:t>
            </a:r>
          </a:p>
          <a:p>
            <a:pPr lvl="1" algn="just"/>
            <a:r>
              <a:rPr lang="en-US" sz="1600" dirty="0" smtClean="0"/>
              <a:t>Articulated with the scapula at the </a:t>
            </a:r>
            <a:r>
              <a:rPr lang="en-US" sz="1600" dirty="0" err="1" smtClean="0"/>
              <a:t>glenohumeral</a:t>
            </a:r>
            <a:r>
              <a:rPr lang="en-US" sz="1600" dirty="0" smtClean="0"/>
              <a:t> joint and with the radius &amp; ulna at the elbow joint.</a:t>
            </a:r>
          </a:p>
          <a:p>
            <a:pPr lvl="1" algn="just"/>
            <a:r>
              <a:rPr lang="en-US" sz="1600" dirty="0" smtClean="0"/>
              <a:t>The ball-shaped head of the </a:t>
            </a:r>
            <a:r>
              <a:rPr lang="en-US" sz="1600" dirty="0" err="1" smtClean="0"/>
              <a:t>humerus</a:t>
            </a:r>
            <a:r>
              <a:rPr lang="en-US" sz="1600" dirty="0" smtClean="0"/>
              <a:t> articulates with the glenoid cavity of the scapula.</a:t>
            </a:r>
          </a:p>
          <a:p>
            <a:pPr lvl="1" algn="just"/>
            <a:r>
              <a:rPr lang="en-US" sz="1600" dirty="0" smtClean="0"/>
              <a:t>The </a:t>
            </a:r>
            <a:r>
              <a:rPr lang="en-US" sz="1600" dirty="0" err="1" smtClean="0"/>
              <a:t>intertubercular</a:t>
            </a:r>
            <a:r>
              <a:rPr lang="en-US" sz="1600" dirty="0" smtClean="0"/>
              <a:t> sulcus separates lesser tubercle from greater tubercle.</a:t>
            </a:r>
          </a:p>
          <a:p>
            <a:pPr lvl="1" algn="just"/>
            <a:r>
              <a:rPr lang="en-US" sz="1600" dirty="0" smtClean="0"/>
              <a:t>Distal to the humeral head, the anatomical neck of the </a:t>
            </a:r>
            <a:r>
              <a:rPr lang="en-US" sz="1600" dirty="0" err="1" smtClean="0"/>
              <a:t>humerus</a:t>
            </a:r>
            <a:r>
              <a:rPr lang="en-US" sz="1600" dirty="0" smtClean="0"/>
              <a:t> separates the head from the tubercles.</a:t>
            </a:r>
          </a:p>
          <a:p>
            <a:pPr lvl="1" algn="just"/>
            <a:r>
              <a:rPr lang="en-US" sz="1600" dirty="0" smtClean="0"/>
              <a:t>Distal to the tubercles is the narrow surgical neck of the </a:t>
            </a:r>
            <a:r>
              <a:rPr lang="en-US" sz="1600" dirty="0" err="1" smtClean="0"/>
              <a:t>humerus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pic>
        <p:nvPicPr>
          <p:cNvPr id="19458" name="Picture 2" descr="https://www.shoulderdoc.co.uk/images/uploaded/Anatomy%20humerus%20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71600"/>
            <a:ext cx="40386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172200" y="1371600"/>
            <a:ext cx="1600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4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16200000">
            <a:off x="-2873829" y="2895600"/>
            <a:ext cx="6858000" cy="10668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STATION-4 (Bones + Radiology)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7" t="19394" r="38707" b="15960"/>
          <a:stretch/>
        </p:blipFill>
        <p:spPr bwMode="auto">
          <a:xfrm>
            <a:off x="1295400" y="228600"/>
            <a:ext cx="7336971" cy="6400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012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 LUCK!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1349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16200000">
            <a:off x="-2873829" y="2841171"/>
            <a:ext cx="6890657" cy="11430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STATION-1 (Gross Anatomy of Shoulder Region)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al hashli\Documents\Scan00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" t="7045" r="19801" b="42858"/>
          <a:stretch/>
        </p:blipFill>
        <p:spPr bwMode="auto">
          <a:xfrm>
            <a:off x="1219200" y="228601"/>
            <a:ext cx="7696200" cy="6400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248400" y="5486400"/>
            <a:ext cx="2590800" cy="1066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/>
              <a:t>Note: origins, insertions, innervation and actions of these muscles will be mentioned in station-2 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27425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16200000">
            <a:off x="-2873829" y="2841171"/>
            <a:ext cx="6890657" cy="11430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STATION-1 (Gross Anatomy of Shoulder Region)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C:\Users\al hashli\Documents\Scan00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" t="51786" r="16074" b="7955"/>
          <a:stretch/>
        </p:blipFill>
        <p:spPr bwMode="auto">
          <a:xfrm rot="10800000">
            <a:off x="1219200" y="228597"/>
            <a:ext cx="7685316" cy="6400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248400" y="5486400"/>
            <a:ext cx="2590800" cy="1066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/>
              <a:t>Note: origins, insertions, innervation and actions of these muscles will be mentioned in station-2 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31457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0886"/>
            <a:ext cx="9144000" cy="11430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STATION-1 (Gross Anatomy of Shoulder Region)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C:\Users\al hashli\Documents\Scan00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" t="58714" r="22711" b="4866"/>
          <a:stretch/>
        </p:blipFill>
        <p:spPr bwMode="auto">
          <a:xfrm>
            <a:off x="152400" y="1676400"/>
            <a:ext cx="4343400" cy="3657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l hashli\Documents\Scan00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2" t="3914" r="15014" b="56556"/>
          <a:stretch/>
        </p:blipFill>
        <p:spPr bwMode="auto">
          <a:xfrm rot="10800000">
            <a:off x="4648200" y="1676401"/>
            <a:ext cx="4343400" cy="3657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71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STATION-2 (</a:t>
            </a:r>
            <a:r>
              <a:rPr lang="en-US" sz="2400" b="1" dirty="0" err="1">
                <a:solidFill>
                  <a:srgbClr val="C00000"/>
                </a:solidFill>
              </a:rPr>
              <a:t>A</a:t>
            </a:r>
            <a:r>
              <a:rPr lang="en-US" sz="2400" b="1" dirty="0" err="1" smtClean="0">
                <a:solidFill>
                  <a:srgbClr val="C00000"/>
                </a:solidFill>
              </a:rPr>
              <a:t>xioappendicular</a:t>
            </a:r>
            <a:r>
              <a:rPr lang="en-US" sz="2400" b="1" dirty="0" smtClean="0">
                <a:solidFill>
                  <a:srgbClr val="C00000"/>
                </a:solidFill>
              </a:rPr>
              <a:t> &amp; </a:t>
            </a:r>
            <a:r>
              <a:rPr lang="en-US" sz="2400" b="1" dirty="0" err="1">
                <a:solidFill>
                  <a:srgbClr val="C00000"/>
                </a:solidFill>
              </a:rPr>
              <a:t>S</a:t>
            </a:r>
            <a:r>
              <a:rPr lang="en-US" sz="2400" b="1" dirty="0" err="1" smtClean="0">
                <a:solidFill>
                  <a:srgbClr val="C00000"/>
                </a:solidFill>
              </a:rPr>
              <a:t>capulohumeral</a:t>
            </a:r>
            <a:r>
              <a:rPr lang="en-US" sz="2400" b="1" dirty="0" smtClean="0">
                <a:solidFill>
                  <a:srgbClr val="C00000"/>
                </a:solidFill>
              </a:rPr>
              <a:t> Muscles)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25963"/>
          </a:xfrm>
        </p:spPr>
        <p:txBody>
          <a:bodyPr>
            <a:noAutofit/>
          </a:bodyPr>
          <a:lstStyle/>
          <a:p>
            <a:pPr algn="just"/>
            <a:r>
              <a:rPr lang="en-US" sz="1600" b="1" u="sng" dirty="0" err="1" smtClean="0">
                <a:solidFill>
                  <a:srgbClr val="C00000"/>
                </a:solidFill>
              </a:rPr>
              <a:t>Axioappendicular</a:t>
            </a:r>
            <a:r>
              <a:rPr lang="en-US" sz="1600" b="1" u="sng" dirty="0" smtClean="0">
                <a:solidFill>
                  <a:srgbClr val="C00000"/>
                </a:solidFill>
              </a:rPr>
              <a:t> muscles are divided to:</a:t>
            </a:r>
          </a:p>
          <a:p>
            <a:pPr lvl="1" algn="just"/>
            <a:r>
              <a:rPr lang="en-US" sz="1600" b="1" dirty="0" smtClean="0"/>
              <a:t>Anterior muscles including</a:t>
            </a:r>
            <a:r>
              <a:rPr lang="en-US" sz="1600" dirty="0" smtClean="0"/>
              <a:t>: pectoralis major, pectoralis minor, </a:t>
            </a:r>
            <a:r>
              <a:rPr lang="en-US" sz="1600" dirty="0" err="1" smtClean="0"/>
              <a:t>subclavius</a:t>
            </a:r>
            <a:r>
              <a:rPr lang="en-US" sz="1600" dirty="0" smtClean="0"/>
              <a:t> &amp; serratus anterior.</a:t>
            </a:r>
          </a:p>
          <a:p>
            <a:pPr lvl="1" algn="just"/>
            <a:r>
              <a:rPr lang="en-US" sz="1600" b="1" dirty="0" smtClean="0"/>
              <a:t>Posterior muscles which are further subdivided to:</a:t>
            </a:r>
          </a:p>
          <a:p>
            <a:pPr lvl="2" algn="just"/>
            <a:r>
              <a:rPr lang="en-US" sz="1600" i="1" u="sng" dirty="0" smtClean="0"/>
              <a:t>Superficial posterior muscles including</a:t>
            </a:r>
            <a:r>
              <a:rPr lang="en-US" sz="1600" dirty="0" smtClean="0"/>
              <a:t>: trapezius &amp; </a:t>
            </a:r>
            <a:r>
              <a:rPr lang="en-US" sz="1600" dirty="0" err="1" smtClean="0"/>
              <a:t>latissmus</a:t>
            </a:r>
            <a:r>
              <a:rPr lang="en-US" sz="1600" dirty="0" smtClean="0"/>
              <a:t> </a:t>
            </a:r>
            <a:r>
              <a:rPr lang="en-US" sz="1600" dirty="0" err="1" smtClean="0"/>
              <a:t>dorsi</a:t>
            </a:r>
            <a:r>
              <a:rPr lang="en-US" sz="1600" dirty="0" smtClean="0"/>
              <a:t>.</a:t>
            </a:r>
          </a:p>
          <a:p>
            <a:pPr lvl="2" algn="just"/>
            <a:r>
              <a:rPr lang="en-US" sz="1600" i="1" u="sng" dirty="0" smtClean="0"/>
              <a:t>Deep posterior muscles including</a:t>
            </a:r>
            <a:r>
              <a:rPr lang="en-US" sz="1600" dirty="0" smtClean="0"/>
              <a:t>: </a:t>
            </a:r>
            <a:r>
              <a:rPr lang="en-US" sz="1600" dirty="0" err="1" smtClean="0"/>
              <a:t>levator</a:t>
            </a:r>
            <a:r>
              <a:rPr lang="en-US" sz="1600" dirty="0" smtClean="0"/>
              <a:t> scapulae, rhomboid minor &amp; rhomboid major.</a:t>
            </a:r>
          </a:p>
          <a:p>
            <a:pPr algn="just"/>
            <a:r>
              <a:rPr lang="en-US" sz="1600" b="1" u="sng" dirty="0" smtClean="0">
                <a:solidFill>
                  <a:srgbClr val="C00000"/>
                </a:solidFill>
              </a:rPr>
              <a:t>Anterior </a:t>
            </a:r>
            <a:r>
              <a:rPr lang="en-US" sz="1600" b="1" u="sng" dirty="0" err="1" smtClean="0">
                <a:solidFill>
                  <a:srgbClr val="C00000"/>
                </a:solidFill>
              </a:rPr>
              <a:t>axioappendicular</a:t>
            </a:r>
            <a:r>
              <a:rPr lang="en-US" sz="1600" b="1" u="sng" dirty="0" smtClean="0">
                <a:solidFill>
                  <a:srgbClr val="C00000"/>
                </a:solidFill>
              </a:rPr>
              <a:t> muscles (general characteristics):</a:t>
            </a:r>
          </a:p>
          <a:p>
            <a:pPr lvl="1" algn="just"/>
            <a:r>
              <a:rPr lang="en-US" sz="1600" b="1" dirty="0" smtClean="0"/>
              <a:t>Pectoralis major</a:t>
            </a:r>
            <a:r>
              <a:rPr lang="en-US" sz="1600" dirty="0" smtClean="0"/>
              <a:t>: fan-shaped, in the superior part of the thorax, with clavicular and </a:t>
            </a:r>
            <a:r>
              <a:rPr lang="en-US" sz="1600" dirty="0" err="1" smtClean="0"/>
              <a:t>sternocostal</a:t>
            </a:r>
            <a:r>
              <a:rPr lang="en-US" sz="1600" dirty="0" smtClean="0"/>
              <a:t> heads. The pectoralis major &amp; adjacent deltoid form the narrow </a:t>
            </a:r>
            <a:r>
              <a:rPr lang="en-US" sz="1600" dirty="0" err="1" smtClean="0"/>
              <a:t>deltopectoral</a:t>
            </a:r>
            <a:r>
              <a:rPr lang="en-US" sz="1600" dirty="0" smtClean="0"/>
              <a:t> groove in which the cephalic vein runs.</a:t>
            </a:r>
            <a:endParaRPr lang="en-US" sz="1600" dirty="0"/>
          </a:p>
          <a:p>
            <a:pPr lvl="1" algn="just"/>
            <a:r>
              <a:rPr lang="en-US" sz="1600" b="1" dirty="0" smtClean="0"/>
              <a:t>Pectoralis minor</a:t>
            </a:r>
            <a:r>
              <a:rPr lang="en-US" sz="1600" dirty="0" smtClean="0"/>
              <a:t>: triangular, lies in the anterior wall of the axilla, almost completely covered by the pectoralis major muscle. With the coracoid process of the scapula, the pectoralis minor forms a bridge under which vessels and nerves pass to the arm.</a:t>
            </a:r>
          </a:p>
          <a:p>
            <a:pPr lvl="1" algn="just"/>
            <a:r>
              <a:rPr lang="en-US" sz="1600" b="1" dirty="0" err="1" smtClean="0"/>
              <a:t>Subclavius</a:t>
            </a:r>
            <a:r>
              <a:rPr lang="en-US" sz="1600" dirty="0" smtClean="0"/>
              <a:t>: lies almost horizontally, inferior to the clavicle, affording protection to the subclavian vessels &amp; superior trunk of brachial plexus if the clavicle fractures.</a:t>
            </a:r>
          </a:p>
          <a:p>
            <a:pPr lvl="1" algn="just"/>
            <a:r>
              <a:rPr lang="en-US" sz="1600" b="1" dirty="0" smtClean="0"/>
              <a:t>Serratus anterior</a:t>
            </a:r>
            <a:r>
              <a:rPr lang="en-US" sz="1600" dirty="0" smtClean="0"/>
              <a:t>: in the lateral part of the thorax, forms the medial wall of the axilla, broad sheet of thick muscle.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56475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6014" y="10886"/>
            <a:ext cx="8229600" cy="674914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STATION-2 (</a:t>
            </a:r>
            <a:r>
              <a:rPr lang="en-US" sz="2400" b="1" dirty="0" err="1">
                <a:solidFill>
                  <a:srgbClr val="C00000"/>
                </a:solidFill>
              </a:rPr>
              <a:t>A</a:t>
            </a:r>
            <a:r>
              <a:rPr lang="en-US" sz="2400" b="1" dirty="0" err="1" smtClean="0">
                <a:solidFill>
                  <a:srgbClr val="C00000"/>
                </a:solidFill>
              </a:rPr>
              <a:t>xioappendicular</a:t>
            </a:r>
            <a:r>
              <a:rPr lang="en-US" sz="2400" b="1" dirty="0" smtClean="0">
                <a:solidFill>
                  <a:srgbClr val="C00000"/>
                </a:solidFill>
              </a:rPr>
              <a:t> &amp; </a:t>
            </a:r>
            <a:r>
              <a:rPr lang="en-US" sz="2400" b="1" dirty="0" err="1">
                <a:solidFill>
                  <a:srgbClr val="C00000"/>
                </a:solidFill>
              </a:rPr>
              <a:t>S</a:t>
            </a:r>
            <a:r>
              <a:rPr lang="en-US" sz="2400" b="1" dirty="0" err="1" smtClean="0">
                <a:solidFill>
                  <a:srgbClr val="C00000"/>
                </a:solidFill>
              </a:rPr>
              <a:t>capulohumeral</a:t>
            </a:r>
            <a:r>
              <a:rPr lang="en-US" sz="2400" b="1" dirty="0" smtClean="0">
                <a:solidFill>
                  <a:srgbClr val="C00000"/>
                </a:solidFill>
              </a:rPr>
              <a:t> Muscles)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9" t="32345" r="11995" b="28841"/>
          <a:stretch/>
        </p:blipFill>
        <p:spPr bwMode="auto">
          <a:xfrm>
            <a:off x="228599" y="762000"/>
            <a:ext cx="8746201" cy="3276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9" t="28878" r="15092" b="24015"/>
          <a:stretch/>
        </p:blipFill>
        <p:spPr bwMode="auto">
          <a:xfrm>
            <a:off x="228599" y="4191000"/>
            <a:ext cx="2209801" cy="250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6" t="32509" r="36429" b="33850"/>
          <a:stretch/>
        </p:blipFill>
        <p:spPr bwMode="auto">
          <a:xfrm>
            <a:off x="2656114" y="4229100"/>
            <a:ext cx="2209800" cy="2427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0" t="51780" r="54339" b="18788"/>
          <a:stretch/>
        </p:blipFill>
        <p:spPr bwMode="auto">
          <a:xfrm>
            <a:off x="5029200" y="4229100"/>
            <a:ext cx="1861457" cy="24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63" t="41883" r="11403" b="4428"/>
          <a:stretch/>
        </p:blipFill>
        <p:spPr bwMode="auto">
          <a:xfrm>
            <a:off x="7113343" y="4229101"/>
            <a:ext cx="1839686" cy="2465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019800"/>
            <a:ext cx="11430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113343" y="6019800"/>
            <a:ext cx="278057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1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25963"/>
          </a:xfrm>
        </p:spPr>
        <p:txBody>
          <a:bodyPr>
            <a:normAutofit/>
          </a:bodyPr>
          <a:lstStyle/>
          <a:p>
            <a:pPr algn="just"/>
            <a:r>
              <a:rPr lang="en-US" sz="1600" b="1" u="sng" dirty="0" smtClean="0">
                <a:solidFill>
                  <a:srgbClr val="C00000"/>
                </a:solidFill>
              </a:rPr>
              <a:t>Posterior </a:t>
            </a:r>
            <a:r>
              <a:rPr lang="en-US" sz="1600" b="1" u="sng" dirty="0" err="1" smtClean="0">
                <a:solidFill>
                  <a:srgbClr val="C00000"/>
                </a:solidFill>
              </a:rPr>
              <a:t>axioappendicular</a:t>
            </a:r>
            <a:r>
              <a:rPr lang="en-US" sz="1600" b="1" u="sng" dirty="0" smtClean="0">
                <a:solidFill>
                  <a:srgbClr val="C00000"/>
                </a:solidFill>
              </a:rPr>
              <a:t> muscles (general characteristics):</a:t>
            </a:r>
          </a:p>
          <a:p>
            <a:pPr lvl="1" algn="just"/>
            <a:r>
              <a:rPr lang="en-US" sz="1600" b="1" dirty="0" smtClean="0"/>
              <a:t>Superficial posterior </a:t>
            </a:r>
            <a:r>
              <a:rPr lang="en-US" sz="1600" b="1" dirty="0" err="1" smtClean="0"/>
              <a:t>axioappendicular</a:t>
            </a:r>
            <a:r>
              <a:rPr lang="en-US" sz="1600" b="1" dirty="0" smtClean="0"/>
              <a:t> muscles:</a:t>
            </a:r>
          </a:p>
          <a:p>
            <a:pPr lvl="2" algn="just"/>
            <a:r>
              <a:rPr lang="en-US" sz="1600" i="1" u="sng" dirty="0" smtClean="0"/>
              <a:t>Trapezius</a:t>
            </a:r>
            <a:r>
              <a:rPr lang="en-US" sz="1600" dirty="0" smtClean="0"/>
              <a:t>: large triangular muscle, covers the posterior aspect of the neck and the superior half of the trunk. The fibers of the trapezius are divided into 3 parts that have different actions at the </a:t>
            </a:r>
            <a:r>
              <a:rPr lang="en-US" sz="1600" dirty="0" err="1" smtClean="0"/>
              <a:t>scapulothoracic</a:t>
            </a:r>
            <a:r>
              <a:rPr lang="en-US" sz="1600" dirty="0" smtClean="0"/>
              <a:t> joint between the scapula and the thoracic wall:</a:t>
            </a:r>
          </a:p>
          <a:p>
            <a:pPr lvl="3" algn="just"/>
            <a:r>
              <a:rPr lang="en-US" sz="1600" dirty="0" smtClean="0"/>
              <a:t>Descending (superior) part: elevates the scapula.</a:t>
            </a:r>
          </a:p>
          <a:p>
            <a:pPr lvl="3" algn="just"/>
            <a:r>
              <a:rPr lang="en-US" sz="1600" dirty="0" smtClean="0"/>
              <a:t>Middle part: retracts the scapula (pulls it posteriorly).</a:t>
            </a:r>
          </a:p>
          <a:p>
            <a:pPr lvl="3" algn="just"/>
            <a:r>
              <a:rPr lang="en-US" sz="1600" dirty="0" smtClean="0"/>
              <a:t>Ascending (inferior) part: depresses the scapula and lower the shoulder.</a:t>
            </a:r>
          </a:p>
          <a:p>
            <a:pPr lvl="2" algn="just"/>
            <a:r>
              <a:rPr lang="en-US" sz="1600" i="1" u="sng" dirty="0" smtClean="0"/>
              <a:t>Latissimus </a:t>
            </a:r>
            <a:r>
              <a:rPr lang="en-US" sz="1600" i="1" u="sng" dirty="0" err="1" smtClean="0"/>
              <a:t>dorsi</a:t>
            </a:r>
            <a:r>
              <a:rPr lang="en-US" sz="1600" dirty="0" smtClean="0"/>
              <a:t>: large, fan-shaped muscle, covers a wide area of the back and passes from the trunk to the </a:t>
            </a:r>
            <a:r>
              <a:rPr lang="en-US" sz="1600" dirty="0" err="1" smtClean="0"/>
              <a:t>humerus</a:t>
            </a:r>
            <a:r>
              <a:rPr lang="en-US" sz="1600" dirty="0" smtClean="0"/>
              <a:t>.</a:t>
            </a:r>
          </a:p>
          <a:p>
            <a:pPr lvl="1" algn="just"/>
            <a:r>
              <a:rPr lang="en-US" sz="1600" b="1" dirty="0" smtClean="0"/>
              <a:t>Deep posterior </a:t>
            </a:r>
            <a:r>
              <a:rPr lang="en-US" sz="1600" b="1" dirty="0" err="1" smtClean="0"/>
              <a:t>axioappendicular</a:t>
            </a:r>
            <a:r>
              <a:rPr lang="en-US" sz="1600" b="1" dirty="0" smtClean="0"/>
              <a:t> muscles:</a:t>
            </a:r>
          </a:p>
          <a:p>
            <a:pPr lvl="2" algn="just"/>
            <a:r>
              <a:rPr lang="en-US" sz="1600" i="1" u="sng" dirty="0" err="1" smtClean="0"/>
              <a:t>Levator</a:t>
            </a:r>
            <a:r>
              <a:rPr lang="en-US" sz="1600" i="1" u="sng" dirty="0" smtClean="0"/>
              <a:t> scapulae</a:t>
            </a:r>
            <a:r>
              <a:rPr lang="en-US" sz="1600" dirty="0" smtClean="0"/>
              <a:t>: superior third lies deep to the SCM, inferior third is deep to the trapezius. It elevates the scapula.</a:t>
            </a:r>
          </a:p>
          <a:p>
            <a:pPr lvl="2" algn="just"/>
            <a:r>
              <a:rPr lang="en-US" sz="1600" i="1" u="sng" dirty="0" smtClean="0"/>
              <a:t>Rhomboids (minor &amp; major)</a:t>
            </a:r>
            <a:r>
              <a:rPr lang="en-US" sz="1600" dirty="0" smtClean="0"/>
              <a:t>: lie deep to the trapezius, form parallel bands that pass </a:t>
            </a:r>
            <a:r>
              <a:rPr lang="en-US" sz="1600" dirty="0" err="1" smtClean="0"/>
              <a:t>inferolaterally</a:t>
            </a:r>
            <a:r>
              <a:rPr lang="en-US" sz="1600" dirty="0" smtClean="0"/>
              <a:t> from the vertebrae to the medial border of the scapula. The rhomboids retract the scapula.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STATION-2 (</a:t>
            </a:r>
            <a:r>
              <a:rPr lang="en-US" sz="2400" b="1" dirty="0" err="1">
                <a:solidFill>
                  <a:srgbClr val="C00000"/>
                </a:solidFill>
              </a:rPr>
              <a:t>A</a:t>
            </a:r>
            <a:r>
              <a:rPr lang="en-US" sz="2400" b="1" dirty="0" err="1" smtClean="0">
                <a:solidFill>
                  <a:srgbClr val="C00000"/>
                </a:solidFill>
              </a:rPr>
              <a:t>xioappendicular</a:t>
            </a:r>
            <a:r>
              <a:rPr lang="en-US" sz="2400" b="1" dirty="0" smtClean="0">
                <a:solidFill>
                  <a:srgbClr val="C00000"/>
                </a:solidFill>
              </a:rPr>
              <a:t> &amp; </a:t>
            </a:r>
            <a:r>
              <a:rPr lang="en-US" sz="2400" b="1" dirty="0" err="1">
                <a:solidFill>
                  <a:srgbClr val="C00000"/>
                </a:solidFill>
              </a:rPr>
              <a:t>S</a:t>
            </a:r>
            <a:r>
              <a:rPr lang="en-US" sz="2400" b="1" dirty="0" err="1" smtClean="0">
                <a:solidFill>
                  <a:srgbClr val="C00000"/>
                </a:solidFill>
              </a:rPr>
              <a:t>capulohumeral</a:t>
            </a:r>
            <a:r>
              <a:rPr lang="en-US" sz="2400" b="1" dirty="0" smtClean="0">
                <a:solidFill>
                  <a:srgbClr val="C00000"/>
                </a:solidFill>
              </a:rPr>
              <a:t> Muscles)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50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6014" y="10886"/>
            <a:ext cx="8229600" cy="979714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STATION-2 (</a:t>
            </a:r>
            <a:r>
              <a:rPr lang="en-US" sz="2400" b="1" dirty="0" err="1">
                <a:solidFill>
                  <a:srgbClr val="C00000"/>
                </a:solidFill>
              </a:rPr>
              <a:t>A</a:t>
            </a:r>
            <a:r>
              <a:rPr lang="en-US" sz="2400" b="1" dirty="0" err="1" smtClean="0">
                <a:solidFill>
                  <a:srgbClr val="C00000"/>
                </a:solidFill>
              </a:rPr>
              <a:t>xioappendicular</a:t>
            </a:r>
            <a:r>
              <a:rPr lang="en-US" sz="2400" b="1" dirty="0" smtClean="0">
                <a:solidFill>
                  <a:srgbClr val="C00000"/>
                </a:solidFill>
              </a:rPr>
              <a:t> &amp; </a:t>
            </a:r>
            <a:r>
              <a:rPr lang="en-US" sz="2400" b="1" dirty="0" err="1">
                <a:solidFill>
                  <a:srgbClr val="C00000"/>
                </a:solidFill>
              </a:rPr>
              <a:t>S</a:t>
            </a:r>
            <a:r>
              <a:rPr lang="en-US" sz="2400" b="1" dirty="0" err="1" smtClean="0">
                <a:solidFill>
                  <a:srgbClr val="C00000"/>
                </a:solidFill>
              </a:rPr>
              <a:t>capulohumeral</a:t>
            </a:r>
            <a:r>
              <a:rPr lang="en-US" sz="2400" b="1" dirty="0" smtClean="0">
                <a:solidFill>
                  <a:srgbClr val="C00000"/>
                </a:solidFill>
              </a:rPr>
              <a:t> Muscles)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4" t="20901" r="7239" b="19271"/>
          <a:stretch/>
        </p:blipFill>
        <p:spPr bwMode="auto">
          <a:xfrm>
            <a:off x="457200" y="1219200"/>
            <a:ext cx="8229600" cy="4800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3578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</TotalTime>
  <Words>1843</Words>
  <Application>Microsoft Office PowerPoint</Application>
  <PresentationFormat>On-screen Show (4:3)</PresentationFormat>
  <Paragraphs>125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DEMO – I (Shoulder Region)</vt:lpstr>
      <vt:lpstr>STATION-1 (Gross Anatomy of Shoulder Region)</vt:lpstr>
      <vt:lpstr>STATION-1 (Gross Anatomy of Shoulder Region)</vt:lpstr>
      <vt:lpstr>STATION-1 (Gross Anatomy of Shoulder Region)</vt:lpstr>
      <vt:lpstr>STATION-1 (Gross Anatomy of Shoulder Region)</vt:lpstr>
      <vt:lpstr>STATION-2 (Axioappendicular &amp; Scapulohumeral Muscles)</vt:lpstr>
      <vt:lpstr>STATION-2 (Axioappendicular &amp; Scapulohumeral Muscles)</vt:lpstr>
      <vt:lpstr>STATION-2 (Axioappendicular &amp; Scapulohumeral Muscles)</vt:lpstr>
      <vt:lpstr>STATION-2 (Axioappendicular &amp; Scapulohumeral Muscles)</vt:lpstr>
      <vt:lpstr>STATION-2 (Axioappendicular &amp; Scapulohumeral Muscles)</vt:lpstr>
      <vt:lpstr>STATION-2 (Axioappendicular &amp; Scapulohumeral Muscles)</vt:lpstr>
      <vt:lpstr>STATION-2 (Axioappendicular &amp; Scapulohumeral Muscles)</vt:lpstr>
      <vt:lpstr>STATION-3 (Surface Anatomy + Joints &amp; Ligaments)</vt:lpstr>
      <vt:lpstr>STATION-3 (Surface Anatomy + Joints &amp; Ligaments)</vt:lpstr>
      <vt:lpstr>STATION-3 (Surface Anatomy + Joints &amp; Ligaments)</vt:lpstr>
      <vt:lpstr>STATION-3 (Surface Anatomy + Joints &amp; Ligaments)</vt:lpstr>
      <vt:lpstr>STATION-3 (Surface Anatomy + Joints &amp; Ligaments)</vt:lpstr>
      <vt:lpstr>STATION-3 (Surface Anatomy + Joints &amp; Ligaments) Movements of Glenohumeral Joint</vt:lpstr>
      <vt:lpstr>STATION-3 (Surface Anatomy + Joints &amp; Ligaments)</vt:lpstr>
      <vt:lpstr>STATION-3 (Surface Anatomy + Joints &amp; Ligaments) Clinical Correlations</vt:lpstr>
      <vt:lpstr>STATION-4 (Bones + Radiology)</vt:lpstr>
      <vt:lpstr>STATION-4 (Bones + Radiology)</vt:lpstr>
      <vt:lpstr>STATION-4 (Bones + Radiology)</vt:lpstr>
      <vt:lpstr>STATION-4 (Bones + Radiology)</vt:lpstr>
      <vt:lpstr>GOOD LUCK!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DEMO – I (Shoulder Region)</dc:title>
  <dc:creator>al hashli</dc:creator>
  <cp:lastModifiedBy>al hashli</cp:lastModifiedBy>
  <cp:revision>36</cp:revision>
  <dcterms:created xsi:type="dcterms:W3CDTF">2015-09-08T16:43:13Z</dcterms:created>
  <dcterms:modified xsi:type="dcterms:W3CDTF">2015-09-09T11:26:12Z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