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343854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126343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72339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147584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395003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173070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176324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10626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140934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374423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3573D-404C-4C96-8E37-13CA274127A9}"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38883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3573D-404C-4C96-8E37-13CA274127A9}" type="datetimeFigureOut">
              <a:rPr lang="en-US" smtClean="0"/>
              <a:pPr/>
              <a:t>11/15/2015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A77A4-7FF6-4199-A04E-0C22785E0EF4}" type="slidenum">
              <a:rPr lang="en-US" smtClean="0"/>
              <a:pPr/>
              <a:t>‹#›</a:t>
            </a:fld>
            <a:endParaRPr lang="en-US"/>
          </a:p>
        </p:txBody>
      </p:sp>
    </p:spTree>
    <p:extLst>
      <p:ext uri="{BB962C8B-B14F-4D97-AF65-F5344CB8AC3E}">
        <p14:creationId xmlns:p14="http://schemas.microsoft.com/office/powerpoint/2010/main" xmlns="" val="143489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r>
              <a:rPr lang="en-US" sz="6600" b="1" dirty="0" smtClean="0">
                <a:solidFill>
                  <a:srgbClr val="C00000"/>
                </a:solidFill>
                <a:effectLst>
                  <a:outerShdw blurRad="38100" dist="38100" dir="2700000" algn="tl">
                    <a:srgbClr val="000000">
                      <a:alpha val="43137"/>
                    </a:srgbClr>
                  </a:outerShdw>
                </a:effectLst>
              </a:rPr>
              <a:t>DEMO – VII</a:t>
            </a:r>
            <a:br>
              <a:rPr lang="en-US" sz="6600" b="1" dirty="0" smtClean="0">
                <a:solidFill>
                  <a:srgbClr val="C00000"/>
                </a:solidFill>
                <a:effectLst>
                  <a:outerShdw blurRad="38100" dist="38100" dir="2700000" algn="tl">
                    <a:srgbClr val="000000">
                      <a:alpha val="43137"/>
                    </a:srgbClr>
                  </a:outerShdw>
                </a:effectLst>
              </a:rPr>
            </a:br>
            <a:r>
              <a:rPr lang="en-US" sz="2700" b="1" u="sng" dirty="0" smtClean="0">
                <a:solidFill>
                  <a:schemeClr val="bg1">
                    <a:lumMod val="50000"/>
                  </a:schemeClr>
                </a:solidFill>
              </a:rPr>
              <a:t>(Back and Skin)</a:t>
            </a:r>
            <a:endParaRPr lang="en-US" sz="2700" b="1" u="sng" dirty="0">
              <a:solidFill>
                <a:schemeClr val="bg1">
                  <a:lumMod val="50000"/>
                </a:schemeClr>
              </a:solidFill>
            </a:endParaRPr>
          </a:p>
        </p:txBody>
      </p:sp>
      <p:sp>
        <p:nvSpPr>
          <p:cNvPr id="3" name="Subtitle 2"/>
          <p:cNvSpPr>
            <a:spLocks noGrp="1"/>
          </p:cNvSpPr>
          <p:nvPr>
            <p:ph type="subTitle" idx="1"/>
          </p:nvPr>
        </p:nvSpPr>
        <p:spPr>
          <a:xfrm>
            <a:off x="1371600" y="5410200"/>
            <a:ext cx="6400800" cy="1066800"/>
          </a:xfrm>
        </p:spPr>
        <p:txBody>
          <a:bodyPr>
            <a:normAutofit fontScale="92500" lnSpcReduction="10000"/>
          </a:bodyPr>
          <a:lstStyle/>
          <a:p>
            <a:r>
              <a:rPr lang="en-US" sz="2400" b="1" dirty="0" smtClean="0">
                <a:solidFill>
                  <a:schemeClr val="tx1"/>
                </a:solidFill>
              </a:rPr>
              <a:t>Ali </a:t>
            </a:r>
            <a:r>
              <a:rPr lang="en-US" sz="2400" b="1" dirty="0" err="1" smtClean="0">
                <a:solidFill>
                  <a:schemeClr val="tx1"/>
                </a:solidFill>
              </a:rPr>
              <a:t>Jassim</a:t>
            </a:r>
            <a:r>
              <a:rPr lang="en-US" sz="2400" b="1" dirty="0" smtClean="0">
                <a:solidFill>
                  <a:schemeClr val="tx1"/>
                </a:solidFill>
              </a:rPr>
              <a:t> </a:t>
            </a:r>
            <a:r>
              <a:rPr lang="en-US" sz="2400" b="1" dirty="0" err="1" smtClean="0">
                <a:solidFill>
                  <a:schemeClr val="tx1"/>
                </a:solidFill>
              </a:rPr>
              <a:t>Alhashli</a:t>
            </a:r>
            <a:endParaRPr lang="en-US" sz="2400" b="1" dirty="0">
              <a:solidFill>
                <a:schemeClr val="tx1"/>
              </a:solidFill>
            </a:endParaRPr>
          </a:p>
          <a:p>
            <a:endParaRPr lang="en-US" sz="2400" b="1" dirty="0" smtClean="0">
              <a:solidFill>
                <a:schemeClr val="tx1"/>
              </a:solidFill>
            </a:endParaRPr>
          </a:p>
          <a:p>
            <a:r>
              <a:rPr lang="en-US" sz="1600" b="1" dirty="0" smtClean="0">
                <a:solidFill>
                  <a:schemeClr val="tx1"/>
                </a:solidFill>
              </a:rPr>
              <a:t>Year IV – Unit VII – Musculoskeletal System</a:t>
            </a:r>
            <a:endParaRPr lang="en-US" sz="1600" b="1" dirty="0">
              <a:solidFill>
                <a:schemeClr val="tx1"/>
              </a:solidFill>
            </a:endParaRPr>
          </a:p>
        </p:txBody>
      </p:sp>
      <p:pic>
        <p:nvPicPr>
          <p:cNvPr id="21506" name="Picture 2" descr="C:\Users\al hashli\Desktop\Ali\ali sultan bin casim tugra m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37114" y="2286000"/>
            <a:ext cx="30480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053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STATION-3 (General Review + Radiology)</a:t>
            </a:r>
            <a:endParaRPr lang="en-US" sz="3200" b="1" dirty="0">
              <a:solidFill>
                <a:srgbClr val="C000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688" t="13733" r="14391"/>
          <a:stretch/>
        </p:blipFill>
        <p:spPr bwMode="auto">
          <a:xfrm>
            <a:off x="1371600" y="838200"/>
            <a:ext cx="6400800" cy="56554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1640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STATION-3 (General Review + Radiology)</a:t>
            </a:r>
            <a:endParaRPr lang="en-US" sz="3200" b="1" dirty="0">
              <a:solidFill>
                <a:srgbClr val="C0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304800" y="838200"/>
            <a:ext cx="8534399" cy="5791200"/>
          </a:xfrm>
        </p:spPr>
        <p:txBody>
          <a:bodyPr>
            <a:normAutofit/>
          </a:bodyPr>
          <a:lstStyle/>
          <a:p>
            <a:pPr algn="just"/>
            <a:r>
              <a:rPr lang="en-US" sz="1400" b="1" dirty="0" smtClean="0">
                <a:solidFill>
                  <a:srgbClr val="C00000"/>
                </a:solidFill>
                <a:effectLst>
                  <a:outerShdw blurRad="38100" dist="38100" dir="2700000" algn="tl">
                    <a:srgbClr val="000000">
                      <a:alpha val="43137"/>
                    </a:srgbClr>
                  </a:outerShdw>
                </a:effectLst>
              </a:rPr>
              <a:t>Joints of vertebral arches:</a:t>
            </a:r>
          </a:p>
          <a:p>
            <a:pPr lvl="1" algn="just"/>
            <a:r>
              <a:rPr lang="en-US" sz="1400" b="1" dirty="0" smtClean="0"/>
              <a:t>Zygapophyseal joints (facet joints):</a:t>
            </a:r>
          </a:p>
          <a:p>
            <a:pPr lvl="2" algn="just"/>
            <a:r>
              <a:rPr lang="en-US" sz="1400" dirty="0" smtClean="0"/>
              <a:t>Synovial.</a:t>
            </a:r>
          </a:p>
          <a:p>
            <a:pPr lvl="2" algn="just"/>
            <a:r>
              <a:rPr lang="en-US" sz="1400" dirty="0" smtClean="0"/>
              <a:t>Plane type.</a:t>
            </a:r>
          </a:p>
          <a:p>
            <a:pPr lvl="2" algn="just"/>
            <a:r>
              <a:rPr lang="en-US" sz="1400" dirty="0" smtClean="0"/>
              <a:t>Between the superior and the inferior articular processes of adjacent vertebrae.</a:t>
            </a:r>
          </a:p>
          <a:p>
            <a:pPr lvl="2" algn="just"/>
            <a:r>
              <a:rPr lang="en-US" sz="1400" dirty="0" smtClean="0"/>
              <a:t>Covered with joint (articular) capsule.</a:t>
            </a:r>
          </a:p>
          <a:p>
            <a:pPr lvl="2" algn="just"/>
            <a:r>
              <a:rPr lang="en-US" sz="1400" dirty="0" smtClean="0"/>
              <a:t>Permit gliding movements between the articular processes.</a:t>
            </a:r>
          </a:p>
          <a:p>
            <a:pPr algn="just"/>
            <a:r>
              <a:rPr lang="en-US" sz="1400" b="1" dirty="0" smtClean="0">
                <a:solidFill>
                  <a:srgbClr val="C00000"/>
                </a:solidFill>
                <a:effectLst>
                  <a:outerShdw blurRad="38100" dist="38100" dir="2700000" algn="tl">
                    <a:srgbClr val="000000">
                      <a:alpha val="43137"/>
                    </a:srgbClr>
                  </a:outerShdw>
                </a:effectLst>
              </a:rPr>
              <a:t>Regional differences of vertebrae:</a:t>
            </a:r>
          </a:p>
          <a:p>
            <a:pPr lvl="1" algn="just"/>
            <a:r>
              <a:rPr lang="en-US" sz="1400" b="1" dirty="0" smtClean="0"/>
              <a:t>Cervical vertebrae:</a:t>
            </a:r>
          </a:p>
          <a:p>
            <a:pPr lvl="2" algn="just"/>
            <a:r>
              <a:rPr lang="en-US" sz="1400" dirty="0" smtClean="0"/>
              <a:t>Small bodies.</a:t>
            </a:r>
          </a:p>
          <a:p>
            <a:pPr lvl="2" algn="just"/>
            <a:r>
              <a:rPr lang="en-US" sz="1400" dirty="0" smtClean="0"/>
              <a:t>Bifid spinous processes (the spinous process of C7 is very long).</a:t>
            </a:r>
          </a:p>
          <a:p>
            <a:pPr lvl="2" algn="just"/>
            <a:r>
              <a:rPr lang="en-US" sz="1400" dirty="0" err="1" smtClean="0"/>
              <a:t>Presense</a:t>
            </a:r>
            <a:r>
              <a:rPr lang="en-US" sz="1400" dirty="0" smtClean="0"/>
              <a:t> of foramina </a:t>
            </a:r>
            <a:r>
              <a:rPr lang="en-US" sz="1400" dirty="0" err="1" smtClean="0"/>
              <a:t>transversaria</a:t>
            </a:r>
            <a:endParaRPr lang="en-US" sz="1400" dirty="0" smtClean="0"/>
          </a:p>
          <a:p>
            <a:pPr lvl="1" algn="just"/>
            <a:r>
              <a:rPr lang="en-US" sz="1400" b="1" dirty="0" smtClean="0"/>
              <a:t>Thoracic vertebrae:</a:t>
            </a:r>
          </a:p>
          <a:p>
            <a:pPr lvl="2" algn="just"/>
            <a:r>
              <a:rPr lang="en-US" sz="1400" dirty="0" smtClean="0"/>
              <a:t>Large bodies.</a:t>
            </a:r>
          </a:p>
          <a:p>
            <a:pPr lvl="2" algn="just"/>
            <a:r>
              <a:rPr lang="en-US" sz="1400" dirty="0" smtClean="0"/>
              <a:t>Long spinous processes directed </a:t>
            </a:r>
            <a:r>
              <a:rPr lang="en-US" sz="1400" dirty="0" err="1" smtClean="0"/>
              <a:t>postero</a:t>
            </a:r>
            <a:r>
              <a:rPr lang="en-US" sz="1400" dirty="0" smtClean="0"/>
              <a:t>-inferiorly.</a:t>
            </a:r>
          </a:p>
          <a:p>
            <a:pPr lvl="2" algn="just"/>
            <a:r>
              <a:rPr lang="en-US" sz="1400" dirty="0" smtClean="0"/>
              <a:t>Presence of facets on vertebral bodies for articulation with </a:t>
            </a:r>
            <a:r>
              <a:rPr lang="en-US" sz="1400" smtClean="0"/>
              <a:t>head of ribs</a:t>
            </a:r>
            <a:r>
              <a:rPr lang="en-US" sz="1400" dirty="0" smtClean="0"/>
              <a:t>.</a:t>
            </a:r>
          </a:p>
          <a:p>
            <a:pPr lvl="1" algn="just"/>
            <a:r>
              <a:rPr lang="en-US" sz="1400" b="1" dirty="0" smtClean="0"/>
              <a:t>Lumbar vertebra:</a:t>
            </a:r>
          </a:p>
          <a:p>
            <a:pPr lvl="2" algn="just"/>
            <a:r>
              <a:rPr lang="en-US" sz="1400" dirty="0" smtClean="0"/>
              <a:t>Massive bodies.</a:t>
            </a:r>
          </a:p>
          <a:p>
            <a:pPr lvl="2" algn="just"/>
            <a:r>
              <a:rPr lang="en-US" sz="1400" dirty="0" smtClean="0"/>
              <a:t>Short spinous processes.</a:t>
            </a:r>
          </a:p>
          <a:p>
            <a:pPr algn="just"/>
            <a:r>
              <a:rPr lang="en-US" sz="1400" b="1" dirty="0" smtClean="0">
                <a:solidFill>
                  <a:srgbClr val="C00000"/>
                </a:solidFill>
                <a:effectLst>
                  <a:outerShdw blurRad="38100" dist="38100" dir="2700000" algn="tl">
                    <a:srgbClr val="000000">
                      <a:alpha val="43137"/>
                    </a:srgbClr>
                  </a:outerShdw>
                </a:effectLst>
              </a:rPr>
              <a:t>The intervertebral foramen is formed by: </a:t>
            </a:r>
            <a:r>
              <a:rPr lang="en-US" sz="1400" dirty="0" smtClean="0"/>
              <a:t>superior and inferior vertebral notches (it is the place where nerve roots are going to pass).</a:t>
            </a:r>
          </a:p>
        </p:txBody>
      </p:sp>
    </p:spTree>
    <p:extLst>
      <p:ext uri="{BB962C8B-B14F-4D97-AF65-F5344CB8AC3E}">
        <p14:creationId xmlns:p14="http://schemas.microsoft.com/office/powerpoint/2010/main" xmlns="" val="9735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2133600"/>
          </a:xfrm>
        </p:spPr>
        <p:txBody>
          <a:bodyPr>
            <a:noAutofit/>
          </a:bodyPr>
          <a:lstStyle/>
          <a:p>
            <a:pPr algn="just"/>
            <a:r>
              <a:rPr lang="en-US" sz="1400" b="1" dirty="0" smtClean="0">
                <a:solidFill>
                  <a:srgbClr val="C00000"/>
                </a:solidFill>
                <a:effectLst>
                  <a:outerShdw blurRad="38100" dist="38100" dir="2700000" algn="tl">
                    <a:srgbClr val="000000">
                      <a:alpha val="43137"/>
                    </a:srgbClr>
                  </a:outerShdw>
                </a:effectLst>
              </a:rPr>
              <a:t>Atypical vertebrae:</a:t>
            </a:r>
          </a:p>
          <a:p>
            <a:pPr lvl="1" algn="just"/>
            <a:r>
              <a:rPr lang="en-US" sz="1400" b="1" dirty="0" smtClean="0"/>
              <a:t>C1: </a:t>
            </a:r>
          </a:p>
          <a:p>
            <a:pPr lvl="2" algn="just"/>
            <a:r>
              <a:rPr lang="en-US" sz="1400" dirty="0" smtClean="0"/>
              <a:t>It has no body (but instead it has anterior and posterior arches).</a:t>
            </a:r>
          </a:p>
          <a:p>
            <a:pPr lvl="2" algn="just"/>
            <a:r>
              <a:rPr lang="en-US" sz="1400" dirty="0" smtClean="0"/>
              <a:t>Its superior articular facets articulate with occipital condyles to form </a:t>
            </a:r>
            <a:r>
              <a:rPr lang="en-US" sz="1400" dirty="0" err="1" smtClean="0"/>
              <a:t>atlanto</a:t>
            </a:r>
            <a:r>
              <a:rPr lang="en-US" sz="1400" dirty="0" smtClean="0"/>
              <a:t>-occipital joint (synovial joint of condyloid type allowing mainly flexion-extension).</a:t>
            </a:r>
          </a:p>
          <a:p>
            <a:pPr lvl="1" algn="just"/>
            <a:r>
              <a:rPr lang="en-US" sz="1400" b="1" dirty="0" smtClean="0"/>
              <a:t>C2:</a:t>
            </a:r>
          </a:p>
          <a:p>
            <a:pPr lvl="2" algn="just"/>
            <a:r>
              <a:rPr lang="en-US" sz="1400" dirty="0" smtClean="0"/>
              <a:t>It has a projection called dense which will form </a:t>
            </a:r>
            <a:r>
              <a:rPr lang="en-US" sz="1400" dirty="0" err="1" smtClean="0"/>
              <a:t>atlanto</a:t>
            </a:r>
            <a:r>
              <a:rPr lang="en-US" sz="1400" dirty="0" smtClean="0"/>
              <a:t>-axial joint (synovial joint of pivot type allowing rotation movement).</a:t>
            </a:r>
          </a:p>
        </p:txBody>
      </p:sp>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STATION-3 (General Review + Radiology)</a:t>
            </a:r>
            <a:endParaRPr lang="en-US" sz="3200" b="1" dirty="0">
              <a:solidFill>
                <a:srgbClr val="C00000"/>
              </a:solidFill>
              <a:effectLst>
                <a:outerShdw blurRad="38100" dist="38100" dir="2700000" algn="tl">
                  <a:srgbClr val="000000">
                    <a:alpha val="43137"/>
                  </a:srgbClr>
                </a:outerShdw>
              </a:effectLst>
            </a:endParaRPr>
          </a:p>
        </p:txBody>
      </p:sp>
      <p:pic>
        <p:nvPicPr>
          <p:cNvPr id="4098" name="Picture 2" descr="Radiographic Anatomy - Cervical Spine 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861017"/>
            <a:ext cx="3429000" cy="3818061"/>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Radiographic Anatomy - Cervical Spine Later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2861017"/>
            <a:ext cx="3429000" cy="3818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826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STATION-3 (General Review + Radiology)</a:t>
            </a:r>
            <a:endParaRPr lang="en-US" sz="3200" b="1" dirty="0">
              <a:solidFill>
                <a:srgbClr val="C00000"/>
              </a:solidFill>
              <a:effectLst>
                <a:outerShdw blurRad="38100" dist="38100" dir="2700000" algn="tl">
                  <a:srgbClr val="000000">
                    <a:alpha val="43137"/>
                  </a:srgbClr>
                </a:outerShdw>
              </a:effectLst>
            </a:endParaRPr>
          </a:p>
        </p:txBody>
      </p:sp>
      <p:pic>
        <p:nvPicPr>
          <p:cNvPr id="11266" name="Picture 2" descr="Radiographic Anatomy - Thoracic Spine 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836421"/>
            <a:ext cx="4191000" cy="5722328"/>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Radiographic Anatomy - Thoracic Spine Later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836421"/>
            <a:ext cx="4191000" cy="572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334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STATION-3 (General Review + Radiology)</a:t>
            </a:r>
            <a:endParaRPr lang="en-US" sz="3200" b="1" dirty="0">
              <a:solidFill>
                <a:srgbClr val="C00000"/>
              </a:solidFill>
              <a:effectLst>
                <a:outerShdw blurRad="38100" dist="38100" dir="2700000" algn="tl">
                  <a:srgbClr val="000000">
                    <a:alpha val="43137"/>
                  </a:srgbClr>
                </a:outerShdw>
              </a:effectLst>
            </a:endParaRPr>
          </a:p>
        </p:txBody>
      </p:sp>
      <p:pic>
        <p:nvPicPr>
          <p:cNvPr id="12290" name="Picture 2" descr="Radiographic Anatomy - Lumber Spine 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524000"/>
            <a:ext cx="4419600" cy="483498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Radiographic Anatomy - Lumber Spine Later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7314" y="1545772"/>
            <a:ext cx="4419600" cy="482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7464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4876800" cy="5486400"/>
          </a:xfrm>
        </p:spPr>
        <p:txBody>
          <a:bodyPr>
            <a:noAutofit/>
          </a:bodyPr>
          <a:lstStyle/>
          <a:p>
            <a:pPr algn="just"/>
            <a:r>
              <a:rPr lang="en-US" sz="1600" b="1" dirty="0" smtClean="0">
                <a:solidFill>
                  <a:srgbClr val="C00000"/>
                </a:solidFill>
                <a:effectLst>
                  <a:outerShdw blurRad="38100" dist="38100" dir="2700000" algn="tl">
                    <a:srgbClr val="000000">
                      <a:alpha val="43137"/>
                    </a:srgbClr>
                  </a:outerShdw>
                </a:effectLst>
              </a:rPr>
              <a:t>There are 2 types of skin:</a:t>
            </a:r>
          </a:p>
          <a:p>
            <a:pPr lvl="1" algn="just"/>
            <a:r>
              <a:rPr lang="en-US" sz="1600" b="1" dirty="0" smtClean="0"/>
              <a:t>Thick skin</a:t>
            </a:r>
            <a:r>
              <a:rPr lang="en-US" sz="1600" dirty="0" smtClean="0"/>
              <a:t>: found in palm and sole.</a:t>
            </a:r>
          </a:p>
          <a:p>
            <a:pPr lvl="1" algn="just"/>
            <a:r>
              <a:rPr lang="en-US" sz="1600" b="1" dirty="0" smtClean="0"/>
              <a:t>Thin skin</a:t>
            </a:r>
            <a:r>
              <a:rPr lang="en-US" sz="1600" dirty="0" smtClean="0"/>
              <a:t>: found everywhere else in the body. It has hair follicles and sebaceous glands in the dermis.</a:t>
            </a:r>
          </a:p>
          <a:p>
            <a:pPr marL="457200" lvl="1" indent="0" algn="just">
              <a:buNone/>
            </a:pPr>
            <a:r>
              <a:rPr lang="en-US" sz="1600" b="1" dirty="0" smtClean="0"/>
              <a:t>Note: these 2 types of skin are classified based on the thickness of the epidermis.</a:t>
            </a:r>
          </a:p>
          <a:p>
            <a:pPr algn="just"/>
            <a:r>
              <a:rPr lang="en-US" sz="1600" b="1" dirty="0" smtClean="0">
                <a:solidFill>
                  <a:srgbClr val="C00000"/>
                </a:solidFill>
                <a:effectLst>
                  <a:outerShdw blurRad="38100" dist="38100" dir="2700000" algn="tl">
                    <a:srgbClr val="000000">
                      <a:alpha val="43137"/>
                    </a:srgbClr>
                  </a:outerShdw>
                </a:effectLst>
              </a:rPr>
              <a:t>Epidermis</a:t>
            </a:r>
            <a:r>
              <a:rPr lang="en-US" sz="1600" dirty="0" smtClean="0"/>
              <a:t>: stratified squamous keratinized epithelium. In think skin it has 4 layers while in thick skin it has 5 layers. </a:t>
            </a:r>
            <a:r>
              <a:rPr lang="en-US" sz="1600" b="1" dirty="0" smtClean="0"/>
              <a:t>These layers are:</a:t>
            </a:r>
          </a:p>
          <a:p>
            <a:pPr lvl="1" algn="just"/>
            <a:r>
              <a:rPr lang="en-US" sz="1600" i="1" u="sng" dirty="0" smtClean="0"/>
              <a:t>Stratum </a:t>
            </a:r>
            <a:r>
              <a:rPr lang="en-US" sz="1600" i="1" u="sng" dirty="0" err="1" smtClean="0"/>
              <a:t>basale</a:t>
            </a:r>
            <a:r>
              <a:rPr lang="en-US" sz="1600" dirty="0" smtClean="0"/>
              <a:t>: 1</a:t>
            </a:r>
            <a:r>
              <a:rPr lang="en-US" sz="1600" baseline="30000" dirty="0" smtClean="0"/>
              <a:t>st</a:t>
            </a:r>
            <a:r>
              <a:rPr lang="en-US" sz="1600" dirty="0" smtClean="0"/>
              <a:t> layer (deepest) – containing mitotic stem cells.</a:t>
            </a:r>
          </a:p>
          <a:p>
            <a:pPr lvl="1" algn="just"/>
            <a:r>
              <a:rPr lang="en-US" sz="1600" i="1" u="sng" dirty="0" smtClean="0"/>
              <a:t>Stratum spinosum</a:t>
            </a:r>
            <a:r>
              <a:rPr lang="en-US" sz="1600" dirty="0" smtClean="0"/>
              <a:t>: containing desmosomes between keratinocytes.</a:t>
            </a:r>
          </a:p>
          <a:p>
            <a:pPr lvl="1" algn="just"/>
            <a:r>
              <a:rPr lang="en-US" sz="1600" i="1" u="sng" dirty="0" smtClean="0"/>
              <a:t>Stratum granulosum</a:t>
            </a:r>
            <a:r>
              <a:rPr lang="en-US" sz="1600" dirty="0" smtClean="0"/>
              <a:t>: cells contain granules (</a:t>
            </a:r>
            <a:r>
              <a:rPr lang="en-US" sz="1600" dirty="0" err="1" smtClean="0"/>
              <a:t>keratohyaline</a:t>
            </a:r>
            <a:r>
              <a:rPr lang="en-US" sz="1600" dirty="0" smtClean="0"/>
              <a:t> granules).</a:t>
            </a:r>
          </a:p>
          <a:p>
            <a:pPr lvl="1" algn="just"/>
            <a:r>
              <a:rPr lang="en-US" sz="1600" i="1" u="sng" dirty="0" smtClean="0"/>
              <a:t>Stratum </a:t>
            </a:r>
            <a:r>
              <a:rPr lang="en-US" sz="1600" i="1" u="sng" dirty="0" err="1" smtClean="0"/>
              <a:t>lucidum</a:t>
            </a:r>
            <a:r>
              <a:rPr lang="en-US" sz="1600" i="1" u="sng" dirty="0" smtClean="0"/>
              <a:t> (only found in thick skin):</a:t>
            </a:r>
            <a:r>
              <a:rPr lang="en-US" sz="1600" dirty="0" smtClean="0"/>
              <a:t> clear cells – provides faster and better healing process of thick skin.</a:t>
            </a:r>
          </a:p>
          <a:p>
            <a:pPr lvl="1" algn="just"/>
            <a:r>
              <a:rPr lang="en-US" sz="1600" i="1" u="sng" dirty="0" smtClean="0"/>
              <a:t>Stratum </a:t>
            </a:r>
            <a:r>
              <a:rPr lang="en-US" sz="1600" i="1" u="sng" dirty="0" err="1" smtClean="0"/>
              <a:t>corneum</a:t>
            </a:r>
            <a:r>
              <a:rPr lang="en-US" sz="1600" dirty="0" smtClean="0"/>
              <a:t>: composed mainly of keratin.</a:t>
            </a:r>
          </a:p>
        </p:txBody>
      </p:sp>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STATION-4 (Histology of Skin and Appendages)</a:t>
            </a:r>
            <a:endParaRPr lang="en-US" sz="3200" b="1" dirty="0">
              <a:solidFill>
                <a:srgbClr val="C00000"/>
              </a:solidFill>
              <a:effectLst>
                <a:outerShdw blurRad="38100" dist="38100" dir="2700000" algn="tl">
                  <a:srgbClr val="000000">
                    <a:alpha val="43137"/>
                  </a:srgbClr>
                </a:outerShdw>
              </a:effectLst>
            </a:endParaRPr>
          </a:p>
        </p:txBody>
      </p:sp>
      <p:pic>
        <p:nvPicPr>
          <p:cNvPr id="13314" name="Picture 2" descr="https://upload.wikimedia.org/wikipedia/commons/2/20/Skinlayer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1600200"/>
            <a:ext cx="3614057" cy="441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7641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 y="914400"/>
            <a:ext cx="4855030" cy="5638800"/>
          </a:xfrm>
        </p:spPr>
        <p:txBody>
          <a:bodyPr>
            <a:normAutofit fontScale="92500" lnSpcReduction="20000"/>
          </a:bodyPr>
          <a:lstStyle/>
          <a:p>
            <a:pPr algn="just"/>
            <a:r>
              <a:rPr lang="en-US" sz="1500" b="1" dirty="0" smtClean="0">
                <a:solidFill>
                  <a:srgbClr val="C00000"/>
                </a:solidFill>
                <a:effectLst>
                  <a:outerShdw blurRad="38100" dist="38100" dir="2700000" algn="tl">
                    <a:srgbClr val="000000">
                      <a:alpha val="43137"/>
                    </a:srgbClr>
                  </a:outerShdw>
                </a:effectLst>
              </a:rPr>
              <a:t>Types of cells in the epidermis of the skin:</a:t>
            </a:r>
          </a:p>
          <a:p>
            <a:pPr lvl="1" algn="just"/>
            <a:r>
              <a:rPr lang="en-US" sz="1500" b="1" dirty="0" smtClean="0"/>
              <a:t>Keratinocytes:</a:t>
            </a:r>
          </a:p>
          <a:p>
            <a:pPr lvl="2" algn="just"/>
            <a:r>
              <a:rPr lang="en-US" sz="1500" dirty="0" smtClean="0"/>
              <a:t>They form all the thickness of the epidermis.</a:t>
            </a:r>
          </a:p>
          <a:p>
            <a:pPr lvl="1" algn="just"/>
            <a:r>
              <a:rPr lang="en-US" sz="1500" b="1" dirty="0" smtClean="0"/>
              <a:t>Melanocytes:</a:t>
            </a:r>
          </a:p>
          <a:p>
            <a:pPr lvl="2" algn="just"/>
            <a:r>
              <a:rPr lang="en-US" sz="1500" dirty="0" smtClean="0"/>
              <a:t>They are found is stratum </a:t>
            </a:r>
            <a:r>
              <a:rPr lang="en-US" sz="1500" dirty="0" err="1" smtClean="0"/>
              <a:t>basale</a:t>
            </a:r>
            <a:r>
              <a:rPr lang="en-US" sz="1500" dirty="0" smtClean="0"/>
              <a:t>.</a:t>
            </a:r>
          </a:p>
          <a:p>
            <a:pPr lvl="2" algn="just"/>
            <a:r>
              <a:rPr lang="en-US" sz="1500" dirty="0" smtClean="0"/>
              <a:t>They are derived from neural crest.</a:t>
            </a:r>
          </a:p>
          <a:p>
            <a:pPr lvl="2" algn="just"/>
            <a:r>
              <a:rPr lang="en-US" sz="1500" dirty="0" smtClean="0"/>
              <a:t>They produce melanin (by converting tyrosine to DOPA by the action of the enzyme </a:t>
            </a:r>
            <a:r>
              <a:rPr lang="en-US" sz="1500" dirty="0" err="1" smtClean="0"/>
              <a:t>tyrosinase</a:t>
            </a:r>
            <a:r>
              <a:rPr lang="en-US" sz="1500" dirty="0" smtClean="0"/>
              <a:t>. DOPA is further converted to melanin).</a:t>
            </a:r>
          </a:p>
          <a:p>
            <a:pPr lvl="2" algn="just"/>
            <a:r>
              <a:rPr lang="en-US" sz="1500" dirty="0" smtClean="0"/>
              <a:t>If the enzyme </a:t>
            </a:r>
            <a:r>
              <a:rPr lang="en-US" sz="1500" dirty="0" err="1" smtClean="0"/>
              <a:t>tyrosinase</a:t>
            </a:r>
            <a:r>
              <a:rPr lang="en-US" sz="1500" dirty="0" smtClean="0"/>
              <a:t> is not present this will lead to a condition known as albinism.</a:t>
            </a:r>
          </a:p>
          <a:p>
            <a:pPr lvl="2" algn="just"/>
            <a:r>
              <a:rPr lang="en-US" sz="1500" dirty="0" smtClean="0"/>
              <a:t>Melanin is transferred from melanocytes to keratinocytes by paracrine secretion.</a:t>
            </a:r>
          </a:p>
          <a:p>
            <a:pPr lvl="2" algn="just"/>
            <a:r>
              <a:rPr lang="en-US" sz="1500" dirty="0" smtClean="0"/>
              <a:t>The number of melanocytes is fixed in people → difference in color is due to different amount/content.</a:t>
            </a:r>
          </a:p>
          <a:p>
            <a:pPr lvl="1" algn="just"/>
            <a:r>
              <a:rPr lang="en-US" sz="1500" b="1" dirty="0" smtClean="0"/>
              <a:t>Langerhans cells:</a:t>
            </a:r>
          </a:p>
          <a:p>
            <a:pPr lvl="2" algn="just"/>
            <a:r>
              <a:rPr lang="en-US" sz="1500" dirty="0" smtClean="0"/>
              <a:t>They are star-shaped cells found in stratum spinosum.</a:t>
            </a:r>
          </a:p>
          <a:p>
            <a:pPr lvl="2" algn="just"/>
            <a:r>
              <a:rPr lang="en-US" sz="1500" dirty="0" smtClean="0"/>
              <a:t>They are derived from monocyte-phagocytic system.</a:t>
            </a:r>
          </a:p>
          <a:p>
            <a:pPr lvl="2" algn="just"/>
            <a:r>
              <a:rPr lang="en-US" sz="1500" dirty="0" smtClean="0"/>
              <a:t>They function as antigen-presenting cells of the immunity system of the skin.</a:t>
            </a:r>
          </a:p>
          <a:p>
            <a:pPr lvl="1" algn="just"/>
            <a:r>
              <a:rPr lang="en-US" sz="1500" b="1" dirty="0" smtClean="0"/>
              <a:t>Merkel cells:</a:t>
            </a:r>
          </a:p>
          <a:p>
            <a:pPr lvl="2" algn="just"/>
            <a:r>
              <a:rPr lang="en-US" sz="1500" dirty="0" smtClean="0"/>
              <a:t>They are found in stratum </a:t>
            </a:r>
            <a:r>
              <a:rPr lang="en-US" sz="1500" dirty="0" err="1" smtClean="0"/>
              <a:t>basale</a:t>
            </a:r>
            <a:r>
              <a:rPr lang="en-US" sz="1500" dirty="0" smtClean="0"/>
              <a:t>.</a:t>
            </a:r>
          </a:p>
          <a:p>
            <a:pPr lvl="2" algn="just"/>
            <a:r>
              <a:rPr lang="en-US" sz="1500" dirty="0" smtClean="0"/>
              <a:t>They are derived from neural crest.</a:t>
            </a:r>
          </a:p>
          <a:p>
            <a:pPr lvl="2" algn="just"/>
            <a:r>
              <a:rPr lang="en-US" sz="1500" dirty="0" smtClean="0"/>
              <a:t>They are mechanoreceptors.</a:t>
            </a:r>
          </a:p>
        </p:txBody>
      </p:sp>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STATION-4 (Histology of Skin and Appendages)</a:t>
            </a:r>
            <a:endParaRPr lang="en-US" sz="3200" b="1" dirty="0">
              <a:solidFill>
                <a:srgbClr val="C00000"/>
              </a:solidFill>
              <a:effectLst>
                <a:outerShdw blurRad="38100" dist="38100" dir="2700000" algn="tl">
                  <a:srgbClr val="000000">
                    <a:alpha val="43137"/>
                  </a:srgbClr>
                </a:outerShdw>
              </a:effectLst>
            </a:endParaRPr>
          </a:p>
        </p:txBody>
      </p:sp>
      <p:pic>
        <p:nvPicPr>
          <p:cNvPr id="15362" name="Picture 2" descr="http://i.ytimg.com/vi/M2heni5R1Sk/maxresdefault.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000" t="12288" b="6196"/>
          <a:stretch/>
        </p:blipFill>
        <p:spPr bwMode="auto">
          <a:xfrm>
            <a:off x="4876799" y="990600"/>
            <a:ext cx="4077869"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5484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5181600" cy="5029200"/>
          </a:xfrm>
        </p:spPr>
        <p:txBody>
          <a:bodyPr>
            <a:normAutofit/>
          </a:bodyPr>
          <a:lstStyle/>
          <a:p>
            <a:pPr algn="just"/>
            <a:r>
              <a:rPr lang="en-US" sz="1600" b="1" dirty="0" smtClean="0">
                <a:solidFill>
                  <a:srgbClr val="C00000"/>
                </a:solidFill>
                <a:effectLst>
                  <a:outerShdw blurRad="38100" dist="38100" dir="2700000" algn="tl">
                    <a:srgbClr val="000000">
                      <a:alpha val="43137"/>
                    </a:srgbClr>
                  </a:outerShdw>
                </a:effectLst>
              </a:rPr>
              <a:t>Dermis:</a:t>
            </a:r>
          </a:p>
          <a:p>
            <a:pPr lvl="1" algn="just"/>
            <a:r>
              <a:rPr lang="en-US" sz="1600" dirty="0" smtClean="0"/>
              <a:t>It is the 2</a:t>
            </a:r>
            <a:r>
              <a:rPr lang="en-US" sz="1600" baseline="30000" dirty="0" smtClean="0"/>
              <a:t>nd</a:t>
            </a:r>
            <a:r>
              <a:rPr lang="en-US" sz="1600" dirty="0" smtClean="0"/>
              <a:t> layer of the skin.</a:t>
            </a:r>
          </a:p>
          <a:p>
            <a:pPr lvl="1" algn="just"/>
            <a:r>
              <a:rPr lang="en-US" sz="1600" dirty="0" smtClean="0"/>
              <a:t>It contains type-1 collagen and it is the part where skin appendages are found.</a:t>
            </a:r>
          </a:p>
          <a:p>
            <a:pPr lvl="1" algn="just"/>
            <a:r>
              <a:rPr lang="en-US" sz="1600" b="1" dirty="0" smtClean="0"/>
              <a:t>It is of 2 types:</a:t>
            </a:r>
          </a:p>
          <a:p>
            <a:pPr lvl="2" algn="just"/>
            <a:r>
              <a:rPr lang="en-US" sz="1600" i="1" u="sng" dirty="0" smtClean="0"/>
              <a:t>Papillary</a:t>
            </a:r>
            <a:r>
              <a:rPr lang="en-US" sz="1600" dirty="0" smtClean="0"/>
              <a:t>: composed of loose connective tissue.</a:t>
            </a:r>
          </a:p>
          <a:p>
            <a:pPr lvl="2" algn="just"/>
            <a:r>
              <a:rPr lang="en-US" sz="1600" i="1" u="sng" dirty="0" smtClean="0"/>
              <a:t>Reticular</a:t>
            </a:r>
            <a:r>
              <a:rPr lang="en-US" sz="1600" dirty="0" smtClean="0"/>
              <a:t>: composed of dense irregular connective tissue.</a:t>
            </a:r>
          </a:p>
          <a:p>
            <a:pPr lvl="2" algn="just"/>
            <a:endParaRPr lang="en-US" sz="1600" dirty="0"/>
          </a:p>
          <a:p>
            <a:pPr lvl="2"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Hypodermis:</a:t>
            </a:r>
          </a:p>
          <a:p>
            <a:pPr lvl="1" algn="just"/>
            <a:r>
              <a:rPr lang="en-US" sz="1600" dirty="0" smtClean="0"/>
              <a:t>It is the 3</a:t>
            </a:r>
            <a:r>
              <a:rPr lang="en-US" sz="1600" baseline="30000" dirty="0" smtClean="0"/>
              <a:t>rd</a:t>
            </a:r>
            <a:r>
              <a:rPr lang="en-US" sz="1600" dirty="0" smtClean="0"/>
              <a:t> layer of the skin.</a:t>
            </a:r>
          </a:p>
          <a:p>
            <a:pPr lvl="1" algn="just"/>
            <a:r>
              <a:rPr lang="en-US" sz="1600" dirty="0" smtClean="0"/>
              <a:t>Mainly composed of adipose tissue (which is different in distribution between males and females).</a:t>
            </a:r>
          </a:p>
        </p:txBody>
      </p:sp>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STATION-4 (Histology of Skin and Appendages)</a:t>
            </a:r>
            <a:endParaRPr lang="en-US" sz="3200" b="1" dirty="0">
              <a:solidFill>
                <a:srgbClr val="C00000"/>
              </a:solidFill>
              <a:effectLst>
                <a:outerShdw blurRad="38100" dist="38100" dir="2700000" algn="tl">
                  <a:srgbClr val="000000">
                    <a:alpha val="43137"/>
                  </a:srgbClr>
                </a:outerShdw>
              </a:effectLst>
            </a:endParaRPr>
          </a:p>
        </p:txBody>
      </p:sp>
      <p:pic>
        <p:nvPicPr>
          <p:cNvPr id="16386" name="Picture 2" descr="http://www.lab.anhb.uwa.edu.au/mb140/corepages/integumentary/Images/skthick0021h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400"/>
          <a:stretch/>
        </p:blipFill>
        <p:spPr bwMode="auto">
          <a:xfrm>
            <a:off x="5257800" y="1371600"/>
            <a:ext cx="3733800" cy="45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9818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6096000" cy="5638800"/>
          </a:xfrm>
        </p:spPr>
        <p:txBody>
          <a:bodyPr>
            <a:noAutofit/>
          </a:bodyPr>
          <a:lstStyle/>
          <a:p>
            <a:pPr algn="just"/>
            <a:r>
              <a:rPr lang="en-US" sz="1300" b="1" dirty="0" smtClean="0">
                <a:solidFill>
                  <a:srgbClr val="C00000"/>
                </a:solidFill>
                <a:effectLst>
                  <a:outerShdw blurRad="38100" dist="38100" dir="2700000" algn="tl">
                    <a:srgbClr val="000000">
                      <a:alpha val="43137"/>
                    </a:srgbClr>
                  </a:outerShdw>
                </a:effectLst>
              </a:rPr>
              <a:t>Skin glands:</a:t>
            </a:r>
          </a:p>
          <a:p>
            <a:pPr lvl="1" algn="just"/>
            <a:r>
              <a:rPr lang="en-US" sz="1300" b="1" dirty="0" smtClean="0"/>
              <a:t>Sebaceous glands:</a:t>
            </a:r>
          </a:p>
          <a:p>
            <a:pPr lvl="2" algn="just"/>
            <a:r>
              <a:rPr lang="en-US" sz="1300" dirty="0" smtClean="0"/>
              <a:t>They are acinar glands (with several acini opening into a short duct which usually ends at the upper portion of a hair follicle).</a:t>
            </a:r>
          </a:p>
          <a:p>
            <a:pPr lvl="2" algn="just"/>
            <a:r>
              <a:rPr lang="en-US" sz="1300" dirty="0" smtClean="0"/>
              <a:t>They open at the epidermis directly in: glans penis, lips and clitoris.</a:t>
            </a:r>
          </a:p>
          <a:p>
            <a:pPr lvl="2" algn="just"/>
            <a:r>
              <a:rPr lang="en-US" sz="1300" u="sng" dirty="0" smtClean="0"/>
              <a:t>Sebum</a:t>
            </a:r>
            <a:r>
              <a:rPr lang="en-US" sz="1300" dirty="0" smtClean="0"/>
              <a:t>: it is the secretion of sebaceous glands</a:t>
            </a:r>
          </a:p>
          <a:p>
            <a:pPr lvl="2" algn="just"/>
            <a:r>
              <a:rPr lang="en-US" sz="1300" dirty="0" smtClean="0"/>
              <a:t>Sebaceous glands are holocrine glands (in which the product of secretion is released with remnants of dead cells).</a:t>
            </a:r>
          </a:p>
          <a:p>
            <a:pPr lvl="1" algn="just"/>
            <a:r>
              <a:rPr lang="en-US" sz="1300" b="1" dirty="0" smtClean="0"/>
              <a:t>Sweat glands:</a:t>
            </a:r>
            <a:endParaRPr lang="en-US" sz="1300" dirty="0"/>
          </a:p>
          <a:p>
            <a:pPr lvl="2" algn="just"/>
            <a:r>
              <a:rPr lang="en-US" sz="1300" dirty="0" smtClean="0"/>
              <a:t>Distributed over the entire body except the nipples and portions of the external genitalia.</a:t>
            </a:r>
          </a:p>
          <a:p>
            <a:pPr lvl="2" algn="just"/>
            <a:r>
              <a:rPr lang="en-US" sz="1300" u="sng" dirty="0" smtClean="0"/>
              <a:t>There are 2 types of sweat glands:</a:t>
            </a:r>
            <a:endParaRPr lang="en-US" sz="1300" dirty="0"/>
          </a:p>
          <a:p>
            <a:pPr lvl="3" algn="just"/>
            <a:r>
              <a:rPr lang="en-US" sz="1300" i="1" dirty="0" smtClean="0"/>
              <a:t>Merocrine sweat glands: </a:t>
            </a:r>
            <a:r>
              <a:rPr lang="en-US" sz="1300" dirty="0" smtClean="0"/>
              <a:t>more numerous; prominent on palms, soles and forehead; simple, coiled, tubular glands; duct empties at a funnel-shaped pore at the skin surface; major function is thermoregulation; sweat contains salts (</a:t>
            </a:r>
            <a:r>
              <a:rPr lang="en-US" sz="1300" dirty="0" err="1" smtClean="0"/>
              <a:t>NaCl</a:t>
            </a:r>
            <a:r>
              <a:rPr lang="en-US" sz="1300" dirty="0" smtClean="0"/>
              <a:t>), vitamin C, antibodies and small amounts of nitrogenous wastes; pH of the sweat is 4-6 (creating acid mantle which is bacteriostatic). </a:t>
            </a:r>
          </a:p>
          <a:p>
            <a:pPr lvl="3" algn="just"/>
            <a:r>
              <a:rPr lang="en-US" sz="1300" i="1" dirty="0" smtClean="0"/>
              <a:t>Apocrine sweat glands: </a:t>
            </a:r>
            <a:r>
              <a:rPr lang="en-US" sz="1300" dirty="0" smtClean="0"/>
              <a:t>found in axillary, pubic and anal regions of the body; larger than merocrine sweat glands; become active at puberty; play no role in thermoregulation; ducts empty into hair follicles; sweat is thicker and contains more lipids and proteins (when degraded by epidermal bacteria →foul odor is produced).</a:t>
            </a:r>
          </a:p>
          <a:p>
            <a:pPr lvl="1" algn="just"/>
            <a:endParaRPr lang="en-US" sz="1300" b="1" dirty="0" smtClean="0"/>
          </a:p>
          <a:p>
            <a:pPr algn="just"/>
            <a:endParaRPr lang="en-US" sz="1300" dirty="0"/>
          </a:p>
        </p:txBody>
      </p:sp>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STATION-4 (Histology of Skin and Appendages)</a:t>
            </a:r>
            <a:endParaRPr lang="en-US" sz="3200" b="1" dirty="0">
              <a:solidFill>
                <a:srgbClr val="C00000"/>
              </a:solidFill>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34937" t="19089" r="20833" b="13960"/>
          <a:stretch>
            <a:fillRect/>
          </a:stretch>
        </p:blipFill>
        <p:spPr bwMode="auto">
          <a:xfrm>
            <a:off x="6172200" y="1066800"/>
            <a:ext cx="285750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10" descr="Scalp"/>
          <p:cNvPicPr>
            <a:picLocks noChangeAspect="1" noChangeArrowheads="1"/>
          </p:cNvPicPr>
          <p:nvPr/>
        </p:nvPicPr>
        <p:blipFill>
          <a:blip r:embed="rId3" cstate="print">
            <a:extLst>
              <a:ext uri="{28A0092B-C50C-407E-A947-70E740481C1C}">
                <a14:useLocalDpi xmlns:a14="http://schemas.microsoft.com/office/drawing/2010/main" xmlns="" val="0"/>
              </a:ext>
            </a:extLst>
          </a:blip>
          <a:srcRect l="54375" r="5634"/>
          <a:stretch>
            <a:fillRect/>
          </a:stretch>
        </p:blipFill>
        <p:spPr bwMode="auto">
          <a:xfrm>
            <a:off x="6172200" y="4114800"/>
            <a:ext cx="1428751"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11" descr="f2.jpg (45226 bytes)"/>
          <p:cNvPicPr>
            <a:picLocks noChangeAspect="1" noChangeArrowheads="1"/>
          </p:cNvPicPr>
          <p:nvPr/>
        </p:nvPicPr>
        <p:blipFill>
          <a:blip r:embed="rId4" cstate="print">
            <a:extLst>
              <a:ext uri="{28A0092B-C50C-407E-A947-70E740481C1C}">
                <a14:useLocalDpi xmlns:a14="http://schemas.microsoft.com/office/drawing/2010/main" xmlns="" val="0"/>
              </a:ext>
            </a:extLst>
          </a:blip>
          <a:srcRect l="6407" t="7361" r="8914" b="4861"/>
          <a:stretch>
            <a:fillRect/>
          </a:stretch>
        </p:blipFill>
        <p:spPr bwMode="auto">
          <a:xfrm>
            <a:off x="7658101" y="4114800"/>
            <a:ext cx="1371599"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5295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3.bp.blogspot.com/-yxRah4PixeQ/VbOfNRAS56I/AAAAAAAAKxE/u-yZngl2WwI/s1600/1098742_ori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14400"/>
            <a:ext cx="8724900" cy="563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STATION-4 (Histology of Skin and Appendages)</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59387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STATION-1 (Gross Anatomy)</a:t>
            </a:r>
            <a:endParaRPr lang="en-US" sz="32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4525963"/>
          </a:xfrm>
        </p:spPr>
        <p:txBody>
          <a:bodyPr>
            <a:normAutofit/>
          </a:bodyPr>
          <a:lstStyle/>
          <a:p>
            <a:pPr algn="just"/>
            <a:r>
              <a:rPr lang="en-US" sz="2400" dirty="0" smtClean="0"/>
              <a:t>The lumbar region has a groove/depression in which the spinous processes of the lumbar vertebrae can be felt.</a:t>
            </a:r>
          </a:p>
          <a:p>
            <a:pPr algn="just"/>
            <a:r>
              <a:rPr lang="en-US" sz="2400" b="1" dirty="0" smtClean="0">
                <a:solidFill>
                  <a:srgbClr val="C00000"/>
                </a:solidFill>
                <a:effectLst>
                  <a:outerShdw blurRad="38100" dist="38100" dir="2700000" algn="tl">
                    <a:srgbClr val="000000">
                      <a:alpha val="43137"/>
                    </a:srgbClr>
                  </a:outerShdw>
                </a:effectLst>
              </a:rPr>
              <a:t>There are 2 bulges felt on both sides of the groove</a:t>
            </a:r>
            <a:r>
              <a:rPr lang="en-US" sz="2400" dirty="0" smtClean="0"/>
              <a:t> → </a:t>
            </a:r>
            <a:r>
              <a:rPr lang="en-US" sz="2400" b="1" dirty="0" smtClean="0"/>
              <a:t>these are known as erector spinae muscles.</a:t>
            </a:r>
          </a:p>
          <a:p>
            <a:pPr algn="just"/>
            <a:endParaRPr lang="en-US" sz="2400" dirty="0"/>
          </a:p>
        </p:txBody>
      </p:sp>
      <p:pic>
        <p:nvPicPr>
          <p:cNvPr id="1028" name="Picture 4" descr="http://www.powerliftingtowin.com/wp-content/uploads/2014/02/mm_erector_spina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048000"/>
            <a:ext cx="4290597" cy="31334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https://s-media-cache-ak0.pinimg.com/736x/4a/ce/bd/4acebdb3a5e6f43a0756246fb48b749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3048000"/>
            <a:ext cx="3062843" cy="31334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620000" y="4495800"/>
            <a:ext cx="929243"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00836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b="1" dirty="0" smtClean="0">
                <a:solidFill>
                  <a:srgbClr val="C00000"/>
                </a:solidFill>
              </a:rPr>
              <a:t>GOOD LUCK!</a:t>
            </a:r>
            <a:br>
              <a:rPr lang="en-US" b="1" dirty="0" smtClean="0">
                <a:solidFill>
                  <a:srgbClr val="C00000"/>
                </a:solidFill>
              </a:rPr>
            </a:br>
            <a:r>
              <a:rPr lang="en-US" b="1" dirty="0" smtClean="0">
                <a:solidFill>
                  <a:srgbClr val="C00000"/>
                </a:solidFill>
              </a:rPr>
              <a:t>WISH YOU ALLTHE BEST </a:t>
            </a:r>
            <a:r>
              <a:rPr lang="en-US" b="1" dirty="0" smtClean="0">
                <a:solidFill>
                  <a:srgbClr val="C00000"/>
                </a:solidFill>
                <a:sym typeface="Wingdings" panose="05000000000000000000" pitchFamily="2" charset="2"/>
              </a:rPr>
              <a:t></a:t>
            </a:r>
            <a:endParaRPr lang="en-US" b="1" dirty="0">
              <a:solidFill>
                <a:srgbClr val="C00000"/>
              </a:solidFill>
            </a:endParaRPr>
          </a:p>
        </p:txBody>
      </p:sp>
    </p:spTree>
    <p:extLst>
      <p:ext uri="{BB962C8B-B14F-4D97-AF65-F5344CB8AC3E}">
        <p14:creationId xmlns:p14="http://schemas.microsoft.com/office/powerpoint/2010/main" xmlns="" val="236242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90601"/>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STATION-1 (Gross Anatomy)</a:t>
            </a:r>
            <a:endParaRPr lang="en-US" sz="3200" b="1" dirty="0">
              <a:solidFill>
                <a:srgbClr val="C0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28600" y="1219200"/>
            <a:ext cx="4800600" cy="5410200"/>
          </a:xfrm>
        </p:spPr>
        <p:txBody>
          <a:bodyPr>
            <a:normAutofit fontScale="92500" lnSpcReduction="20000"/>
          </a:bodyPr>
          <a:lstStyle/>
          <a:p>
            <a:pPr algn="just"/>
            <a:r>
              <a:rPr lang="en-US" sz="1800" b="1" dirty="0" smtClean="0">
                <a:solidFill>
                  <a:srgbClr val="C00000"/>
                </a:solidFill>
                <a:effectLst>
                  <a:outerShdw blurRad="38100" dist="38100" dir="2700000" algn="tl">
                    <a:srgbClr val="000000">
                      <a:alpha val="43137"/>
                    </a:srgbClr>
                  </a:outerShdw>
                </a:effectLst>
              </a:rPr>
              <a:t>There are 4 curvatures of vertebral column:</a:t>
            </a:r>
          </a:p>
          <a:p>
            <a:pPr lvl="1" algn="just"/>
            <a:r>
              <a:rPr lang="en-US" sz="1800" dirty="0" smtClean="0"/>
              <a:t>Cervical</a:t>
            </a:r>
          </a:p>
          <a:p>
            <a:pPr lvl="1" algn="just"/>
            <a:r>
              <a:rPr lang="en-US" sz="1800" dirty="0" smtClean="0"/>
              <a:t>Thoracic</a:t>
            </a:r>
          </a:p>
          <a:p>
            <a:pPr lvl="1" algn="just"/>
            <a:r>
              <a:rPr lang="en-US" sz="1800" dirty="0" smtClean="0"/>
              <a:t>Lumbar</a:t>
            </a:r>
          </a:p>
          <a:p>
            <a:pPr lvl="1" algn="just"/>
            <a:r>
              <a:rPr lang="en-US" sz="1800" dirty="0" smtClean="0"/>
              <a:t>Sacral</a:t>
            </a:r>
          </a:p>
          <a:p>
            <a:pPr algn="just"/>
            <a:r>
              <a:rPr lang="en-US" sz="1800" b="1" dirty="0" smtClean="0">
                <a:solidFill>
                  <a:srgbClr val="C00000"/>
                </a:solidFill>
                <a:effectLst>
                  <a:outerShdw blurRad="38100" dist="38100" dir="2700000" algn="tl">
                    <a:srgbClr val="000000">
                      <a:alpha val="43137"/>
                    </a:srgbClr>
                  </a:outerShdw>
                </a:effectLst>
              </a:rPr>
              <a:t>Function</a:t>
            </a:r>
            <a:r>
              <a:rPr lang="en-US" sz="1800" dirty="0" smtClean="0"/>
              <a:t>: provide a flexible support (shock-absorbing resilience) for the body.</a:t>
            </a:r>
          </a:p>
          <a:p>
            <a:pPr algn="just"/>
            <a:r>
              <a:rPr lang="en-US" sz="1800" b="1" dirty="0" smtClean="0">
                <a:solidFill>
                  <a:srgbClr val="C00000"/>
                </a:solidFill>
                <a:effectLst>
                  <a:outerShdw blurRad="38100" dist="38100" dir="2700000" algn="tl">
                    <a:srgbClr val="000000">
                      <a:alpha val="43137"/>
                    </a:srgbClr>
                  </a:outerShdw>
                </a:effectLst>
              </a:rPr>
              <a:t>Thoracic and sacral curvatures</a:t>
            </a:r>
            <a:r>
              <a:rPr lang="en-US" sz="1800" dirty="0" smtClean="0"/>
              <a:t>: primary curvatures which are concave anteriorly (</a:t>
            </a:r>
            <a:r>
              <a:rPr lang="en-US" sz="1800" dirty="0" err="1" smtClean="0"/>
              <a:t>kyphosis</a:t>
            </a:r>
            <a:r>
              <a:rPr lang="en-US" sz="1800" dirty="0" smtClean="0"/>
              <a:t>).</a:t>
            </a:r>
          </a:p>
          <a:p>
            <a:pPr algn="just"/>
            <a:r>
              <a:rPr lang="en-US" sz="1800" b="1" dirty="0" smtClean="0">
                <a:solidFill>
                  <a:srgbClr val="C00000"/>
                </a:solidFill>
                <a:effectLst>
                  <a:outerShdw blurRad="38100" dist="38100" dir="2700000" algn="tl">
                    <a:srgbClr val="000000">
                      <a:alpha val="43137"/>
                    </a:srgbClr>
                  </a:outerShdw>
                </a:effectLst>
              </a:rPr>
              <a:t>Cervical and lumbar curvatures</a:t>
            </a:r>
            <a:r>
              <a:rPr lang="en-US" sz="1800" dirty="0" smtClean="0"/>
              <a:t>: secondary curvatures which are convex anteriorly (</a:t>
            </a:r>
            <a:r>
              <a:rPr lang="en-US" sz="1800" dirty="0" err="1" smtClean="0"/>
              <a:t>lordosis</a:t>
            </a:r>
            <a:r>
              <a:rPr lang="en-US" sz="1800" dirty="0" smtClean="0"/>
              <a:t>).</a:t>
            </a:r>
          </a:p>
          <a:p>
            <a:pPr algn="just"/>
            <a:r>
              <a:rPr lang="en-US" sz="1800" b="1" dirty="0" smtClean="0">
                <a:solidFill>
                  <a:srgbClr val="C00000"/>
                </a:solidFill>
                <a:effectLst>
                  <a:outerShdw blurRad="38100" dist="38100" dir="2700000" algn="tl">
                    <a:srgbClr val="000000">
                      <a:alpha val="43137"/>
                    </a:srgbClr>
                  </a:outerShdw>
                </a:effectLst>
              </a:rPr>
              <a:t>Cervical curvature becomes prominent</a:t>
            </a:r>
            <a:r>
              <a:rPr lang="en-US" sz="1800" dirty="0" smtClean="0"/>
              <a:t>: when an infant begins to hold his/her head erect.</a:t>
            </a:r>
          </a:p>
          <a:p>
            <a:pPr algn="just"/>
            <a:r>
              <a:rPr lang="en-US" sz="1800" b="1" dirty="0" smtClean="0">
                <a:solidFill>
                  <a:srgbClr val="C00000"/>
                </a:solidFill>
                <a:effectLst>
                  <a:outerShdw blurRad="38100" dist="38100" dir="2700000" algn="tl">
                    <a:srgbClr val="000000">
                      <a:alpha val="43137"/>
                    </a:srgbClr>
                  </a:outerShdw>
                </a:effectLst>
              </a:rPr>
              <a:t>Lumbar curvature becomes apparent</a:t>
            </a:r>
            <a:r>
              <a:rPr lang="en-US" sz="1800" dirty="0" smtClean="0"/>
              <a:t>: when an infant begins to walk and assumes the upright posture.</a:t>
            </a:r>
          </a:p>
          <a:p>
            <a:pPr algn="just"/>
            <a:r>
              <a:rPr lang="en-US" sz="1800" b="1" dirty="0" smtClean="0">
                <a:solidFill>
                  <a:srgbClr val="C00000"/>
                </a:solidFill>
                <a:effectLst>
                  <a:outerShdw blurRad="38100" dist="38100" dir="2700000" algn="tl">
                    <a:srgbClr val="000000">
                      <a:alpha val="43137"/>
                    </a:srgbClr>
                  </a:outerShdw>
                </a:effectLst>
              </a:rPr>
              <a:t>The sacral curvature of females is reduced</a:t>
            </a:r>
            <a:r>
              <a:rPr lang="en-US" sz="1800" dirty="0" smtClean="0"/>
              <a:t> so that the coccyx protrudes less into the pelvic outlet (birth canal).</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363" t="13719" r="45881" b="3973"/>
          <a:stretch/>
        </p:blipFill>
        <p:spPr bwMode="auto">
          <a:xfrm>
            <a:off x="5562600" y="990601"/>
            <a:ext cx="3145972" cy="56170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2487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STATION-1 (Gross Anatomy)</a:t>
            </a:r>
            <a:endParaRPr lang="en-US" sz="3200" b="1" dirty="0">
              <a:solidFill>
                <a:srgbClr val="C00000"/>
              </a:solidFill>
              <a:effectLst>
                <a:outerShdw blurRad="38100" dist="38100" dir="2700000" algn="tl">
                  <a:srgbClr val="000000">
                    <a:alpha val="43137"/>
                  </a:srgbClr>
                </a:outerShdw>
              </a:effectLst>
            </a:endParaRPr>
          </a:p>
        </p:txBody>
      </p:sp>
      <p:pic>
        <p:nvPicPr>
          <p:cNvPr id="2049" name="Picture 1" descr="C:\Users\al hashli\Desktop\origin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133600"/>
            <a:ext cx="8509908" cy="411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676400" y="1143000"/>
            <a:ext cx="5705475"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Thoracolumbar fascia and arrangement of muscles</a:t>
            </a:r>
            <a:endParaRPr lang="en-US" b="1" dirty="0">
              <a:solidFill>
                <a:schemeClr val="tx1"/>
              </a:solidFill>
            </a:endParaRPr>
          </a:p>
        </p:txBody>
      </p:sp>
      <p:cxnSp>
        <p:nvCxnSpPr>
          <p:cNvPr id="7" name="Straight Arrow Connector 6"/>
          <p:cNvCxnSpPr/>
          <p:nvPr/>
        </p:nvCxnSpPr>
        <p:spPr>
          <a:xfrm>
            <a:off x="6705600" y="29718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7620000" y="2667000"/>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Lumbar vertebra </a:t>
            </a:r>
            <a:endParaRPr lang="en-US" sz="1600" dirty="0">
              <a:solidFill>
                <a:schemeClr val="tx1"/>
              </a:solidFill>
            </a:endParaRPr>
          </a:p>
        </p:txBody>
      </p:sp>
      <p:cxnSp>
        <p:nvCxnSpPr>
          <p:cNvPr id="10" name="Straight Arrow Connector 9"/>
          <p:cNvCxnSpPr/>
          <p:nvPr/>
        </p:nvCxnSpPr>
        <p:spPr>
          <a:xfrm>
            <a:off x="6629400" y="3810000"/>
            <a:ext cx="9144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7334251" y="4463143"/>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Spinal nerve roots in the vertebral canal</a:t>
            </a:r>
            <a:endParaRPr lang="en-US" sz="1400" dirty="0">
              <a:solidFill>
                <a:schemeClr val="tx1"/>
              </a:solidFill>
            </a:endParaRPr>
          </a:p>
        </p:txBody>
      </p:sp>
      <p:sp>
        <p:nvSpPr>
          <p:cNvPr id="11" name="Rectangle 10"/>
          <p:cNvSpPr/>
          <p:nvPr/>
        </p:nvSpPr>
        <p:spPr>
          <a:xfrm>
            <a:off x="304800" y="5410200"/>
            <a:ext cx="1371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543800" y="6096000"/>
            <a:ext cx="12382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36825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64771"/>
            <a:ext cx="4724400" cy="5486400"/>
          </a:xfrm>
        </p:spPr>
        <p:txBody>
          <a:bodyPr>
            <a:normAutofit/>
          </a:bodyPr>
          <a:lstStyle/>
          <a:p>
            <a:pPr algn="just"/>
            <a:r>
              <a:rPr lang="en-US" sz="1600" b="1" dirty="0" smtClean="0">
                <a:solidFill>
                  <a:srgbClr val="C00000"/>
                </a:solidFill>
                <a:effectLst>
                  <a:outerShdw blurRad="38100" dist="38100" dir="2700000" algn="tl">
                    <a:srgbClr val="000000">
                      <a:alpha val="43137"/>
                    </a:srgbClr>
                  </a:outerShdw>
                </a:effectLst>
              </a:rPr>
              <a:t>They result from:</a:t>
            </a:r>
          </a:p>
          <a:p>
            <a:pPr lvl="1" algn="just"/>
            <a:r>
              <a:rPr lang="en-US" sz="1600" dirty="0" smtClean="0"/>
              <a:t>Developmental anomalies.</a:t>
            </a:r>
          </a:p>
          <a:p>
            <a:pPr lvl="1" algn="just"/>
            <a:r>
              <a:rPr lang="en-US" sz="1600" dirty="0" smtClean="0"/>
              <a:t>Pathological processes (such as osteoporosis: vertebral body osteoporosis is more common in thoracic vertebrae).</a:t>
            </a:r>
          </a:p>
          <a:p>
            <a:pPr lvl="1"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Excessive thoracic kyphosis</a:t>
            </a:r>
            <a:r>
              <a:rPr lang="en-US" sz="1600" dirty="0" smtClean="0"/>
              <a:t>: abnormal increase in the thoracic curvature. There will be overall loss of height. Note that kyphosis occurs in geriatric people of both sexes (normally).</a:t>
            </a:r>
          </a:p>
          <a:p>
            <a:pPr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Excessive lumbar lordosis</a:t>
            </a:r>
            <a:r>
              <a:rPr lang="en-US" sz="1600" dirty="0" smtClean="0"/>
              <a:t>: abnormal increase in the lumbar curvature. Note that women develop a temporary lordosis during late pregnancy.</a:t>
            </a:r>
          </a:p>
          <a:p>
            <a:pPr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Scoliosis (curved back)</a:t>
            </a:r>
            <a:r>
              <a:rPr lang="en-US" sz="1600" dirty="0" smtClean="0"/>
              <a:t>: abnormal lateral curvature (S-shaped). Most common deformity of the vertebral column in pubertal girls (aged 12-15 years).</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876" t="21164" r="44597" b="2157"/>
          <a:stretch/>
        </p:blipFill>
        <p:spPr bwMode="auto">
          <a:xfrm>
            <a:off x="5719746" y="1164771"/>
            <a:ext cx="2738454" cy="53929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effectLst>
                  <a:outerShdw blurRad="38100" dist="38100" dir="2700000" algn="tl">
                    <a:srgbClr val="000000">
                      <a:alpha val="43137"/>
                    </a:srgbClr>
                  </a:outerShdw>
                </a:effectLst>
              </a:rPr>
              <a:t>STATION-1 (Gross Anatomy)</a:t>
            </a:r>
          </a:p>
          <a:p>
            <a:r>
              <a:rPr lang="en-US" sz="1600" b="1" dirty="0" smtClean="0">
                <a:solidFill>
                  <a:srgbClr val="C00000"/>
                </a:solidFill>
                <a:effectLst>
                  <a:outerShdw blurRad="38100" dist="38100" dir="2700000" algn="tl">
                    <a:srgbClr val="000000">
                      <a:alpha val="43137"/>
                    </a:srgbClr>
                  </a:outerShdw>
                </a:effectLst>
              </a:rPr>
              <a:t>Abnormal Curvatures of Vertebral Column</a:t>
            </a:r>
            <a:endParaRPr lang="en-US"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44087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STATION-1 (Gross Anatomy)</a:t>
            </a:r>
            <a:br>
              <a:rPr lang="en-US" sz="3200" b="1" dirty="0" smtClean="0">
                <a:solidFill>
                  <a:srgbClr val="C00000"/>
                </a:solidFill>
                <a:effectLst>
                  <a:outerShdw blurRad="38100" dist="38100" dir="2700000" algn="tl">
                    <a:srgbClr val="000000">
                      <a:alpha val="43137"/>
                    </a:srgbClr>
                  </a:outerShdw>
                </a:effectLst>
              </a:rPr>
            </a:br>
            <a:r>
              <a:rPr lang="en-US" sz="1800" b="1" dirty="0" smtClean="0">
                <a:solidFill>
                  <a:srgbClr val="C00000"/>
                </a:solidFill>
                <a:effectLst>
                  <a:outerShdw blurRad="38100" dist="38100" dir="2700000" algn="tl">
                    <a:srgbClr val="000000">
                      <a:alpha val="43137"/>
                    </a:srgbClr>
                  </a:outerShdw>
                </a:effectLst>
              </a:rPr>
              <a:t>Protrusion of Nucleus Pulposus</a:t>
            </a:r>
            <a:endParaRPr lang="en-US" sz="1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3000"/>
            <a:ext cx="5410200" cy="5334000"/>
          </a:xfrm>
        </p:spPr>
        <p:txBody>
          <a:bodyPr>
            <a:normAutofit lnSpcReduction="10000"/>
          </a:bodyPr>
          <a:lstStyle/>
          <a:p>
            <a:pPr algn="just"/>
            <a:r>
              <a:rPr lang="en-US" sz="1600" dirty="0" smtClean="0"/>
              <a:t>Herniation or protrusion of the </a:t>
            </a:r>
            <a:r>
              <a:rPr lang="en-US" sz="1600" dirty="0" err="1" smtClean="0"/>
              <a:t>gleatinous</a:t>
            </a:r>
            <a:r>
              <a:rPr lang="en-US" sz="1600" dirty="0" smtClean="0"/>
              <a:t> nucleus pulposus into or through the </a:t>
            </a:r>
            <a:r>
              <a:rPr lang="en-US" sz="1600" dirty="0" err="1" smtClean="0"/>
              <a:t>anulus</a:t>
            </a:r>
            <a:r>
              <a:rPr lang="en-US" sz="1600" dirty="0" smtClean="0"/>
              <a:t> </a:t>
            </a:r>
            <a:r>
              <a:rPr lang="en-US" sz="1600" dirty="0" err="1" smtClean="0"/>
              <a:t>fibrosus</a:t>
            </a:r>
            <a:r>
              <a:rPr lang="en-US" sz="1600" dirty="0" smtClean="0"/>
              <a:t> is a well-recognized cause of low-back and lower limb pain.</a:t>
            </a:r>
          </a:p>
          <a:p>
            <a:pPr algn="just"/>
            <a:endParaRPr lang="en-US" sz="1600" dirty="0" smtClean="0"/>
          </a:p>
          <a:p>
            <a:pPr algn="just"/>
            <a:r>
              <a:rPr lang="en-US" sz="1600" dirty="0" smtClean="0"/>
              <a:t>If degeneration of the posterior longitudinal ligament and wearing of the </a:t>
            </a:r>
            <a:r>
              <a:rPr lang="en-US" sz="1600" dirty="0" err="1" smtClean="0"/>
              <a:t>anulus</a:t>
            </a:r>
            <a:r>
              <a:rPr lang="en-US" sz="1600" dirty="0" smtClean="0"/>
              <a:t> </a:t>
            </a:r>
            <a:r>
              <a:rPr lang="en-US" sz="1600" dirty="0" err="1" smtClean="0"/>
              <a:t>fibrosus</a:t>
            </a:r>
            <a:r>
              <a:rPr lang="en-US" sz="1600" dirty="0" smtClean="0"/>
              <a:t> has occurred, the nucleus pulposus may herniate into the vertebral canal and compress the spinal cord or nerve roots of spinal nerves in the cauda </a:t>
            </a:r>
            <a:r>
              <a:rPr lang="en-US" sz="1600" dirty="0" err="1" smtClean="0"/>
              <a:t>equina</a:t>
            </a:r>
            <a:r>
              <a:rPr lang="en-US" sz="1600" dirty="0" smtClean="0"/>
              <a:t>.</a:t>
            </a:r>
          </a:p>
          <a:p>
            <a:pPr algn="just"/>
            <a:endParaRPr lang="en-US" sz="1600" dirty="0" smtClean="0"/>
          </a:p>
          <a:p>
            <a:pPr algn="just"/>
            <a:r>
              <a:rPr lang="en-US" sz="1600" dirty="0" err="1" smtClean="0"/>
              <a:t>Herniations</a:t>
            </a:r>
            <a:r>
              <a:rPr lang="en-US" sz="1600" dirty="0" smtClean="0"/>
              <a:t> usually occur </a:t>
            </a:r>
            <a:r>
              <a:rPr lang="en-US" sz="1600" dirty="0" err="1" smtClean="0"/>
              <a:t>posterolaterally</a:t>
            </a:r>
            <a:r>
              <a:rPr lang="en-US" sz="1600" dirty="0" smtClean="0"/>
              <a:t>, where the </a:t>
            </a:r>
            <a:r>
              <a:rPr lang="en-US" sz="1600" dirty="0" err="1" smtClean="0"/>
              <a:t>anulus</a:t>
            </a:r>
            <a:r>
              <a:rPr lang="en-US" sz="1600" dirty="0" smtClean="0"/>
              <a:t> is relatively thin and does not receive support from the posterior or anterior longitudinal ligaments.</a:t>
            </a:r>
          </a:p>
          <a:p>
            <a:pPr algn="just"/>
            <a:endParaRPr lang="en-US" sz="1600" dirty="0" smtClean="0"/>
          </a:p>
          <a:p>
            <a:pPr algn="just"/>
            <a:r>
              <a:rPr lang="en-US" sz="1600" dirty="0" smtClean="0"/>
              <a:t>Posterolateral herniation is most common in the lumbar region at the L4-L5 or L5-S1 levels.</a:t>
            </a:r>
          </a:p>
          <a:p>
            <a:pPr algn="just"/>
            <a:endParaRPr lang="en-US" sz="1600" dirty="0"/>
          </a:p>
          <a:p>
            <a:pPr algn="just"/>
            <a:r>
              <a:rPr lang="en-US" sz="1600" dirty="0" smtClean="0"/>
              <a:t>Compression will result in tingling and numbness but not pain!! Pain is produced by stretching the nerve which in turn will stretch the dura covering the spinal cord leading to inflammation of the dura → and this will eventually lead to pain.</a:t>
            </a: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9184" t="40499" r="15408" b="26123"/>
          <a:stretch/>
        </p:blipFill>
        <p:spPr bwMode="auto">
          <a:xfrm>
            <a:off x="5562600" y="2296886"/>
            <a:ext cx="3396343"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0198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pPr algn="just"/>
            <a:r>
              <a:rPr lang="en-US" sz="1600" dirty="0" smtClean="0"/>
              <a:t>There are certain spinous processes which can be felt and considered as surface landmarks.</a:t>
            </a:r>
          </a:p>
          <a:p>
            <a:pPr algn="just"/>
            <a:r>
              <a:rPr lang="en-US" sz="1600" dirty="0" smtClean="0"/>
              <a:t>The spinous process is formed by the union of the 2 laminae posteriorly.</a:t>
            </a:r>
          </a:p>
          <a:p>
            <a:pPr algn="just"/>
            <a:r>
              <a:rPr lang="en-US" sz="1600" b="1" dirty="0" smtClean="0">
                <a:solidFill>
                  <a:srgbClr val="C00000"/>
                </a:solidFill>
                <a:effectLst>
                  <a:outerShdw blurRad="38100" dist="38100" dir="2700000" algn="tl">
                    <a:srgbClr val="000000">
                      <a:alpha val="43137"/>
                    </a:srgbClr>
                  </a:outerShdw>
                </a:effectLst>
              </a:rPr>
              <a:t>The superior and inferior articular facets will form synovial joints. A synovial joint has 4 characteristics:</a:t>
            </a:r>
          </a:p>
          <a:p>
            <a:pPr lvl="1" algn="just"/>
            <a:r>
              <a:rPr lang="en-US" sz="1600" b="1" dirty="0" smtClean="0"/>
              <a:t>Fibrous capsule.</a:t>
            </a:r>
          </a:p>
          <a:p>
            <a:pPr lvl="1" algn="just"/>
            <a:r>
              <a:rPr lang="en-US" sz="1600" b="1" dirty="0" smtClean="0"/>
              <a:t>Synovial membrane.</a:t>
            </a:r>
          </a:p>
          <a:p>
            <a:pPr lvl="1" algn="just"/>
            <a:r>
              <a:rPr lang="en-US" sz="1600" b="1" dirty="0" smtClean="0"/>
              <a:t>Synovial fluid.</a:t>
            </a:r>
          </a:p>
          <a:p>
            <a:pPr lvl="1" algn="just"/>
            <a:r>
              <a:rPr lang="en-US" sz="1600" b="1" dirty="0" smtClean="0"/>
              <a:t>Hyaline cartilage.</a:t>
            </a:r>
          </a:p>
          <a:p>
            <a:pPr algn="just"/>
            <a:r>
              <a:rPr lang="en-US" sz="1600" b="1" dirty="0" smtClean="0">
                <a:solidFill>
                  <a:srgbClr val="C00000"/>
                </a:solidFill>
                <a:effectLst>
                  <a:outerShdw blurRad="38100" dist="38100" dir="2700000" algn="tl">
                    <a:srgbClr val="000000">
                      <a:alpha val="43137"/>
                    </a:srgbClr>
                  </a:outerShdw>
                </a:effectLst>
              </a:rPr>
              <a:t>The spinous process of C7 </a:t>
            </a:r>
            <a:r>
              <a:rPr lang="en-US" sz="1600" dirty="0" smtClean="0"/>
              <a:t>vertebra is very prominent and can be felt easily. Inferior to it is the </a:t>
            </a:r>
            <a:r>
              <a:rPr lang="en-US" sz="1600" b="1" dirty="0" smtClean="0">
                <a:solidFill>
                  <a:srgbClr val="C00000"/>
                </a:solidFill>
                <a:effectLst>
                  <a:outerShdw blurRad="38100" dist="38100" dir="2700000" algn="tl">
                    <a:srgbClr val="000000">
                      <a:alpha val="43137"/>
                    </a:srgbClr>
                  </a:outerShdw>
                </a:effectLst>
              </a:rPr>
              <a:t>spinous process of T1 vertebra.</a:t>
            </a:r>
          </a:p>
          <a:p>
            <a:pPr algn="just"/>
            <a:r>
              <a:rPr lang="en-US" sz="1600" b="1" dirty="0" smtClean="0">
                <a:solidFill>
                  <a:srgbClr val="C00000"/>
                </a:solidFill>
                <a:effectLst>
                  <a:outerShdw blurRad="38100" dist="38100" dir="2700000" algn="tl">
                    <a:srgbClr val="000000">
                      <a:alpha val="43137"/>
                    </a:srgbClr>
                  </a:outerShdw>
                </a:effectLst>
              </a:rPr>
              <a:t>In the lumbar region</a:t>
            </a:r>
            <a:r>
              <a:rPr lang="en-US" sz="1600" dirty="0" smtClean="0"/>
              <a:t>: there is a transverse line joining the iliac crests know as </a:t>
            </a:r>
            <a:r>
              <a:rPr lang="en-US" sz="1600" b="1" dirty="0" smtClean="0"/>
              <a:t>(</a:t>
            </a:r>
            <a:r>
              <a:rPr lang="en-US" sz="1600" b="1" dirty="0" err="1" smtClean="0"/>
              <a:t>supracrestal</a:t>
            </a:r>
            <a:r>
              <a:rPr lang="en-US" sz="1600" b="1" dirty="0" smtClean="0"/>
              <a:t> line) </a:t>
            </a:r>
            <a:r>
              <a:rPr lang="en-US" sz="1600" dirty="0" smtClean="0"/>
              <a:t>and it is passing at the level of </a:t>
            </a:r>
            <a:r>
              <a:rPr lang="en-US" sz="1600" dirty="0" smtClean="0"/>
              <a:t>IV disc between L4-L5.</a:t>
            </a:r>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The spinous processes of thoracic vertebrae</a:t>
            </a:r>
            <a:r>
              <a:rPr lang="en-US" sz="1600" dirty="0" smtClean="0"/>
              <a:t> are very long and end at the level of the vertebra below (directed </a:t>
            </a:r>
            <a:r>
              <a:rPr lang="en-US" sz="1600" dirty="0" err="1" smtClean="0"/>
              <a:t>postero</a:t>
            </a:r>
            <a:r>
              <a:rPr lang="en-US" sz="1600" dirty="0" smtClean="0"/>
              <a:t>-inferiorly).</a:t>
            </a:r>
          </a:p>
          <a:p>
            <a:pPr algn="just"/>
            <a:r>
              <a:rPr lang="en-US" sz="1600" b="1" dirty="0" smtClean="0">
                <a:solidFill>
                  <a:srgbClr val="C00000"/>
                </a:solidFill>
                <a:effectLst>
                  <a:outerShdw blurRad="38100" dist="38100" dir="2700000" algn="tl">
                    <a:srgbClr val="000000">
                      <a:alpha val="43137"/>
                    </a:srgbClr>
                  </a:outerShdw>
                </a:effectLst>
              </a:rPr>
              <a:t>The spinous processes of lumbar vertebrae </a:t>
            </a:r>
            <a:r>
              <a:rPr lang="en-US" sz="1600" dirty="0" smtClean="0"/>
              <a:t>are short and end at the level of the same vertebral body they originate from.</a:t>
            </a:r>
          </a:p>
          <a:p>
            <a:pPr algn="just"/>
            <a:r>
              <a:rPr lang="en-US" sz="1600" b="1" dirty="0" smtClean="0">
                <a:solidFill>
                  <a:srgbClr val="C00000"/>
                </a:solidFill>
                <a:effectLst>
                  <a:outerShdw blurRad="38100" dist="38100" dir="2700000" algn="tl">
                    <a:srgbClr val="000000">
                      <a:alpha val="43137"/>
                    </a:srgbClr>
                  </a:outerShdw>
                </a:effectLst>
              </a:rPr>
              <a:t>How to differentiate between T12 and L1 where the spinous processes are nearly similar to each other?</a:t>
            </a:r>
          </a:p>
          <a:p>
            <a:pPr lvl="1" algn="just"/>
            <a:r>
              <a:rPr lang="en-US" sz="1600" b="1" dirty="0" smtClean="0"/>
              <a:t>In T12 vertebral body, you will find facets for articulation with the rib.</a:t>
            </a:r>
          </a:p>
        </p:txBody>
      </p:sp>
      <p:sp>
        <p:nvSpPr>
          <p:cNvPr id="4" name="Title 1"/>
          <p:cNvSpPr>
            <a:spLocks noGrp="1"/>
          </p:cNvSpPr>
          <p:nvPr>
            <p:ph type="title"/>
          </p:nvPr>
        </p:nvSpPr>
        <p:spPr>
          <a:xfrm>
            <a:off x="457200" y="0"/>
            <a:ext cx="8229600" cy="11430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STATION-2 (Lumbar Puncture)</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9749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a:bodyPr>
          <a:lstStyle/>
          <a:p>
            <a:pPr algn="just"/>
            <a:r>
              <a:rPr lang="en-US" sz="1400" b="1" dirty="0" smtClean="0">
                <a:solidFill>
                  <a:srgbClr val="C00000"/>
                </a:solidFill>
                <a:effectLst>
                  <a:outerShdw blurRad="38100" dist="38100" dir="2700000" algn="tl">
                    <a:srgbClr val="000000">
                      <a:alpha val="43137"/>
                    </a:srgbClr>
                  </a:outerShdw>
                </a:effectLst>
              </a:rPr>
              <a:t>A cervical vertebra can be differentiated by the presence of foramen </a:t>
            </a:r>
            <a:r>
              <a:rPr lang="en-US" sz="1400" b="1" dirty="0" err="1" smtClean="0">
                <a:solidFill>
                  <a:srgbClr val="C00000"/>
                </a:solidFill>
                <a:effectLst>
                  <a:outerShdw blurRad="38100" dist="38100" dir="2700000" algn="tl">
                    <a:srgbClr val="000000">
                      <a:alpha val="43137"/>
                    </a:srgbClr>
                  </a:outerShdw>
                </a:effectLst>
              </a:rPr>
              <a:t>trasversarium</a:t>
            </a:r>
            <a:r>
              <a:rPr lang="en-US" sz="1400" b="1" dirty="0" smtClean="0">
                <a:solidFill>
                  <a:srgbClr val="C00000"/>
                </a:solidFill>
                <a:effectLst>
                  <a:outerShdw blurRad="38100" dist="38100" dir="2700000" algn="tl">
                    <a:srgbClr val="000000">
                      <a:alpha val="43137"/>
                    </a:srgbClr>
                  </a:outerShdw>
                </a:effectLst>
              </a:rPr>
              <a:t> in the transverse process. Structures which are passing in this foramen are:</a:t>
            </a:r>
          </a:p>
          <a:p>
            <a:pPr lvl="1" algn="just"/>
            <a:r>
              <a:rPr lang="en-US" sz="1400" b="1" dirty="0" smtClean="0"/>
              <a:t>Vertebral arteries which will unite to form </a:t>
            </a:r>
            <a:r>
              <a:rPr lang="en-US" sz="1400" b="1" dirty="0" err="1" smtClean="0"/>
              <a:t>basalar</a:t>
            </a:r>
            <a:r>
              <a:rPr lang="en-US" sz="1400" b="1" dirty="0" smtClean="0"/>
              <a:t> arteries.</a:t>
            </a:r>
          </a:p>
          <a:p>
            <a:pPr lvl="1" algn="just"/>
            <a:r>
              <a:rPr lang="en-US" sz="1400" b="1" dirty="0" smtClean="0"/>
              <a:t>Vertebral veins.</a:t>
            </a:r>
          </a:p>
          <a:p>
            <a:pPr algn="just"/>
            <a:r>
              <a:rPr lang="en-US" sz="1400" b="1" dirty="0" smtClean="0">
                <a:solidFill>
                  <a:srgbClr val="C00000"/>
                </a:solidFill>
                <a:effectLst>
                  <a:outerShdw blurRad="38100" dist="38100" dir="2700000" algn="tl">
                    <a:srgbClr val="000000">
                      <a:alpha val="43137"/>
                    </a:srgbClr>
                  </a:outerShdw>
                </a:effectLst>
              </a:rPr>
              <a:t>The spinal cord ends:</a:t>
            </a:r>
          </a:p>
          <a:p>
            <a:pPr lvl="1" algn="just"/>
            <a:r>
              <a:rPr lang="en-US" sz="1400" b="1" dirty="0" smtClean="0"/>
              <a:t>Adults</a:t>
            </a:r>
            <a:r>
              <a:rPr lang="en-US" sz="1400" dirty="0" smtClean="0"/>
              <a:t>: at the level of L1-L2</a:t>
            </a:r>
          </a:p>
          <a:p>
            <a:pPr lvl="1" algn="just"/>
            <a:r>
              <a:rPr lang="en-US" sz="1400" b="1" dirty="0" smtClean="0"/>
              <a:t>Children</a:t>
            </a:r>
            <a:r>
              <a:rPr lang="en-US" sz="1400" dirty="0" smtClean="0"/>
              <a:t>: at the level of L3-L4</a:t>
            </a:r>
          </a:p>
          <a:p>
            <a:pPr algn="just"/>
            <a:r>
              <a:rPr lang="en-US" sz="1400" b="1" dirty="0" smtClean="0">
                <a:solidFill>
                  <a:srgbClr val="C00000"/>
                </a:solidFill>
                <a:effectLst>
                  <a:outerShdw blurRad="38100" dist="38100" dir="2700000" algn="tl">
                    <a:srgbClr val="000000">
                      <a:alpha val="43137"/>
                    </a:srgbClr>
                  </a:outerShdw>
                </a:effectLst>
              </a:rPr>
              <a:t>Lumbar puncture is done at the level of L3-L4 or L4-L5 (must be done at this level for children).</a:t>
            </a:r>
          </a:p>
          <a:p>
            <a:pPr algn="just"/>
            <a:r>
              <a:rPr lang="en-US" sz="1400" b="1" dirty="0" smtClean="0">
                <a:solidFill>
                  <a:srgbClr val="C00000"/>
                </a:solidFill>
                <a:effectLst>
                  <a:outerShdw blurRad="38100" dist="38100" dir="2700000" algn="tl">
                    <a:srgbClr val="000000">
                      <a:alpha val="43137"/>
                    </a:srgbClr>
                  </a:outerShdw>
                </a:effectLst>
              </a:rPr>
              <a:t>The structures which will be passed by the needle during lumbar puncture are:</a:t>
            </a:r>
          </a:p>
          <a:p>
            <a:pPr lvl="1" algn="just"/>
            <a:r>
              <a:rPr lang="en-US" sz="1400" b="1" dirty="0" smtClean="0"/>
              <a:t>Skin and subcutaneous tissue.</a:t>
            </a:r>
          </a:p>
          <a:p>
            <a:pPr lvl="1" algn="just"/>
            <a:r>
              <a:rPr lang="en-US" sz="1400" b="1" dirty="0" smtClean="0"/>
              <a:t>Supraspinous ligament.</a:t>
            </a:r>
          </a:p>
          <a:p>
            <a:pPr lvl="1" algn="just"/>
            <a:r>
              <a:rPr lang="en-US" sz="1400" b="1" dirty="0" err="1" smtClean="0"/>
              <a:t>Interspinous</a:t>
            </a:r>
            <a:r>
              <a:rPr lang="en-US" sz="1400" b="1" dirty="0" smtClean="0"/>
              <a:t> ligament.</a:t>
            </a:r>
          </a:p>
          <a:p>
            <a:pPr lvl="1" algn="just"/>
            <a:r>
              <a:rPr lang="en-US" sz="1400" b="1" dirty="0" smtClean="0"/>
              <a:t>Ligamentum </a:t>
            </a:r>
            <a:r>
              <a:rPr lang="en-US" sz="1400" b="1" dirty="0" err="1" smtClean="0"/>
              <a:t>flavum</a:t>
            </a:r>
            <a:r>
              <a:rPr lang="en-US" sz="1400" b="1" dirty="0" smtClean="0"/>
              <a:t>.</a:t>
            </a:r>
          </a:p>
          <a:p>
            <a:pPr lvl="1" algn="just"/>
            <a:r>
              <a:rPr lang="en-US" sz="1400" b="1" dirty="0" smtClean="0"/>
              <a:t>Posterior epidural space.</a:t>
            </a:r>
          </a:p>
          <a:p>
            <a:pPr lvl="1" algn="just"/>
            <a:r>
              <a:rPr lang="en-US" sz="1400" b="1" dirty="0" smtClean="0"/>
              <a:t>Dura.</a:t>
            </a:r>
          </a:p>
          <a:p>
            <a:pPr lvl="1" algn="just"/>
            <a:r>
              <a:rPr lang="en-US" sz="1400" b="1" dirty="0" smtClean="0"/>
              <a:t>Subarachnoid space.</a:t>
            </a:r>
          </a:p>
          <a:p>
            <a:pPr algn="just"/>
            <a:r>
              <a:rPr lang="en-US" sz="1400" b="1" dirty="0" smtClean="0">
                <a:solidFill>
                  <a:srgbClr val="C00000"/>
                </a:solidFill>
                <a:effectLst>
                  <a:outerShdw blurRad="38100" dist="38100" dir="2700000" algn="tl">
                    <a:srgbClr val="000000">
                      <a:alpha val="43137"/>
                    </a:srgbClr>
                  </a:outerShdw>
                </a:effectLst>
              </a:rPr>
              <a:t>Production of cerebrospinal fluid</a:t>
            </a:r>
            <a:r>
              <a:rPr lang="en-US" sz="1400" dirty="0" smtClean="0"/>
              <a:t>: ependymal cells of the choroid plexus produce more than two-thirds of CSF. The remainder of the CSF is produced by the surfaces of the ventricles and by the lining surrounding the </a:t>
            </a:r>
            <a:r>
              <a:rPr lang="en-US" sz="1400" dirty="0" err="1" smtClean="0"/>
              <a:t>subarachenoid</a:t>
            </a:r>
            <a:r>
              <a:rPr lang="en-US" sz="1400" dirty="0" smtClean="0"/>
              <a:t> space.</a:t>
            </a:r>
          </a:p>
          <a:p>
            <a:pPr algn="just"/>
            <a:r>
              <a:rPr lang="en-US" sz="1400" b="1" dirty="0" smtClean="0">
                <a:solidFill>
                  <a:srgbClr val="C00000"/>
                </a:solidFill>
                <a:effectLst>
                  <a:outerShdw blurRad="38100" dist="38100" dir="2700000" algn="tl">
                    <a:srgbClr val="000000">
                      <a:alpha val="43137"/>
                    </a:srgbClr>
                  </a:outerShdw>
                </a:effectLst>
              </a:rPr>
              <a:t>Reabsorption of CSF</a:t>
            </a:r>
            <a:r>
              <a:rPr lang="en-US" sz="1400" dirty="0" smtClean="0"/>
              <a:t>: via arachnoid granulations.</a:t>
            </a:r>
          </a:p>
        </p:txBody>
      </p:sp>
      <p:sp>
        <p:nvSpPr>
          <p:cNvPr id="4" name="Title 1"/>
          <p:cNvSpPr>
            <a:spLocks noGrp="1"/>
          </p:cNvSpPr>
          <p:nvPr>
            <p:ph type="title"/>
          </p:nvPr>
        </p:nvSpPr>
        <p:spPr>
          <a:xfrm>
            <a:off x="457200" y="0"/>
            <a:ext cx="8229600" cy="11430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STATION-2 (Lumbar Puncture)</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97540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STATION-3 (General Review + Radiology)</a:t>
            </a:r>
            <a:endParaRPr lang="en-US" sz="3200" b="1" dirty="0">
              <a:solidFill>
                <a:srgbClr val="C0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28600" y="914400"/>
            <a:ext cx="8686800" cy="5638800"/>
          </a:xfrm>
        </p:spPr>
        <p:txBody>
          <a:bodyPr>
            <a:noAutofit/>
          </a:bodyPr>
          <a:lstStyle/>
          <a:p>
            <a:pPr algn="just"/>
            <a:r>
              <a:rPr lang="en-US" sz="1600" b="1" dirty="0" smtClean="0">
                <a:solidFill>
                  <a:srgbClr val="C00000"/>
                </a:solidFill>
                <a:effectLst>
                  <a:outerShdw blurRad="38100" dist="38100" dir="2700000" algn="tl">
                    <a:srgbClr val="000000">
                      <a:alpha val="43137"/>
                    </a:srgbClr>
                  </a:outerShdw>
                </a:effectLst>
              </a:rPr>
              <a:t>Joints of vertebral bodies: </a:t>
            </a:r>
          </a:p>
          <a:p>
            <a:pPr lvl="1" algn="just"/>
            <a:r>
              <a:rPr lang="en-US" sz="1600" dirty="0"/>
              <a:t>S</a:t>
            </a:r>
            <a:r>
              <a:rPr lang="en-US" sz="1600" dirty="0" smtClean="0"/>
              <a:t>ymphyses (secondary cartilaginous joints) designed for weight-bearing and strength. </a:t>
            </a:r>
          </a:p>
          <a:p>
            <a:pPr lvl="1" algn="just"/>
            <a:r>
              <a:rPr lang="en-US" sz="1600" dirty="0" smtClean="0"/>
              <a:t>The articulating surfaces of adjacent vertebrae are connected by IV discs and ligaments.</a:t>
            </a:r>
          </a:p>
          <a:p>
            <a:pPr lvl="1" algn="just"/>
            <a:r>
              <a:rPr lang="en-US" sz="1600" dirty="0" smtClean="0"/>
              <a:t>The IV discs provide strong attachments between the vertebral bodies permitting </a:t>
            </a:r>
            <a:r>
              <a:rPr lang="en-US" sz="1600" dirty="0" err="1" smtClean="0"/>
              <a:t>movment</a:t>
            </a:r>
            <a:r>
              <a:rPr lang="en-US" sz="1600" dirty="0" smtClean="0"/>
              <a:t> between adjacent vertebrae.</a:t>
            </a:r>
          </a:p>
          <a:p>
            <a:pPr lvl="1" algn="just"/>
            <a:r>
              <a:rPr lang="en-US" sz="1600" b="1" dirty="0" smtClean="0"/>
              <a:t>Each IV disc consists of:</a:t>
            </a:r>
          </a:p>
          <a:p>
            <a:pPr lvl="2" algn="just"/>
            <a:r>
              <a:rPr lang="en-US" sz="1600" i="1" u="sng" dirty="0" smtClean="0"/>
              <a:t>Annulus </a:t>
            </a:r>
            <a:r>
              <a:rPr lang="en-US" sz="1600" i="1" u="sng" dirty="0" err="1" smtClean="0"/>
              <a:t>fibrosus</a:t>
            </a:r>
            <a:r>
              <a:rPr lang="en-US" sz="1600" i="1" u="sng" dirty="0" smtClean="0"/>
              <a:t> (outer fibrous part)</a:t>
            </a:r>
            <a:r>
              <a:rPr lang="en-US" sz="1600" dirty="0" smtClean="0"/>
              <a:t>: ring, concentric lamellae of fibrocartilage which insert into the smooth rounded epiphyseal rim of vertebral bodies.</a:t>
            </a:r>
          </a:p>
          <a:p>
            <a:pPr lvl="2" algn="just"/>
            <a:r>
              <a:rPr lang="en-US" sz="1600" i="1" u="sng" dirty="0" smtClean="0"/>
              <a:t>Nucleus pulposus (gelatinous central mass): </a:t>
            </a:r>
          </a:p>
          <a:p>
            <a:pPr lvl="3" algn="just"/>
            <a:r>
              <a:rPr lang="en-US" sz="1600" dirty="0" smtClean="0"/>
              <a:t>Central core, becomes broader when compressed and thinner when stretched. </a:t>
            </a:r>
          </a:p>
          <a:p>
            <a:pPr lvl="3" algn="just"/>
            <a:r>
              <a:rPr lang="en-US" sz="1600" dirty="0" smtClean="0"/>
              <a:t>With age, the nuclei </a:t>
            </a:r>
            <a:r>
              <a:rPr lang="en-US" sz="1600" dirty="0" err="1" smtClean="0"/>
              <a:t>pulposi</a:t>
            </a:r>
            <a:r>
              <a:rPr lang="en-US" sz="1600" dirty="0" smtClean="0"/>
              <a:t> dehydrate and lose elastic and proteoglycans while gaining collagen, eventually becoming dry, granular and more resistant to deformation. </a:t>
            </a:r>
          </a:p>
          <a:p>
            <a:pPr lvl="3" algn="just"/>
            <a:r>
              <a:rPr lang="en-US" sz="1600" dirty="0" smtClean="0"/>
              <a:t>Because the lamellae are thinner and less numerous posteriorly than they are anteriorly or laterally, the nucleus pulposus is not centered in the disc but is more posteriorly placed.</a:t>
            </a:r>
          </a:p>
          <a:p>
            <a:pPr lvl="3" algn="just"/>
            <a:r>
              <a:rPr lang="en-US" sz="1600" dirty="0" smtClean="0"/>
              <a:t>Note that the nucleus pulposus is avascular.</a:t>
            </a:r>
          </a:p>
          <a:p>
            <a:pPr lvl="1" algn="just"/>
            <a:r>
              <a:rPr lang="en-US" sz="1600" dirty="0" smtClean="0"/>
              <a:t>There is no IV disc between C1 (atlas) and C2 (axis) vertebrae.</a:t>
            </a:r>
          </a:p>
          <a:p>
            <a:pPr lvl="1" algn="just"/>
            <a:r>
              <a:rPr lang="en-US" sz="1600" dirty="0" smtClean="0"/>
              <a:t>The most inferior functional disc is between L5 and S1 vertebrae.</a:t>
            </a:r>
          </a:p>
          <a:p>
            <a:pPr lvl="1" algn="just"/>
            <a:r>
              <a:rPr lang="en-US" sz="1600" dirty="0" smtClean="0"/>
              <a:t>Thicker in cervical and lumbar regions and thinner in the superior thoracic region.</a:t>
            </a:r>
          </a:p>
        </p:txBody>
      </p:sp>
    </p:spTree>
    <p:extLst>
      <p:ext uri="{BB962C8B-B14F-4D97-AF65-F5344CB8AC3E}">
        <p14:creationId xmlns:p14="http://schemas.microsoft.com/office/powerpoint/2010/main" xmlns="" val="2068108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1924</Words>
  <Application>Microsoft Office PowerPoint</Application>
  <PresentationFormat>On-screen Show (4:3)</PresentationFormat>
  <Paragraphs>178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DEMO – VII (Back and Skin)</vt:lpstr>
      <vt:lpstr>STATION-1 (Gross Anatomy)</vt:lpstr>
      <vt:lpstr>STATION-1 (Gross Anatomy)</vt:lpstr>
      <vt:lpstr>STATION-1 (Gross Anatomy)</vt:lpstr>
      <vt:lpstr>Slide 5</vt:lpstr>
      <vt:lpstr>STATION-1 (Gross Anatomy) Protrusion of Nucleus Pulposus</vt:lpstr>
      <vt:lpstr>STATION-2 (Lumbar Puncture)</vt:lpstr>
      <vt:lpstr>STATION-2 (Lumbar Puncture)</vt:lpstr>
      <vt:lpstr>STATION-3 (General Review + Radiology)</vt:lpstr>
      <vt:lpstr>STATION-3 (General Review + Radiology)</vt:lpstr>
      <vt:lpstr>STATION-3 (General Review + Radiology)</vt:lpstr>
      <vt:lpstr>STATION-3 (General Review + Radiology)</vt:lpstr>
      <vt:lpstr>STATION-3 (General Review + Radiology)</vt:lpstr>
      <vt:lpstr>STATION-3 (General Review + Radiology)</vt:lpstr>
      <vt:lpstr>STATION-4 (Histology of Skin and Appendages)</vt:lpstr>
      <vt:lpstr>STATION-4 (Histology of Skin and Appendages)</vt:lpstr>
      <vt:lpstr>STATION-4 (Histology of Skin and Appendages)</vt:lpstr>
      <vt:lpstr>STATION-4 (Histology of Skin and Appendages)</vt:lpstr>
      <vt:lpstr>STATION-4 (Histology of Skin and Appendages)</vt:lpstr>
      <vt:lpstr>GOOD LUCK! WISH YOU ALLTHE BEST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 – VII (Back and Skin)</dc:title>
  <dc:creator>al hashli</dc:creator>
  <cp:lastModifiedBy>user</cp:lastModifiedBy>
  <cp:revision>18</cp:revision>
  <dcterms:created xsi:type="dcterms:W3CDTF">2015-11-02T13:22:58Z</dcterms:created>
  <dcterms:modified xsi:type="dcterms:W3CDTF">2015-11-15T20:26:21Z</dcterms:modified>
</cp:coreProperties>
</file>