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8E57B5-287B-4A27-9BE7-F4209E5A0D10}" type="datetimeFigureOut">
              <a:rPr lang="en-US" smtClean="0"/>
              <a:pPr/>
              <a:t>11/15/2015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082E99-A295-4199-90B7-0C83184479D0}" type="slidenum">
              <a:rPr lang="en-US" smtClean="0"/>
              <a:pPr/>
              <a:t>‹#›</a:t>
            </a:fld>
            <a:endParaRPr lang="en-US"/>
          </a:p>
        </p:txBody>
      </p:sp>
    </p:spTree>
    <p:extLst>
      <p:ext uri="{BB962C8B-B14F-4D97-AF65-F5344CB8AC3E}">
        <p14:creationId xmlns:p14="http://schemas.microsoft.com/office/powerpoint/2010/main" xmlns="" val="2161681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8E57B5-287B-4A27-9BE7-F4209E5A0D10}" type="datetimeFigureOut">
              <a:rPr lang="en-US" smtClean="0"/>
              <a:pPr/>
              <a:t>11/15/2015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082E99-A295-4199-90B7-0C83184479D0}" type="slidenum">
              <a:rPr lang="en-US" smtClean="0"/>
              <a:pPr/>
              <a:t>‹#›</a:t>
            </a:fld>
            <a:endParaRPr lang="en-US"/>
          </a:p>
        </p:txBody>
      </p:sp>
    </p:spTree>
    <p:extLst>
      <p:ext uri="{BB962C8B-B14F-4D97-AF65-F5344CB8AC3E}">
        <p14:creationId xmlns:p14="http://schemas.microsoft.com/office/powerpoint/2010/main" xmlns="" val="1792607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8E57B5-287B-4A27-9BE7-F4209E5A0D10}" type="datetimeFigureOut">
              <a:rPr lang="en-US" smtClean="0"/>
              <a:pPr/>
              <a:t>11/15/2015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082E99-A295-4199-90B7-0C83184479D0}" type="slidenum">
              <a:rPr lang="en-US" smtClean="0"/>
              <a:pPr/>
              <a:t>‹#›</a:t>
            </a:fld>
            <a:endParaRPr lang="en-US"/>
          </a:p>
        </p:txBody>
      </p:sp>
    </p:spTree>
    <p:extLst>
      <p:ext uri="{BB962C8B-B14F-4D97-AF65-F5344CB8AC3E}">
        <p14:creationId xmlns:p14="http://schemas.microsoft.com/office/powerpoint/2010/main" xmlns="" val="905070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8E57B5-287B-4A27-9BE7-F4209E5A0D10}" type="datetimeFigureOut">
              <a:rPr lang="en-US" smtClean="0"/>
              <a:pPr/>
              <a:t>11/15/2015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082E99-A295-4199-90B7-0C83184479D0}" type="slidenum">
              <a:rPr lang="en-US" smtClean="0"/>
              <a:pPr/>
              <a:t>‹#›</a:t>
            </a:fld>
            <a:endParaRPr lang="en-US"/>
          </a:p>
        </p:txBody>
      </p:sp>
    </p:spTree>
    <p:extLst>
      <p:ext uri="{BB962C8B-B14F-4D97-AF65-F5344CB8AC3E}">
        <p14:creationId xmlns:p14="http://schemas.microsoft.com/office/powerpoint/2010/main" xmlns="" val="3728613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8E57B5-287B-4A27-9BE7-F4209E5A0D10}" type="datetimeFigureOut">
              <a:rPr lang="en-US" smtClean="0"/>
              <a:pPr/>
              <a:t>11/15/2015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082E99-A295-4199-90B7-0C83184479D0}" type="slidenum">
              <a:rPr lang="en-US" smtClean="0"/>
              <a:pPr/>
              <a:t>‹#›</a:t>
            </a:fld>
            <a:endParaRPr lang="en-US"/>
          </a:p>
        </p:txBody>
      </p:sp>
    </p:spTree>
    <p:extLst>
      <p:ext uri="{BB962C8B-B14F-4D97-AF65-F5344CB8AC3E}">
        <p14:creationId xmlns:p14="http://schemas.microsoft.com/office/powerpoint/2010/main" xmlns="" val="1544287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8E57B5-287B-4A27-9BE7-F4209E5A0D10}" type="datetimeFigureOut">
              <a:rPr lang="en-US" smtClean="0"/>
              <a:pPr/>
              <a:t>11/15/2015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082E99-A295-4199-90B7-0C83184479D0}" type="slidenum">
              <a:rPr lang="en-US" smtClean="0"/>
              <a:pPr/>
              <a:t>‹#›</a:t>
            </a:fld>
            <a:endParaRPr lang="en-US"/>
          </a:p>
        </p:txBody>
      </p:sp>
    </p:spTree>
    <p:extLst>
      <p:ext uri="{BB962C8B-B14F-4D97-AF65-F5344CB8AC3E}">
        <p14:creationId xmlns:p14="http://schemas.microsoft.com/office/powerpoint/2010/main" xmlns="" val="241583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8E57B5-287B-4A27-9BE7-F4209E5A0D10}" type="datetimeFigureOut">
              <a:rPr lang="en-US" smtClean="0"/>
              <a:pPr/>
              <a:t>11/15/2015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082E99-A295-4199-90B7-0C83184479D0}" type="slidenum">
              <a:rPr lang="en-US" smtClean="0"/>
              <a:pPr/>
              <a:t>‹#›</a:t>
            </a:fld>
            <a:endParaRPr lang="en-US"/>
          </a:p>
        </p:txBody>
      </p:sp>
    </p:spTree>
    <p:extLst>
      <p:ext uri="{BB962C8B-B14F-4D97-AF65-F5344CB8AC3E}">
        <p14:creationId xmlns:p14="http://schemas.microsoft.com/office/powerpoint/2010/main" xmlns="" val="2427827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8E57B5-287B-4A27-9BE7-F4209E5A0D10}" type="datetimeFigureOut">
              <a:rPr lang="en-US" smtClean="0"/>
              <a:pPr/>
              <a:t>11/15/2015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082E99-A295-4199-90B7-0C83184479D0}" type="slidenum">
              <a:rPr lang="en-US" smtClean="0"/>
              <a:pPr/>
              <a:t>‹#›</a:t>
            </a:fld>
            <a:endParaRPr lang="en-US"/>
          </a:p>
        </p:txBody>
      </p:sp>
    </p:spTree>
    <p:extLst>
      <p:ext uri="{BB962C8B-B14F-4D97-AF65-F5344CB8AC3E}">
        <p14:creationId xmlns:p14="http://schemas.microsoft.com/office/powerpoint/2010/main" xmlns="" val="2746887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8E57B5-287B-4A27-9BE7-F4209E5A0D10}" type="datetimeFigureOut">
              <a:rPr lang="en-US" smtClean="0"/>
              <a:pPr/>
              <a:t>11/15/2015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082E99-A295-4199-90B7-0C83184479D0}" type="slidenum">
              <a:rPr lang="en-US" smtClean="0"/>
              <a:pPr/>
              <a:t>‹#›</a:t>
            </a:fld>
            <a:endParaRPr lang="en-US"/>
          </a:p>
        </p:txBody>
      </p:sp>
    </p:spTree>
    <p:extLst>
      <p:ext uri="{BB962C8B-B14F-4D97-AF65-F5344CB8AC3E}">
        <p14:creationId xmlns:p14="http://schemas.microsoft.com/office/powerpoint/2010/main" xmlns="" val="3925889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8E57B5-287B-4A27-9BE7-F4209E5A0D10}" type="datetimeFigureOut">
              <a:rPr lang="en-US" smtClean="0"/>
              <a:pPr/>
              <a:t>11/15/2015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082E99-A295-4199-90B7-0C83184479D0}" type="slidenum">
              <a:rPr lang="en-US" smtClean="0"/>
              <a:pPr/>
              <a:t>‹#›</a:t>
            </a:fld>
            <a:endParaRPr lang="en-US"/>
          </a:p>
        </p:txBody>
      </p:sp>
    </p:spTree>
    <p:extLst>
      <p:ext uri="{BB962C8B-B14F-4D97-AF65-F5344CB8AC3E}">
        <p14:creationId xmlns:p14="http://schemas.microsoft.com/office/powerpoint/2010/main" xmlns="" val="711375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8E57B5-287B-4A27-9BE7-F4209E5A0D10}" type="datetimeFigureOut">
              <a:rPr lang="en-US" smtClean="0"/>
              <a:pPr/>
              <a:t>11/15/2015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082E99-A295-4199-90B7-0C83184479D0}" type="slidenum">
              <a:rPr lang="en-US" smtClean="0"/>
              <a:pPr/>
              <a:t>‹#›</a:t>
            </a:fld>
            <a:endParaRPr lang="en-US"/>
          </a:p>
        </p:txBody>
      </p:sp>
    </p:spTree>
    <p:extLst>
      <p:ext uri="{BB962C8B-B14F-4D97-AF65-F5344CB8AC3E}">
        <p14:creationId xmlns:p14="http://schemas.microsoft.com/office/powerpoint/2010/main" xmlns="" val="1399033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8E57B5-287B-4A27-9BE7-F4209E5A0D10}" type="datetimeFigureOut">
              <a:rPr lang="en-US" smtClean="0"/>
              <a:pPr/>
              <a:t>11/15/2015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082E99-A295-4199-90B7-0C83184479D0}" type="slidenum">
              <a:rPr lang="en-US" smtClean="0"/>
              <a:pPr/>
              <a:t>‹#›</a:t>
            </a:fld>
            <a:endParaRPr lang="en-US"/>
          </a:p>
        </p:txBody>
      </p:sp>
    </p:spTree>
    <p:extLst>
      <p:ext uri="{BB962C8B-B14F-4D97-AF65-F5344CB8AC3E}">
        <p14:creationId xmlns:p14="http://schemas.microsoft.com/office/powerpoint/2010/main" xmlns="" val="2740919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google.com.bh/url?sa=i&amp;rct=j&amp;q=&amp;esrc=s&amp;source=images&amp;cd=&amp;cad=rja&amp;uact=8&amp;ved=0CAcQjRxqFQoTCJGYn9z808gCFYrAFAodiq8Mvg&amp;url=http://teachmeanatomy.info/lower-limb/nerves/cutaneous-innervation-sensory/&amp;psig=AFQjCNESprngW_0HF33Ad5skYzuMI5FAiA&amp;ust=1445530971200411"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teachmeanatomy.info/wp-content/uploads/Overview-of-Cutaneous-Innervation-of-the-Skin-of-the-Leg-and-Foot1.pn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p:spPr>
        <p:txBody>
          <a:bodyPr>
            <a:normAutofit fontScale="90000"/>
          </a:bodyPr>
          <a:lstStyle/>
          <a:p>
            <a:r>
              <a:rPr lang="en-US" sz="6600" b="1" dirty="0" smtClean="0">
                <a:solidFill>
                  <a:srgbClr val="C00000"/>
                </a:solidFill>
                <a:effectLst>
                  <a:outerShdw blurRad="38100" dist="38100" dir="2700000" algn="tl">
                    <a:srgbClr val="000000">
                      <a:alpha val="43137"/>
                    </a:srgbClr>
                  </a:outerShdw>
                </a:effectLst>
              </a:rPr>
              <a:t>DEMO VI</a:t>
            </a:r>
            <a:br>
              <a:rPr lang="en-US" sz="6600" b="1" dirty="0" smtClean="0">
                <a:solidFill>
                  <a:srgbClr val="C00000"/>
                </a:solidFill>
                <a:effectLst>
                  <a:outerShdw blurRad="38100" dist="38100" dir="2700000" algn="tl">
                    <a:srgbClr val="000000">
                      <a:alpha val="43137"/>
                    </a:srgbClr>
                  </a:outerShdw>
                </a:effectLst>
              </a:rPr>
            </a:br>
            <a:r>
              <a:rPr lang="en-US" sz="2700" b="1" u="sng" dirty="0" smtClean="0">
                <a:solidFill>
                  <a:schemeClr val="bg1">
                    <a:lumMod val="50000"/>
                  </a:schemeClr>
                </a:solidFill>
              </a:rPr>
              <a:t>(Leg and Foot)</a:t>
            </a:r>
            <a:endParaRPr lang="en-US" sz="2700" b="1" u="sng" dirty="0">
              <a:solidFill>
                <a:schemeClr val="bg1">
                  <a:lumMod val="50000"/>
                </a:schemeClr>
              </a:solidFill>
            </a:endParaRPr>
          </a:p>
        </p:txBody>
      </p:sp>
      <p:sp>
        <p:nvSpPr>
          <p:cNvPr id="3" name="Subtitle 2"/>
          <p:cNvSpPr>
            <a:spLocks noGrp="1"/>
          </p:cNvSpPr>
          <p:nvPr>
            <p:ph type="subTitle" idx="1"/>
          </p:nvPr>
        </p:nvSpPr>
        <p:spPr>
          <a:xfrm>
            <a:off x="1371600" y="5029200"/>
            <a:ext cx="6400800" cy="1447800"/>
          </a:xfrm>
        </p:spPr>
        <p:txBody>
          <a:bodyPr>
            <a:normAutofit/>
          </a:bodyPr>
          <a:lstStyle/>
          <a:p>
            <a:r>
              <a:rPr lang="en-US" sz="2400" b="1" dirty="0" smtClean="0">
                <a:solidFill>
                  <a:schemeClr val="tx1"/>
                </a:solidFill>
              </a:rPr>
              <a:t>Ali </a:t>
            </a:r>
            <a:r>
              <a:rPr lang="en-US" sz="2400" b="1" dirty="0" err="1" smtClean="0">
                <a:solidFill>
                  <a:schemeClr val="tx1"/>
                </a:solidFill>
              </a:rPr>
              <a:t>Jassim</a:t>
            </a:r>
            <a:r>
              <a:rPr lang="en-US" sz="2400" b="1" dirty="0" smtClean="0">
                <a:solidFill>
                  <a:schemeClr val="tx1"/>
                </a:solidFill>
              </a:rPr>
              <a:t> </a:t>
            </a:r>
            <a:r>
              <a:rPr lang="en-US" sz="2400" b="1" dirty="0" err="1" smtClean="0">
                <a:solidFill>
                  <a:schemeClr val="tx1"/>
                </a:solidFill>
              </a:rPr>
              <a:t>Alhashli</a:t>
            </a:r>
            <a:endParaRPr lang="en-US" sz="2400" b="1" dirty="0">
              <a:solidFill>
                <a:schemeClr val="tx1"/>
              </a:solidFill>
            </a:endParaRPr>
          </a:p>
          <a:p>
            <a:endParaRPr lang="en-US" sz="2400" b="1" dirty="0" smtClean="0">
              <a:solidFill>
                <a:schemeClr val="tx1"/>
              </a:solidFill>
            </a:endParaRPr>
          </a:p>
          <a:p>
            <a:r>
              <a:rPr lang="en-US" sz="1600" b="1" dirty="0" smtClean="0">
                <a:solidFill>
                  <a:schemeClr val="tx1"/>
                </a:solidFill>
              </a:rPr>
              <a:t>Year IV – Unit VII – Musculoskeletal System</a:t>
            </a:r>
            <a:endParaRPr lang="en-US" sz="1600" b="1" dirty="0">
              <a:solidFill>
                <a:schemeClr val="tx1"/>
              </a:solidFill>
            </a:endParaRPr>
          </a:p>
        </p:txBody>
      </p:sp>
      <p:pic>
        <p:nvPicPr>
          <p:cNvPr id="21506" name="Picture 2" descr="C:\Users\al hashli\Desktop\Ali\ali sultan bin casim tugra mai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0" y="2133600"/>
            <a:ext cx="3048000" cy="2667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56705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38200"/>
            <a:ext cx="5334000" cy="5867400"/>
          </a:xfrm>
        </p:spPr>
        <p:txBody>
          <a:bodyPr>
            <a:noAutofit/>
          </a:bodyPr>
          <a:lstStyle/>
          <a:p>
            <a:pPr algn="just"/>
            <a:r>
              <a:rPr lang="en-US" sz="1500" b="1" dirty="0" err="1" smtClean="0">
                <a:solidFill>
                  <a:srgbClr val="C00000"/>
                </a:solidFill>
                <a:effectLst>
                  <a:outerShdw blurRad="38100" dist="38100" dir="2700000" algn="tl">
                    <a:srgbClr val="000000">
                      <a:alpha val="43137"/>
                    </a:srgbClr>
                  </a:outerShdw>
                </a:effectLst>
              </a:rPr>
              <a:t>Tibial</a:t>
            </a:r>
            <a:r>
              <a:rPr lang="en-US" sz="1500" b="1" dirty="0" smtClean="0">
                <a:solidFill>
                  <a:srgbClr val="C00000"/>
                </a:solidFill>
                <a:effectLst>
                  <a:outerShdw blurRad="38100" dist="38100" dir="2700000" algn="tl">
                    <a:srgbClr val="000000">
                      <a:alpha val="43137"/>
                    </a:srgbClr>
                  </a:outerShdw>
                </a:effectLst>
              </a:rPr>
              <a:t> nerve (L4, L5, and S1-S3): </a:t>
            </a:r>
          </a:p>
          <a:p>
            <a:pPr lvl="1" algn="just"/>
            <a:r>
              <a:rPr lang="en-US" sz="1500" dirty="0" smtClean="0"/>
              <a:t>Runs through the popliteal fossa.</a:t>
            </a:r>
          </a:p>
          <a:p>
            <a:pPr lvl="1" algn="just"/>
            <a:r>
              <a:rPr lang="en-US" sz="1500" dirty="0" smtClean="0"/>
              <a:t>Passing between the heads of the gastrocnemius.</a:t>
            </a:r>
          </a:p>
          <a:p>
            <a:pPr lvl="1" algn="just"/>
            <a:r>
              <a:rPr lang="en-US" sz="1500" dirty="0" smtClean="0"/>
              <a:t>Pass deep to soleus.</a:t>
            </a:r>
          </a:p>
          <a:p>
            <a:pPr lvl="1" algn="just"/>
            <a:r>
              <a:rPr lang="en-US" sz="1500" dirty="0" smtClean="0"/>
              <a:t>Supplies all muscles in the posterior compartment of the leg.</a:t>
            </a:r>
          </a:p>
          <a:p>
            <a:pPr lvl="1" algn="just"/>
            <a:r>
              <a:rPr lang="en-US" sz="1500" dirty="0" smtClean="0"/>
              <a:t>At the ankle, the nerve lies between the flexor </a:t>
            </a:r>
            <a:r>
              <a:rPr lang="en-US" sz="1500" dirty="0" err="1" smtClean="0"/>
              <a:t>hallucis</a:t>
            </a:r>
            <a:r>
              <a:rPr lang="en-US" sz="1500" dirty="0" smtClean="0"/>
              <a:t> longus and the flexor </a:t>
            </a:r>
            <a:r>
              <a:rPr lang="en-US" sz="1500" dirty="0" err="1" smtClean="0"/>
              <a:t>digitorum</a:t>
            </a:r>
            <a:r>
              <a:rPr lang="en-US" sz="1500" dirty="0" smtClean="0"/>
              <a:t> longus.</a:t>
            </a:r>
          </a:p>
          <a:p>
            <a:pPr lvl="1" algn="just"/>
            <a:r>
              <a:rPr lang="en-US" sz="1500" dirty="0" err="1" smtClean="0"/>
              <a:t>Posteroinferior</a:t>
            </a:r>
            <a:r>
              <a:rPr lang="en-US" sz="1500" dirty="0" smtClean="0"/>
              <a:t> to the medial malleolus, the </a:t>
            </a:r>
            <a:r>
              <a:rPr lang="en-US" sz="1500" dirty="0" err="1" smtClean="0"/>
              <a:t>tibial</a:t>
            </a:r>
            <a:r>
              <a:rPr lang="en-US" sz="1500" dirty="0" smtClean="0"/>
              <a:t> nerve divides into the medial and lateral plantar nerves.</a:t>
            </a:r>
          </a:p>
          <a:p>
            <a:pPr lvl="1" algn="just"/>
            <a:endParaRPr lang="en-US" sz="1500" dirty="0" smtClean="0"/>
          </a:p>
          <a:p>
            <a:pPr algn="just"/>
            <a:r>
              <a:rPr lang="en-US" sz="1500" b="1" dirty="0" smtClean="0">
                <a:solidFill>
                  <a:srgbClr val="C00000"/>
                </a:solidFill>
                <a:effectLst>
                  <a:outerShdw blurRad="38100" dist="38100" dir="2700000" algn="tl">
                    <a:srgbClr val="000000">
                      <a:alpha val="43137"/>
                    </a:srgbClr>
                  </a:outerShdw>
                </a:effectLst>
              </a:rPr>
              <a:t>Posterior </a:t>
            </a:r>
            <a:r>
              <a:rPr lang="en-US" sz="1500" b="1" dirty="0" err="1" smtClean="0">
                <a:solidFill>
                  <a:srgbClr val="C00000"/>
                </a:solidFill>
                <a:effectLst>
                  <a:outerShdw blurRad="38100" dist="38100" dir="2700000" algn="tl">
                    <a:srgbClr val="000000">
                      <a:alpha val="43137"/>
                    </a:srgbClr>
                  </a:outerShdw>
                </a:effectLst>
              </a:rPr>
              <a:t>tibial</a:t>
            </a:r>
            <a:r>
              <a:rPr lang="en-US" sz="1500" b="1" dirty="0" smtClean="0">
                <a:solidFill>
                  <a:srgbClr val="C00000"/>
                </a:solidFill>
                <a:effectLst>
                  <a:outerShdw blurRad="38100" dist="38100" dir="2700000" algn="tl">
                    <a:srgbClr val="000000">
                      <a:alpha val="43137"/>
                    </a:srgbClr>
                  </a:outerShdw>
                </a:effectLst>
              </a:rPr>
              <a:t> artery:</a:t>
            </a:r>
          </a:p>
          <a:p>
            <a:pPr lvl="1" algn="just"/>
            <a:r>
              <a:rPr lang="en-US" sz="1500" dirty="0" smtClean="0"/>
              <a:t>Larger terminal branch of the popliteal artery.</a:t>
            </a:r>
          </a:p>
          <a:p>
            <a:pPr lvl="1" algn="just"/>
            <a:r>
              <a:rPr lang="en-US" sz="1500" dirty="0" smtClean="0"/>
              <a:t>Provides blood supply to the posterior compartment </a:t>
            </a:r>
            <a:r>
              <a:rPr lang="en-US" sz="1500" dirty="0" smtClean="0"/>
              <a:t>of </a:t>
            </a:r>
            <a:r>
              <a:rPr lang="en-US" sz="1500" dirty="0" smtClean="0"/>
              <a:t>the leg and to the foot.</a:t>
            </a:r>
          </a:p>
          <a:p>
            <a:pPr lvl="1" algn="just"/>
            <a:r>
              <a:rPr lang="en-US" sz="1500" dirty="0" smtClean="0"/>
              <a:t>Begins at the distal border of the popliteus and passes deep to the soleus.</a:t>
            </a:r>
          </a:p>
          <a:p>
            <a:pPr lvl="1" algn="just"/>
            <a:r>
              <a:rPr lang="en-US" sz="1500" dirty="0" smtClean="0"/>
              <a:t>Giving off the fibular artery (gives muscular branches to the muscles in the lateral compartment of the leg).</a:t>
            </a:r>
          </a:p>
          <a:p>
            <a:pPr lvl="1" algn="just"/>
            <a:r>
              <a:rPr lang="en-US" sz="1500" dirty="0" smtClean="0"/>
              <a:t>Accompanied by the </a:t>
            </a:r>
            <a:r>
              <a:rPr lang="en-US" sz="1500" dirty="0" err="1" smtClean="0"/>
              <a:t>tibial</a:t>
            </a:r>
            <a:r>
              <a:rPr lang="en-US" sz="1500" dirty="0" smtClean="0"/>
              <a:t> nerve (both run posterior to the medial malleolus).</a:t>
            </a:r>
          </a:p>
          <a:p>
            <a:pPr lvl="1" algn="just"/>
            <a:r>
              <a:rPr lang="en-US" sz="1500" dirty="0" smtClean="0"/>
              <a:t>Divides into the medial and lateral plantar arteries.</a:t>
            </a:r>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5900" t="23630" r="18882" b="25797"/>
          <a:stretch/>
        </p:blipFill>
        <p:spPr bwMode="auto">
          <a:xfrm>
            <a:off x="5715000" y="76200"/>
            <a:ext cx="3352800" cy="3276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2404" t="34286" r="46342" b="14302"/>
          <a:stretch/>
        </p:blipFill>
        <p:spPr bwMode="auto">
          <a:xfrm>
            <a:off x="5715000" y="3429000"/>
            <a:ext cx="3352800" cy="3352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5715000" y="2286000"/>
            <a:ext cx="2286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638800" y="1524000"/>
            <a:ext cx="304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0" y="0"/>
            <a:ext cx="5829300" cy="740229"/>
          </a:xfrm>
        </p:spPr>
        <p:txBody>
          <a:bodyPr>
            <a:normAutofit/>
          </a:bodyPr>
          <a:lstStyle/>
          <a:p>
            <a:r>
              <a:rPr lang="en-US" sz="2000" b="1" dirty="0" smtClean="0">
                <a:solidFill>
                  <a:srgbClr val="C00000"/>
                </a:solidFill>
                <a:effectLst>
                  <a:outerShdw blurRad="38100" dist="38100" dir="2700000" algn="tl">
                    <a:srgbClr val="000000">
                      <a:alpha val="43137"/>
                    </a:srgbClr>
                  </a:outerShdw>
                </a:effectLst>
              </a:rPr>
              <a:t>STATION – 1 (Gross Anatomy of Leg and Foot)</a:t>
            </a:r>
            <a:br>
              <a:rPr lang="en-US" sz="2000" b="1" dirty="0" smtClean="0">
                <a:solidFill>
                  <a:srgbClr val="C00000"/>
                </a:solidFill>
                <a:effectLst>
                  <a:outerShdw blurRad="38100" dist="38100" dir="2700000" algn="tl">
                    <a:srgbClr val="000000">
                      <a:alpha val="43137"/>
                    </a:srgbClr>
                  </a:outerShdw>
                </a:effectLst>
              </a:rPr>
            </a:br>
            <a:r>
              <a:rPr lang="en-US" sz="1600" b="1" u="sng" dirty="0" smtClean="0">
                <a:solidFill>
                  <a:srgbClr val="C00000"/>
                </a:solidFill>
                <a:effectLst>
                  <a:outerShdw blurRad="38100" dist="38100" dir="2700000" algn="tl">
                    <a:srgbClr val="000000">
                      <a:alpha val="43137"/>
                    </a:srgbClr>
                  </a:outerShdw>
                </a:effectLst>
              </a:rPr>
              <a:t>Posterior Compartment of The Leg</a:t>
            </a:r>
            <a:endParaRPr lang="en-US" sz="1600" b="1" u="sng"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4700055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62600"/>
          </a:xfrm>
        </p:spPr>
        <p:txBody>
          <a:bodyPr>
            <a:noAutofit/>
          </a:bodyPr>
          <a:lstStyle/>
          <a:p>
            <a:pPr algn="just"/>
            <a:r>
              <a:rPr lang="en-US" sz="1700" b="1" dirty="0" smtClean="0">
                <a:solidFill>
                  <a:srgbClr val="C00000"/>
                </a:solidFill>
                <a:effectLst>
                  <a:outerShdw blurRad="38100" dist="38100" dir="2700000" algn="tl">
                    <a:srgbClr val="000000">
                      <a:alpha val="43137"/>
                    </a:srgbClr>
                  </a:outerShdw>
                </a:effectLst>
              </a:rPr>
              <a:t>Medial longitudinal arch of the foot (more prominent):</a:t>
            </a:r>
          </a:p>
          <a:p>
            <a:pPr lvl="1" algn="just"/>
            <a:r>
              <a:rPr lang="en-US" sz="1700" b="1" dirty="0" smtClean="0"/>
              <a:t>Formed by 9 bones</a:t>
            </a:r>
            <a:r>
              <a:rPr lang="en-US" sz="1700" dirty="0" smtClean="0"/>
              <a:t>: calcaneus, talus, navicular, 3 cuneiforms and 3 metatarsals.</a:t>
            </a:r>
          </a:p>
          <a:p>
            <a:pPr lvl="1" algn="just"/>
            <a:r>
              <a:rPr lang="en-US" sz="1700" dirty="0" smtClean="0"/>
              <a:t>Note that these </a:t>
            </a:r>
            <a:r>
              <a:rPr lang="en-US" sz="1700" dirty="0" smtClean="0"/>
              <a:t>bones </a:t>
            </a:r>
            <a:r>
              <a:rPr lang="en-US" sz="1700" dirty="0" smtClean="0"/>
              <a:t>are kept in their proper position by certain ligaments.</a:t>
            </a:r>
          </a:p>
          <a:p>
            <a:pPr lvl="1" algn="just"/>
            <a:endParaRPr lang="en-US" sz="1700" dirty="0" smtClean="0"/>
          </a:p>
          <a:p>
            <a:pPr algn="just"/>
            <a:r>
              <a:rPr lang="en-US" sz="1700" b="1" dirty="0" smtClean="0">
                <a:solidFill>
                  <a:srgbClr val="C00000"/>
                </a:solidFill>
                <a:effectLst>
                  <a:outerShdw blurRad="38100" dist="38100" dir="2700000" algn="tl">
                    <a:srgbClr val="000000">
                      <a:alpha val="43137"/>
                    </a:srgbClr>
                  </a:outerShdw>
                </a:effectLst>
              </a:rPr>
              <a:t>Lateral longitudinal arch of the foot:</a:t>
            </a:r>
          </a:p>
          <a:p>
            <a:pPr lvl="1" algn="just"/>
            <a:r>
              <a:rPr lang="en-US" sz="1700" b="1" dirty="0" smtClean="0"/>
              <a:t>Formed by 4 bones</a:t>
            </a:r>
            <a:r>
              <a:rPr lang="en-US" sz="1700" dirty="0" smtClean="0"/>
              <a:t>: calcaneus, cuboid and the lateral 2 metatarsals.</a:t>
            </a:r>
          </a:p>
          <a:p>
            <a:pPr lvl="1" algn="just"/>
            <a:endParaRPr lang="en-US" sz="1700" dirty="0" smtClean="0"/>
          </a:p>
          <a:p>
            <a:pPr algn="just"/>
            <a:r>
              <a:rPr lang="en-US" sz="1700" b="1" dirty="0" smtClean="0">
                <a:solidFill>
                  <a:srgbClr val="C00000"/>
                </a:solidFill>
                <a:effectLst>
                  <a:outerShdw blurRad="38100" dist="38100" dir="2700000" algn="tl">
                    <a:srgbClr val="000000">
                      <a:alpha val="43137"/>
                    </a:srgbClr>
                  </a:outerShdw>
                </a:effectLst>
              </a:rPr>
              <a:t>Plantar aponeurosis (resembling palmar aponeurosis in the hand): </a:t>
            </a:r>
          </a:p>
          <a:p>
            <a:pPr lvl="1" algn="just"/>
            <a:r>
              <a:rPr lang="en-US" sz="1700" dirty="0" smtClean="0"/>
              <a:t>Extending from the calcaneus to the bases of 2</a:t>
            </a:r>
            <a:r>
              <a:rPr lang="en-US" sz="1700" baseline="30000" dirty="0" smtClean="0"/>
              <a:t>nd</a:t>
            </a:r>
            <a:r>
              <a:rPr lang="en-US" sz="1700" dirty="0" smtClean="0"/>
              <a:t>-4</a:t>
            </a:r>
            <a:r>
              <a:rPr lang="en-US" sz="1700" baseline="30000" dirty="0" smtClean="0"/>
              <a:t>th</a:t>
            </a:r>
            <a:r>
              <a:rPr lang="en-US" sz="1700" dirty="0" smtClean="0"/>
              <a:t> metatarsals.</a:t>
            </a:r>
          </a:p>
          <a:p>
            <a:pPr lvl="1" algn="just"/>
            <a:r>
              <a:rPr lang="en-US" sz="1700" dirty="0" smtClean="0"/>
              <a:t>It is a thickening of the deep fascia and supports the longitudinal arches of the foot.</a:t>
            </a:r>
          </a:p>
          <a:p>
            <a:pPr lvl="1" algn="just"/>
            <a:r>
              <a:rPr lang="en-US" sz="1700" b="1" dirty="0" smtClean="0"/>
              <a:t>Inflammation of the plantar aponeurosis in know as (</a:t>
            </a:r>
            <a:r>
              <a:rPr lang="en-US" sz="1700" b="1" dirty="0" err="1" smtClean="0"/>
              <a:t>plantaritis</a:t>
            </a:r>
            <a:r>
              <a:rPr lang="en-US" sz="1700" b="1" dirty="0" smtClean="0"/>
              <a:t>): it occurs when the aponeurosis is over-stretched especially after vigorous exercise such as running.</a:t>
            </a:r>
          </a:p>
          <a:p>
            <a:pPr lvl="1" algn="just"/>
            <a:endParaRPr lang="en-US" sz="1700" b="1" dirty="0" smtClean="0"/>
          </a:p>
          <a:p>
            <a:pPr algn="just"/>
            <a:r>
              <a:rPr lang="en-US" sz="1700" b="1" dirty="0" smtClean="0">
                <a:solidFill>
                  <a:srgbClr val="C00000"/>
                </a:solidFill>
                <a:effectLst>
                  <a:outerShdw blurRad="38100" dist="38100" dir="2700000" algn="tl">
                    <a:srgbClr val="000000">
                      <a:alpha val="43137"/>
                    </a:srgbClr>
                  </a:outerShdw>
                </a:effectLst>
              </a:rPr>
              <a:t>Short plantar ligament</a:t>
            </a:r>
            <a:r>
              <a:rPr lang="en-US" sz="1700" dirty="0" smtClean="0"/>
              <a:t>: extending from calcaneus to cuboid (C to C).</a:t>
            </a:r>
          </a:p>
          <a:p>
            <a:pPr algn="just"/>
            <a:endParaRPr lang="en-US" sz="1700" dirty="0" smtClean="0"/>
          </a:p>
          <a:p>
            <a:pPr algn="just"/>
            <a:r>
              <a:rPr lang="en-US" sz="1700" b="1" dirty="0" smtClean="0">
                <a:solidFill>
                  <a:srgbClr val="C00000"/>
                </a:solidFill>
                <a:effectLst>
                  <a:outerShdw blurRad="38100" dist="38100" dir="2700000" algn="tl">
                    <a:srgbClr val="000000">
                      <a:alpha val="43137"/>
                    </a:srgbClr>
                  </a:outerShdw>
                </a:effectLst>
              </a:rPr>
              <a:t>Long plantar ligament</a:t>
            </a:r>
            <a:r>
              <a:rPr lang="en-US" sz="1700" dirty="0" smtClean="0"/>
              <a:t>: extending from calcaneus to metatarsals.</a:t>
            </a:r>
          </a:p>
        </p:txBody>
      </p:sp>
      <p:sp>
        <p:nvSpPr>
          <p:cNvPr id="4" name="Title 1"/>
          <p:cNvSpPr>
            <a:spLocks noGrp="1"/>
          </p:cNvSpPr>
          <p:nvPr>
            <p:ph type="title"/>
          </p:nvPr>
        </p:nvSpPr>
        <p:spPr>
          <a:xfrm>
            <a:off x="457200" y="21771"/>
            <a:ext cx="8229600" cy="968829"/>
          </a:xfrm>
        </p:spPr>
        <p:txBody>
          <a:bodyPr>
            <a:normAutofit/>
          </a:bodyPr>
          <a:lstStyle/>
          <a:p>
            <a:r>
              <a:rPr lang="en-US" sz="3200" b="1" dirty="0" smtClean="0">
                <a:solidFill>
                  <a:srgbClr val="C00000"/>
                </a:solidFill>
                <a:effectLst>
                  <a:outerShdw blurRad="38100" dist="38100" dir="2700000" algn="tl">
                    <a:srgbClr val="000000">
                      <a:alpha val="43137"/>
                    </a:srgbClr>
                  </a:outerShdw>
                </a:effectLst>
              </a:rPr>
              <a:t>STATION – 2 (Ligaments of the Foot)</a:t>
            </a:r>
            <a:endParaRPr lang="en-US" sz="2000" b="1" u="sng"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8814026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486400"/>
          </a:xfrm>
        </p:spPr>
        <p:txBody>
          <a:bodyPr>
            <a:noAutofit/>
          </a:bodyPr>
          <a:lstStyle/>
          <a:p>
            <a:pPr algn="just"/>
            <a:r>
              <a:rPr lang="en-US" sz="1500" b="1" dirty="0" err="1" smtClean="0">
                <a:solidFill>
                  <a:srgbClr val="C00000"/>
                </a:solidFill>
                <a:effectLst>
                  <a:outerShdw blurRad="38100" dist="38100" dir="2700000" algn="tl">
                    <a:srgbClr val="000000">
                      <a:alpha val="43137"/>
                    </a:srgbClr>
                  </a:outerShdw>
                </a:effectLst>
              </a:rPr>
              <a:t>Sustentaculum</a:t>
            </a:r>
            <a:r>
              <a:rPr lang="en-US" sz="1500" b="1" dirty="0" smtClean="0">
                <a:solidFill>
                  <a:srgbClr val="C00000"/>
                </a:solidFill>
                <a:effectLst>
                  <a:outerShdw blurRad="38100" dist="38100" dir="2700000" algn="tl">
                    <a:srgbClr val="000000">
                      <a:alpha val="43137"/>
                    </a:srgbClr>
                  </a:outerShdw>
                </a:effectLst>
              </a:rPr>
              <a:t> </a:t>
            </a:r>
            <a:r>
              <a:rPr lang="en-US" sz="1500" b="1" dirty="0" err="1" smtClean="0">
                <a:solidFill>
                  <a:srgbClr val="C00000"/>
                </a:solidFill>
                <a:effectLst>
                  <a:outerShdw blurRad="38100" dist="38100" dir="2700000" algn="tl">
                    <a:srgbClr val="000000">
                      <a:alpha val="43137"/>
                    </a:srgbClr>
                  </a:outerShdw>
                </a:effectLst>
              </a:rPr>
              <a:t>tali</a:t>
            </a:r>
            <a:r>
              <a:rPr lang="en-US" sz="1500" b="1" dirty="0" smtClean="0">
                <a:solidFill>
                  <a:srgbClr val="C00000"/>
                </a:solidFill>
                <a:effectLst>
                  <a:outerShdw blurRad="38100" dist="38100" dir="2700000" algn="tl">
                    <a:srgbClr val="000000">
                      <a:alpha val="43137"/>
                    </a:srgbClr>
                  </a:outerShdw>
                </a:effectLst>
              </a:rPr>
              <a:t> provides an attachment for 3 structures (STD):</a:t>
            </a:r>
          </a:p>
          <a:p>
            <a:pPr lvl="1" algn="just"/>
            <a:r>
              <a:rPr lang="en-US" sz="1500" b="1" dirty="0" smtClean="0"/>
              <a:t>S</a:t>
            </a:r>
            <a:r>
              <a:rPr lang="en-US" sz="1500" dirty="0" smtClean="0"/>
              <a:t>: spring ligament.</a:t>
            </a:r>
          </a:p>
          <a:p>
            <a:pPr lvl="1" algn="just"/>
            <a:r>
              <a:rPr lang="en-US" sz="1500" b="1" dirty="0" smtClean="0"/>
              <a:t>T</a:t>
            </a:r>
            <a:r>
              <a:rPr lang="en-US" sz="1500" dirty="0" smtClean="0"/>
              <a:t>: tibialis posterior.</a:t>
            </a:r>
          </a:p>
          <a:p>
            <a:pPr lvl="1" algn="just"/>
            <a:r>
              <a:rPr lang="en-US" sz="1500" b="1" dirty="0" smtClean="0"/>
              <a:t>D</a:t>
            </a:r>
            <a:r>
              <a:rPr lang="en-US" sz="1500" dirty="0" smtClean="0"/>
              <a:t>: deltoid ligament.</a:t>
            </a:r>
          </a:p>
          <a:p>
            <a:pPr marL="457200" lvl="1" indent="0" algn="just">
              <a:buNone/>
            </a:pPr>
            <a:r>
              <a:rPr lang="en-US" sz="1500" b="1" dirty="0" smtClean="0"/>
              <a:t>Note that below, it has a groove for the passage of the tendon of flexor </a:t>
            </a:r>
            <a:r>
              <a:rPr lang="en-US" sz="1500" b="1" dirty="0" err="1" smtClean="0"/>
              <a:t>hallucis</a:t>
            </a:r>
            <a:r>
              <a:rPr lang="en-US" sz="1500" b="1" dirty="0" smtClean="0"/>
              <a:t> longus muscle.</a:t>
            </a:r>
          </a:p>
          <a:p>
            <a:pPr marL="457200" lvl="1" indent="0" algn="just">
              <a:buNone/>
            </a:pPr>
            <a:endParaRPr lang="en-US" sz="1500" dirty="0" smtClean="0"/>
          </a:p>
          <a:p>
            <a:pPr algn="just"/>
            <a:r>
              <a:rPr lang="en-US" sz="1500" b="1" dirty="0" smtClean="0">
                <a:solidFill>
                  <a:srgbClr val="C00000"/>
                </a:solidFill>
                <a:effectLst>
                  <a:outerShdw blurRad="38100" dist="38100" dir="2700000" algn="tl">
                    <a:srgbClr val="000000">
                      <a:alpha val="43137"/>
                    </a:srgbClr>
                  </a:outerShdw>
                </a:effectLst>
              </a:rPr>
              <a:t>Spring ligament (</a:t>
            </a:r>
            <a:r>
              <a:rPr lang="en-US" sz="1500" b="1" dirty="0" err="1" smtClean="0">
                <a:solidFill>
                  <a:srgbClr val="C00000"/>
                </a:solidFill>
                <a:effectLst>
                  <a:outerShdw blurRad="38100" dist="38100" dir="2700000" algn="tl">
                    <a:srgbClr val="000000">
                      <a:alpha val="43137"/>
                    </a:srgbClr>
                  </a:outerShdw>
                </a:effectLst>
              </a:rPr>
              <a:t>talocalcaneonavicular</a:t>
            </a:r>
            <a:r>
              <a:rPr lang="en-US" sz="1500" b="1" dirty="0" smtClean="0">
                <a:solidFill>
                  <a:srgbClr val="C00000"/>
                </a:solidFill>
                <a:effectLst>
                  <a:outerShdw blurRad="38100" dist="38100" dir="2700000" algn="tl">
                    <a:srgbClr val="000000">
                      <a:alpha val="43137"/>
                    </a:srgbClr>
                  </a:outerShdw>
                </a:effectLst>
              </a:rPr>
              <a:t> ligament): </a:t>
            </a:r>
          </a:p>
          <a:p>
            <a:pPr lvl="1" algn="just"/>
            <a:r>
              <a:rPr lang="en-US" sz="1500" dirty="0" smtClean="0"/>
              <a:t>Supporting the medial longitudinal arch of the foot.</a:t>
            </a:r>
          </a:p>
          <a:p>
            <a:pPr lvl="1" algn="just"/>
            <a:r>
              <a:rPr lang="en-US" sz="1500" dirty="0" smtClean="0"/>
              <a:t>Supporting the head of talus.</a:t>
            </a:r>
          </a:p>
          <a:p>
            <a:pPr lvl="1" algn="just"/>
            <a:r>
              <a:rPr lang="en-US" sz="1500" b="1" dirty="0" smtClean="0">
                <a:effectLst/>
              </a:rPr>
              <a:t>In pes planus, the head of the talus bone is displaced medially and distal from the navicular. As a result, the spring ligament and the tendon of the tibialis posterior muscle are stretched so much so that the individual with pes planus loses the function of the medial longitudinal arch (MLA). If the MLA is absent or nonfunctional in both the seated and standing positions, the individual has “rigid” flatfoot.</a:t>
            </a:r>
          </a:p>
          <a:p>
            <a:pPr algn="just"/>
            <a:endParaRPr lang="en-US" sz="1500" b="1" dirty="0" smtClean="0">
              <a:solidFill>
                <a:srgbClr val="C00000"/>
              </a:solidFill>
              <a:effectLst>
                <a:outerShdw blurRad="38100" dist="38100" dir="2700000" algn="tl">
                  <a:srgbClr val="000000">
                    <a:alpha val="43137"/>
                  </a:srgbClr>
                </a:outerShdw>
              </a:effectLst>
            </a:endParaRPr>
          </a:p>
          <a:p>
            <a:pPr algn="just"/>
            <a:r>
              <a:rPr lang="en-US" sz="1500" b="1" dirty="0" smtClean="0">
                <a:solidFill>
                  <a:srgbClr val="C00000"/>
                </a:solidFill>
                <a:effectLst>
                  <a:outerShdw blurRad="38100" dist="38100" dir="2700000" algn="tl">
                    <a:srgbClr val="000000">
                      <a:alpha val="43137"/>
                    </a:srgbClr>
                  </a:outerShdw>
                </a:effectLst>
              </a:rPr>
              <a:t>Muscles supporting the longitudinal arches of the foot:</a:t>
            </a:r>
          </a:p>
          <a:p>
            <a:pPr lvl="1" algn="just"/>
            <a:r>
              <a:rPr lang="en-US" sz="1500" b="1" dirty="0" smtClean="0"/>
              <a:t>Tibialis posterior and tibialis anterior muscles</a:t>
            </a:r>
            <a:r>
              <a:rPr lang="en-US" sz="1500" dirty="0" smtClean="0"/>
              <a:t>: supporting the medial longitudinal arch of the foot.</a:t>
            </a:r>
          </a:p>
          <a:p>
            <a:pPr lvl="1" algn="just"/>
            <a:r>
              <a:rPr lang="en-US" sz="1500" b="1" dirty="0" err="1" smtClean="0"/>
              <a:t>Fibularis</a:t>
            </a:r>
            <a:r>
              <a:rPr lang="en-US" sz="1500" b="1" dirty="0" smtClean="0"/>
              <a:t> longus and </a:t>
            </a:r>
            <a:r>
              <a:rPr lang="en-US" sz="1500" b="1" dirty="0" err="1" smtClean="0"/>
              <a:t>fibularis</a:t>
            </a:r>
            <a:r>
              <a:rPr lang="en-US" sz="1500" b="1" dirty="0" smtClean="0"/>
              <a:t> brevis</a:t>
            </a:r>
            <a:r>
              <a:rPr lang="en-US" sz="1500" dirty="0" smtClean="0"/>
              <a:t>: supporting the lateral longitudinal arch of the foot.</a:t>
            </a:r>
          </a:p>
          <a:p>
            <a:pPr marL="457200" lvl="1" indent="0" algn="just">
              <a:buNone/>
            </a:pPr>
            <a:r>
              <a:rPr lang="en-US" sz="1500" b="1" dirty="0" smtClean="0"/>
              <a:t>Note that </a:t>
            </a:r>
            <a:r>
              <a:rPr lang="en-US" sz="1500" b="1" dirty="0" err="1" smtClean="0"/>
              <a:t>fibularis</a:t>
            </a:r>
            <a:r>
              <a:rPr lang="en-US" sz="1500" b="1" dirty="0" smtClean="0"/>
              <a:t> longus also supports the transverse arch of the foot.</a:t>
            </a:r>
          </a:p>
        </p:txBody>
      </p:sp>
      <p:sp>
        <p:nvSpPr>
          <p:cNvPr id="4" name="Title 1"/>
          <p:cNvSpPr>
            <a:spLocks noGrp="1"/>
          </p:cNvSpPr>
          <p:nvPr>
            <p:ph type="title"/>
          </p:nvPr>
        </p:nvSpPr>
        <p:spPr>
          <a:xfrm>
            <a:off x="457200" y="21771"/>
            <a:ext cx="8229600" cy="968829"/>
          </a:xfrm>
        </p:spPr>
        <p:txBody>
          <a:bodyPr>
            <a:normAutofit/>
          </a:bodyPr>
          <a:lstStyle/>
          <a:p>
            <a:r>
              <a:rPr lang="en-US" sz="3200" b="1" dirty="0" smtClean="0">
                <a:solidFill>
                  <a:srgbClr val="C00000"/>
                </a:solidFill>
                <a:effectLst>
                  <a:outerShdw blurRad="38100" dist="38100" dir="2700000" algn="tl">
                    <a:srgbClr val="000000">
                      <a:alpha val="43137"/>
                    </a:srgbClr>
                  </a:outerShdw>
                </a:effectLst>
              </a:rPr>
              <a:t>STATION – 2 (Ligaments of the Foot)</a:t>
            </a:r>
            <a:endParaRPr lang="en-US" sz="2000" b="1" u="sng"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5413098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715000"/>
          </a:xfrm>
        </p:spPr>
        <p:txBody>
          <a:bodyPr>
            <a:noAutofit/>
          </a:bodyPr>
          <a:lstStyle/>
          <a:p>
            <a:pPr algn="just"/>
            <a:r>
              <a:rPr lang="en-US" sz="1300" b="1" dirty="0" smtClean="0">
                <a:solidFill>
                  <a:srgbClr val="C00000"/>
                </a:solidFill>
                <a:effectLst>
                  <a:outerShdw blurRad="38100" dist="38100" dir="2700000" algn="tl">
                    <a:srgbClr val="000000">
                      <a:alpha val="43137"/>
                    </a:srgbClr>
                  </a:outerShdw>
                </a:effectLst>
              </a:rPr>
              <a:t>Bones of the foot:</a:t>
            </a:r>
          </a:p>
          <a:p>
            <a:pPr lvl="1" algn="just"/>
            <a:r>
              <a:rPr lang="en-US" sz="1300" b="1" dirty="0" smtClean="0"/>
              <a:t>7 tarsal bones:</a:t>
            </a:r>
          </a:p>
          <a:p>
            <a:pPr lvl="2" algn="just"/>
            <a:r>
              <a:rPr lang="en-US" sz="1300" i="1" u="sng" dirty="0" smtClean="0"/>
              <a:t>Calcaneus (heel bone)</a:t>
            </a:r>
            <a:r>
              <a:rPr lang="en-US" sz="1300" dirty="0" smtClean="0"/>
              <a:t>: largest, strongest, articulates with talus superiorly and cuboid anteriorly. It transmits most of body weight from the talus to the ground.</a:t>
            </a:r>
          </a:p>
          <a:p>
            <a:pPr lvl="2" algn="just"/>
            <a:r>
              <a:rPr lang="en-US" sz="1300" i="1" u="sng" dirty="0" smtClean="0"/>
              <a:t>Talus (ankle bone)</a:t>
            </a:r>
            <a:r>
              <a:rPr lang="en-US" sz="1300" dirty="0" smtClean="0"/>
              <a:t>: has a head, neck and a body. It rests on the anterior 2/3 of calcaneus. The trochlea of talus bears the weight of the body transmitted from the tibia and articulated with the two malleoli. The head of the talus articulates anteriorly with the navicular.</a:t>
            </a:r>
          </a:p>
          <a:p>
            <a:pPr lvl="2" algn="just"/>
            <a:r>
              <a:rPr lang="en-US" sz="1300" i="1" u="sng" dirty="0" smtClean="0"/>
              <a:t>Navicular</a:t>
            </a:r>
            <a:r>
              <a:rPr lang="en-US" sz="1300" dirty="0" smtClean="0"/>
              <a:t>: flattened, boat-shaped, between the </a:t>
            </a:r>
            <a:r>
              <a:rPr lang="en-US" sz="1300" dirty="0" err="1" smtClean="0"/>
              <a:t>talar</a:t>
            </a:r>
            <a:r>
              <a:rPr lang="en-US" sz="1300" dirty="0" smtClean="0"/>
              <a:t> head and the cuneiforms. The medial surface of the navicular projects inferiorly as the tuberosity of navicular.</a:t>
            </a:r>
          </a:p>
          <a:p>
            <a:pPr lvl="2" algn="just"/>
            <a:r>
              <a:rPr lang="en-US" sz="1300" i="1" u="sng" dirty="0" smtClean="0"/>
              <a:t>3 cuneiforms</a:t>
            </a:r>
            <a:r>
              <a:rPr lang="en-US" sz="1300" dirty="0" smtClean="0"/>
              <a:t>: medial, intermediate and lateral. They articulate with the navicular posteriorly and the base of the appropriate metatarsal anteriorly. In addition, the lateral cuneiform articulates with the cuboid.</a:t>
            </a:r>
          </a:p>
          <a:p>
            <a:pPr lvl="2" algn="just"/>
            <a:r>
              <a:rPr lang="en-US" sz="1300" i="1" u="sng" dirty="0" smtClean="0"/>
              <a:t>Cuboid</a:t>
            </a:r>
            <a:r>
              <a:rPr lang="en-US" sz="1300" dirty="0" smtClean="0"/>
              <a:t>: most lateral bone in the distal row of the tarsus. It </a:t>
            </a:r>
            <a:r>
              <a:rPr lang="en-US" sz="1300" dirty="0" smtClean="0"/>
              <a:t>has </a:t>
            </a:r>
            <a:r>
              <a:rPr lang="en-US" sz="1300" dirty="0" smtClean="0"/>
              <a:t>a groove for the tendon of the </a:t>
            </a:r>
            <a:r>
              <a:rPr lang="en-US" sz="1300" dirty="0" err="1" smtClean="0"/>
              <a:t>fibularis</a:t>
            </a:r>
            <a:r>
              <a:rPr lang="en-US" sz="1300" dirty="0" smtClean="0"/>
              <a:t> longus muscle.</a:t>
            </a:r>
          </a:p>
          <a:p>
            <a:pPr lvl="2" algn="just"/>
            <a:endParaRPr lang="en-US" sz="1300" dirty="0" smtClean="0"/>
          </a:p>
          <a:p>
            <a:pPr lvl="1" algn="just"/>
            <a:r>
              <a:rPr lang="en-US" sz="1300" b="1" dirty="0" smtClean="0"/>
              <a:t>5 metatarsals:</a:t>
            </a:r>
          </a:p>
          <a:p>
            <a:pPr lvl="2" algn="just"/>
            <a:r>
              <a:rPr lang="en-US" sz="1300" i="1" u="sng" dirty="0" smtClean="0"/>
              <a:t>1</a:t>
            </a:r>
            <a:r>
              <a:rPr lang="en-US" sz="1300" i="1" u="sng" baseline="30000" dirty="0" smtClean="0"/>
              <a:t>st</a:t>
            </a:r>
            <a:r>
              <a:rPr lang="en-US" sz="1300" i="1" u="sng" dirty="0" smtClean="0"/>
              <a:t> metatarsal</a:t>
            </a:r>
            <a:r>
              <a:rPr lang="en-US" sz="1300" dirty="0" smtClean="0"/>
              <a:t>: shorter, stouter.</a:t>
            </a:r>
          </a:p>
          <a:p>
            <a:pPr lvl="2" algn="just"/>
            <a:r>
              <a:rPr lang="en-US" sz="1300" i="1" u="sng" dirty="0" smtClean="0"/>
              <a:t>2</a:t>
            </a:r>
            <a:r>
              <a:rPr lang="en-US" sz="1300" i="1" u="sng" baseline="30000" dirty="0" smtClean="0"/>
              <a:t>nd</a:t>
            </a:r>
            <a:r>
              <a:rPr lang="en-US" sz="1300" i="1" u="sng" dirty="0" smtClean="0"/>
              <a:t> metatarsal</a:t>
            </a:r>
            <a:r>
              <a:rPr lang="en-US" sz="1300" dirty="0" smtClean="0"/>
              <a:t>: longest.</a:t>
            </a:r>
          </a:p>
          <a:p>
            <a:pPr lvl="2" algn="just"/>
            <a:r>
              <a:rPr lang="en-US" sz="1300" dirty="0" smtClean="0"/>
              <a:t>Each metatarsal has a base, shaft and a head.</a:t>
            </a:r>
          </a:p>
          <a:p>
            <a:pPr lvl="2" algn="just"/>
            <a:r>
              <a:rPr lang="en-US" sz="1300" dirty="0" smtClean="0"/>
              <a:t>Bases of metatarsals articulate with the cuneiform and cuboid bones.</a:t>
            </a:r>
          </a:p>
          <a:p>
            <a:pPr lvl="2" algn="just"/>
            <a:r>
              <a:rPr lang="en-US" sz="1300" dirty="0" smtClean="0"/>
              <a:t>Tuberosity of the 5</a:t>
            </a:r>
            <a:r>
              <a:rPr lang="en-US" sz="1300" baseline="30000" dirty="0" smtClean="0"/>
              <a:t>th</a:t>
            </a:r>
            <a:r>
              <a:rPr lang="en-US" sz="1300" dirty="0" smtClean="0"/>
              <a:t> metatarsal projects over the lateral margin of the cuboid bone.</a:t>
            </a:r>
          </a:p>
          <a:p>
            <a:pPr lvl="2" algn="just"/>
            <a:endParaRPr lang="en-US" sz="1300" dirty="0" smtClean="0"/>
          </a:p>
          <a:p>
            <a:pPr lvl="1" algn="just"/>
            <a:r>
              <a:rPr lang="en-US" sz="1300" b="1" dirty="0" smtClean="0"/>
              <a:t>14 phalanges:</a:t>
            </a:r>
          </a:p>
          <a:p>
            <a:pPr lvl="2" algn="just"/>
            <a:r>
              <a:rPr lang="en-US" sz="1300" i="1" u="sng" dirty="0" smtClean="0"/>
              <a:t>The great two has 2 phalanges</a:t>
            </a:r>
            <a:r>
              <a:rPr lang="en-US" sz="1300" dirty="0" smtClean="0"/>
              <a:t>: proximal and distal.</a:t>
            </a:r>
          </a:p>
          <a:p>
            <a:pPr lvl="2" algn="just"/>
            <a:r>
              <a:rPr lang="en-US" sz="1300" i="1" u="sng" dirty="0" smtClean="0"/>
              <a:t>Other 4 digits have 3 each</a:t>
            </a:r>
            <a:r>
              <a:rPr lang="en-US" sz="1300" dirty="0" smtClean="0"/>
              <a:t>: proximal, middle and distal.</a:t>
            </a:r>
          </a:p>
        </p:txBody>
      </p:sp>
      <p:sp>
        <p:nvSpPr>
          <p:cNvPr id="4" name="Title 1"/>
          <p:cNvSpPr>
            <a:spLocks noGrp="1"/>
          </p:cNvSpPr>
          <p:nvPr>
            <p:ph type="title"/>
          </p:nvPr>
        </p:nvSpPr>
        <p:spPr>
          <a:xfrm>
            <a:off x="457200" y="21771"/>
            <a:ext cx="8229600" cy="968829"/>
          </a:xfrm>
        </p:spPr>
        <p:txBody>
          <a:bodyPr>
            <a:normAutofit fontScale="90000"/>
          </a:bodyPr>
          <a:lstStyle/>
          <a:p>
            <a:r>
              <a:rPr lang="en-US" sz="3200" b="1" dirty="0" smtClean="0">
                <a:solidFill>
                  <a:srgbClr val="C00000"/>
                </a:solidFill>
                <a:effectLst>
                  <a:outerShdw blurRad="38100" dist="38100" dir="2700000" algn="tl">
                    <a:srgbClr val="000000">
                      <a:alpha val="43137"/>
                    </a:srgbClr>
                  </a:outerShdw>
                </a:effectLst>
              </a:rPr>
              <a:t>STATION – 3 (Surface Anatomy by Dr. </a:t>
            </a:r>
            <a:r>
              <a:rPr lang="en-US" sz="3200" b="1" dirty="0" err="1" smtClean="0">
                <a:solidFill>
                  <a:srgbClr val="C00000"/>
                </a:solidFill>
                <a:effectLst>
                  <a:outerShdw blurRad="38100" dist="38100" dir="2700000" algn="tl">
                    <a:srgbClr val="000000">
                      <a:alpha val="43137"/>
                    </a:srgbClr>
                  </a:outerShdw>
                </a:effectLst>
              </a:rPr>
              <a:t>A.Haleem</a:t>
            </a:r>
            <a:r>
              <a:rPr lang="en-US" sz="3200" b="1" dirty="0" smtClean="0">
                <a:solidFill>
                  <a:srgbClr val="C00000"/>
                </a:solidFill>
                <a:effectLst>
                  <a:outerShdw blurRad="38100" dist="38100" dir="2700000" algn="tl">
                    <a:srgbClr val="000000">
                      <a:alpha val="43137"/>
                    </a:srgbClr>
                  </a:outerShdw>
                </a:effectLst>
              </a:rPr>
              <a:t>)</a:t>
            </a:r>
            <a:endParaRPr lang="en-US" sz="2000" b="1" u="sng"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3765704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715000"/>
          </a:xfrm>
        </p:spPr>
        <p:txBody>
          <a:bodyPr>
            <a:noAutofit/>
          </a:bodyPr>
          <a:lstStyle/>
          <a:p>
            <a:pPr algn="just"/>
            <a:r>
              <a:rPr lang="en-US" sz="1650" b="1" dirty="0" smtClean="0">
                <a:solidFill>
                  <a:srgbClr val="C00000"/>
                </a:solidFill>
                <a:effectLst>
                  <a:outerShdw blurRad="38100" dist="38100" dir="2700000" algn="tl">
                    <a:srgbClr val="000000">
                      <a:alpha val="43137"/>
                    </a:srgbClr>
                  </a:outerShdw>
                </a:effectLst>
              </a:rPr>
              <a:t>Medial longitudinal arch of the foot</a:t>
            </a:r>
            <a:r>
              <a:rPr lang="en-US" sz="1650" dirty="0" smtClean="0"/>
              <a:t>: is supported by the spring ligament.</a:t>
            </a:r>
          </a:p>
          <a:p>
            <a:pPr algn="just"/>
            <a:endParaRPr lang="en-US" sz="1650" dirty="0" smtClean="0"/>
          </a:p>
          <a:p>
            <a:pPr algn="just"/>
            <a:r>
              <a:rPr lang="en-US" sz="1650" b="1" dirty="0" smtClean="0">
                <a:solidFill>
                  <a:srgbClr val="C00000"/>
                </a:solidFill>
                <a:effectLst>
                  <a:outerShdw blurRad="38100" dist="38100" dir="2700000" algn="tl">
                    <a:srgbClr val="000000">
                      <a:alpha val="43137"/>
                    </a:srgbClr>
                  </a:outerShdw>
                </a:effectLst>
              </a:rPr>
              <a:t>Transverse longitudinal arch of the foot</a:t>
            </a:r>
            <a:r>
              <a:rPr lang="en-US" sz="1650" dirty="0" smtClean="0"/>
              <a:t>: is supported by the tendon of </a:t>
            </a:r>
            <a:r>
              <a:rPr lang="en-US" sz="1650" dirty="0" err="1" smtClean="0"/>
              <a:t>fibularis</a:t>
            </a:r>
            <a:r>
              <a:rPr lang="en-US" sz="1650" dirty="0" smtClean="0"/>
              <a:t> longus muscle.</a:t>
            </a:r>
          </a:p>
          <a:p>
            <a:pPr algn="just"/>
            <a:endParaRPr lang="en-US" sz="1650" dirty="0" smtClean="0"/>
          </a:p>
          <a:p>
            <a:pPr algn="just"/>
            <a:r>
              <a:rPr lang="en-US" sz="1650" b="1" dirty="0" smtClean="0">
                <a:solidFill>
                  <a:srgbClr val="C00000"/>
                </a:solidFill>
                <a:effectLst>
                  <a:outerShdw blurRad="38100" dist="38100" dir="2700000" algn="tl">
                    <a:srgbClr val="000000">
                      <a:alpha val="43137"/>
                    </a:srgbClr>
                  </a:outerShdw>
                </a:effectLst>
              </a:rPr>
              <a:t>The tendon of </a:t>
            </a:r>
            <a:r>
              <a:rPr lang="en-US" sz="1650" b="1" dirty="0" err="1" smtClean="0">
                <a:solidFill>
                  <a:srgbClr val="C00000"/>
                </a:solidFill>
                <a:effectLst>
                  <a:outerShdw blurRad="38100" dist="38100" dir="2700000" algn="tl">
                    <a:srgbClr val="000000">
                      <a:alpha val="43137"/>
                    </a:srgbClr>
                  </a:outerShdw>
                </a:effectLst>
              </a:rPr>
              <a:t>fibularis</a:t>
            </a:r>
            <a:r>
              <a:rPr lang="en-US" sz="1650" b="1" dirty="0" smtClean="0">
                <a:solidFill>
                  <a:srgbClr val="C00000"/>
                </a:solidFill>
                <a:effectLst>
                  <a:outerShdw blurRad="38100" dist="38100" dir="2700000" algn="tl">
                    <a:srgbClr val="000000">
                      <a:alpha val="43137"/>
                    </a:srgbClr>
                  </a:outerShdw>
                </a:effectLst>
              </a:rPr>
              <a:t> longus muscle</a:t>
            </a:r>
            <a:r>
              <a:rPr lang="en-US" sz="1650" dirty="0" smtClean="0"/>
              <a:t> is passing through the plantar surface of the foot to insert in the base of 1</a:t>
            </a:r>
            <a:r>
              <a:rPr lang="en-US" sz="1650" baseline="30000" dirty="0" smtClean="0"/>
              <a:t>st</a:t>
            </a:r>
            <a:r>
              <a:rPr lang="en-US" sz="1650" dirty="0" smtClean="0"/>
              <a:t> metatarsal while the </a:t>
            </a:r>
            <a:r>
              <a:rPr lang="en-US" sz="1650" b="1" dirty="0" smtClean="0">
                <a:solidFill>
                  <a:srgbClr val="C00000"/>
                </a:solidFill>
                <a:effectLst>
                  <a:outerShdw blurRad="38100" dist="38100" dir="2700000" algn="tl">
                    <a:srgbClr val="000000">
                      <a:alpha val="43137"/>
                    </a:srgbClr>
                  </a:outerShdw>
                </a:effectLst>
              </a:rPr>
              <a:t>tendon of </a:t>
            </a:r>
            <a:r>
              <a:rPr lang="en-US" sz="1650" b="1" dirty="0" err="1" smtClean="0">
                <a:solidFill>
                  <a:srgbClr val="C00000"/>
                </a:solidFill>
                <a:effectLst>
                  <a:outerShdw blurRad="38100" dist="38100" dir="2700000" algn="tl">
                    <a:srgbClr val="000000">
                      <a:alpha val="43137"/>
                    </a:srgbClr>
                  </a:outerShdw>
                </a:effectLst>
              </a:rPr>
              <a:t>fibularis</a:t>
            </a:r>
            <a:r>
              <a:rPr lang="en-US" sz="1650" b="1" dirty="0" smtClean="0">
                <a:solidFill>
                  <a:srgbClr val="C00000"/>
                </a:solidFill>
                <a:effectLst>
                  <a:outerShdw blurRad="38100" dist="38100" dir="2700000" algn="tl">
                    <a:srgbClr val="000000">
                      <a:alpha val="43137"/>
                    </a:srgbClr>
                  </a:outerShdw>
                </a:effectLst>
              </a:rPr>
              <a:t> brevis muscle</a:t>
            </a:r>
            <a:r>
              <a:rPr lang="en-US" sz="1650" dirty="0" smtClean="0"/>
              <a:t> is inserting in </a:t>
            </a:r>
            <a:r>
              <a:rPr lang="en-US" sz="1650" dirty="0" smtClean="0"/>
              <a:t>the </a:t>
            </a:r>
            <a:r>
              <a:rPr lang="en-US" sz="1650" dirty="0" err="1" smtClean="0"/>
              <a:t>tuberosity</a:t>
            </a:r>
            <a:r>
              <a:rPr lang="en-US" sz="1650" dirty="0" smtClean="0"/>
              <a:t> of the </a:t>
            </a:r>
            <a:r>
              <a:rPr lang="en-US" sz="1650" dirty="0" smtClean="0"/>
              <a:t>base of </a:t>
            </a:r>
            <a:r>
              <a:rPr lang="en-US" sz="1650" dirty="0" smtClean="0"/>
              <a:t>5</a:t>
            </a:r>
            <a:r>
              <a:rPr lang="en-US" sz="1650" baseline="30000" dirty="0" smtClean="0"/>
              <a:t>th</a:t>
            </a:r>
            <a:r>
              <a:rPr lang="en-US" sz="1650" dirty="0" smtClean="0"/>
              <a:t> </a:t>
            </a:r>
            <a:r>
              <a:rPr lang="en-US" sz="1650" dirty="0" smtClean="0"/>
              <a:t>metatarsal.</a:t>
            </a:r>
          </a:p>
          <a:p>
            <a:pPr algn="just"/>
            <a:endParaRPr lang="en-US" sz="1650" dirty="0" smtClean="0"/>
          </a:p>
          <a:p>
            <a:pPr algn="just"/>
            <a:r>
              <a:rPr lang="en-US" sz="1650" b="1" dirty="0" smtClean="0">
                <a:solidFill>
                  <a:srgbClr val="C00000"/>
                </a:solidFill>
                <a:effectLst>
                  <a:outerShdw blurRad="38100" dist="38100" dir="2700000" algn="tl">
                    <a:srgbClr val="000000">
                      <a:alpha val="43137"/>
                    </a:srgbClr>
                  </a:outerShdw>
                </a:effectLst>
              </a:rPr>
              <a:t>Tendon of calcaneus</a:t>
            </a:r>
            <a:r>
              <a:rPr lang="en-US" sz="1650" dirty="0" smtClean="0"/>
              <a:t>: representing the insertion of triceps </a:t>
            </a:r>
            <a:r>
              <a:rPr lang="en-US" sz="1650" dirty="0" err="1" smtClean="0"/>
              <a:t>surae</a:t>
            </a:r>
            <a:r>
              <a:rPr lang="en-US" sz="1650" dirty="0" smtClean="0"/>
              <a:t> muscle (composed of the two-headed gastrocnemius and the soleus muscles).</a:t>
            </a:r>
          </a:p>
          <a:p>
            <a:pPr algn="just"/>
            <a:endParaRPr lang="en-US" sz="1650" dirty="0" smtClean="0"/>
          </a:p>
          <a:p>
            <a:pPr algn="just"/>
            <a:r>
              <a:rPr lang="en-US" sz="1650" b="1" dirty="0" smtClean="0">
                <a:solidFill>
                  <a:srgbClr val="C00000"/>
                </a:solidFill>
                <a:effectLst>
                  <a:outerShdw blurRad="38100" dist="38100" dir="2700000" algn="tl">
                    <a:srgbClr val="000000">
                      <a:alpha val="43137"/>
                    </a:srgbClr>
                  </a:outerShdw>
                </a:effectLst>
              </a:rPr>
              <a:t>Movements of the foot:</a:t>
            </a:r>
          </a:p>
          <a:p>
            <a:pPr lvl="1" algn="just"/>
            <a:r>
              <a:rPr lang="en-US" sz="1650" b="1" dirty="0" smtClean="0"/>
              <a:t>At the ankle joint</a:t>
            </a:r>
            <a:r>
              <a:rPr lang="en-US" sz="1650" dirty="0" smtClean="0"/>
              <a:t>: flexion-extension.</a:t>
            </a:r>
          </a:p>
          <a:p>
            <a:pPr lvl="1" algn="just"/>
            <a:r>
              <a:rPr lang="en-US" sz="1650" b="1" dirty="0" smtClean="0"/>
              <a:t>At the subtalar joint</a:t>
            </a:r>
            <a:r>
              <a:rPr lang="en-US" sz="1650" dirty="0" smtClean="0"/>
              <a:t>: inversion and eversion.</a:t>
            </a:r>
          </a:p>
          <a:p>
            <a:pPr lvl="1" algn="just"/>
            <a:endParaRPr lang="en-US" sz="1650" dirty="0" smtClean="0"/>
          </a:p>
          <a:p>
            <a:pPr algn="just"/>
            <a:r>
              <a:rPr lang="en-US" sz="1650" b="1" dirty="0" smtClean="0">
                <a:solidFill>
                  <a:srgbClr val="C00000"/>
                </a:solidFill>
                <a:effectLst>
                  <a:outerShdw blurRad="38100" dist="38100" dir="2700000" algn="tl">
                    <a:srgbClr val="000000">
                      <a:alpha val="43137"/>
                    </a:srgbClr>
                  </a:outerShdw>
                </a:effectLst>
              </a:rPr>
              <a:t>Pulse of posterior </a:t>
            </a:r>
            <a:r>
              <a:rPr lang="en-US" sz="1650" b="1" dirty="0" err="1" smtClean="0">
                <a:solidFill>
                  <a:srgbClr val="C00000"/>
                </a:solidFill>
                <a:effectLst>
                  <a:outerShdw blurRad="38100" dist="38100" dir="2700000" algn="tl">
                    <a:srgbClr val="000000">
                      <a:alpha val="43137"/>
                    </a:srgbClr>
                  </a:outerShdw>
                </a:effectLst>
              </a:rPr>
              <a:t>tibial</a:t>
            </a:r>
            <a:r>
              <a:rPr lang="en-US" sz="1650" b="1" dirty="0" smtClean="0">
                <a:solidFill>
                  <a:srgbClr val="C00000"/>
                </a:solidFill>
                <a:effectLst>
                  <a:outerShdw blurRad="38100" dist="38100" dir="2700000" algn="tl">
                    <a:srgbClr val="000000">
                      <a:alpha val="43137"/>
                    </a:srgbClr>
                  </a:outerShdw>
                </a:effectLst>
              </a:rPr>
              <a:t> artery</a:t>
            </a:r>
            <a:r>
              <a:rPr lang="en-US" sz="1650" dirty="0" smtClean="0"/>
              <a:t>: can be felt in the midpoint between the calcaneus and medial malleolus.</a:t>
            </a:r>
          </a:p>
          <a:p>
            <a:pPr algn="just"/>
            <a:endParaRPr lang="en-US" sz="1650" dirty="0" smtClean="0"/>
          </a:p>
          <a:p>
            <a:pPr algn="just"/>
            <a:r>
              <a:rPr lang="en-US" sz="1650" b="1" dirty="0" smtClean="0">
                <a:solidFill>
                  <a:srgbClr val="C00000"/>
                </a:solidFill>
                <a:effectLst>
                  <a:outerShdw blurRad="38100" dist="38100" dir="2700000" algn="tl">
                    <a:srgbClr val="000000">
                      <a:alpha val="43137"/>
                    </a:srgbClr>
                  </a:outerShdw>
                </a:effectLst>
              </a:rPr>
              <a:t>Dorsalis </a:t>
            </a:r>
            <a:r>
              <a:rPr lang="en-US" sz="1650" b="1" dirty="0" err="1" smtClean="0">
                <a:solidFill>
                  <a:srgbClr val="C00000"/>
                </a:solidFill>
                <a:effectLst>
                  <a:outerShdw blurRad="38100" dist="38100" dir="2700000" algn="tl">
                    <a:srgbClr val="000000">
                      <a:alpha val="43137"/>
                    </a:srgbClr>
                  </a:outerShdw>
                </a:effectLst>
              </a:rPr>
              <a:t>pedis</a:t>
            </a:r>
            <a:r>
              <a:rPr lang="en-US" sz="1650" b="1" dirty="0" smtClean="0">
                <a:solidFill>
                  <a:srgbClr val="C00000"/>
                </a:solidFill>
                <a:effectLst>
                  <a:outerShdw blurRad="38100" dist="38100" dir="2700000" algn="tl">
                    <a:srgbClr val="000000">
                      <a:alpha val="43137"/>
                    </a:srgbClr>
                  </a:outerShdw>
                </a:effectLst>
              </a:rPr>
              <a:t> pulse</a:t>
            </a:r>
            <a:r>
              <a:rPr lang="en-US" sz="1650" dirty="0" smtClean="0"/>
              <a:t>: can be felt lateral to the tendon of extensor </a:t>
            </a:r>
            <a:r>
              <a:rPr lang="en-US" sz="1650" dirty="0" err="1" smtClean="0"/>
              <a:t>hallucis</a:t>
            </a:r>
            <a:r>
              <a:rPr lang="en-US" sz="1650" dirty="0" smtClean="0"/>
              <a:t> longus muscle.</a:t>
            </a:r>
          </a:p>
        </p:txBody>
      </p:sp>
      <p:sp>
        <p:nvSpPr>
          <p:cNvPr id="4" name="Title 1"/>
          <p:cNvSpPr>
            <a:spLocks noGrp="1"/>
          </p:cNvSpPr>
          <p:nvPr>
            <p:ph type="title"/>
          </p:nvPr>
        </p:nvSpPr>
        <p:spPr>
          <a:xfrm>
            <a:off x="457200" y="21771"/>
            <a:ext cx="8229600" cy="816429"/>
          </a:xfrm>
        </p:spPr>
        <p:txBody>
          <a:bodyPr>
            <a:normAutofit fontScale="90000"/>
          </a:bodyPr>
          <a:lstStyle/>
          <a:p>
            <a:r>
              <a:rPr lang="en-US" sz="3200" b="1" dirty="0" smtClean="0">
                <a:solidFill>
                  <a:srgbClr val="C00000"/>
                </a:solidFill>
                <a:effectLst>
                  <a:outerShdw blurRad="38100" dist="38100" dir="2700000" algn="tl">
                    <a:srgbClr val="000000">
                      <a:alpha val="43137"/>
                    </a:srgbClr>
                  </a:outerShdw>
                </a:effectLst>
              </a:rPr>
              <a:t>STATION – 3 (Surface Anatomy by Dr. </a:t>
            </a:r>
            <a:r>
              <a:rPr lang="en-US" sz="3200" b="1" dirty="0" err="1" smtClean="0">
                <a:solidFill>
                  <a:srgbClr val="C00000"/>
                </a:solidFill>
                <a:effectLst>
                  <a:outerShdw blurRad="38100" dist="38100" dir="2700000" algn="tl">
                    <a:srgbClr val="000000">
                      <a:alpha val="43137"/>
                    </a:srgbClr>
                  </a:outerShdw>
                </a:effectLst>
              </a:rPr>
              <a:t>A.Haleem</a:t>
            </a:r>
            <a:r>
              <a:rPr lang="en-US" sz="3200" b="1" dirty="0" smtClean="0">
                <a:solidFill>
                  <a:srgbClr val="C00000"/>
                </a:solidFill>
                <a:effectLst>
                  <a:outerShdw blurRad="38100" dist="38100" dir="2700000" algn="tl">
                    <a:srgbClr val="000000">
                      <a:alpha val="43137"/>
                    </a:srgbClr>
                  </a:outerShdw>
                </a:effectLst>
              </a:rPr>
              <a:t>)</a:t>
            </a:r>
            <a:endParaRPr lang="en-US" sz="2000" b="1" u="sng"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0584473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638800"/>
          </a:xfrm>
        </p:spPr>
        <p:txBody>
          <a:bodyPr>
            <a:normAutofit/>
          </a:bodyPr>
          <a:lstStyle/>
          <a:p>
            <a:pPr algn="just"/>
            <a:r>
              <a:rPr lang="en-US" sz="1800" b="1" dirty="0" smtClean="0">
                <a:solidFill>
                  <a:srgbClr val="C00000"/>
                </a:solidFill>
                <a:effectLst>
                  <a:outerShdw blurRad="38100" dist="38100" dir="2700000" algn="tl">
                    <a:srgbClr val="000000">
                      <a:alpha val="43137"/>
                    </a:srgbClr>
                  </a:outerShdw>
                </a:effectLst>
              </a:rPr>
              <a:t>Eversion of the foot</a:t>
            </a:r>
            <a:r>
              <a:rPr lang="en-US" sz="1800" dirty="0" smtClean="0"/>
              <a:t>: caused by muscles of the lateral compartment of the leg (</a:t>
            </a:r>
            <a:r>
              <a:rPr lang="en-US" sz="1800" dirty="0" err="1" smtClean="0"/>
              <a:t>fibularis</a:t>
            </a:r>
            <a:r>
              <a:rPr lang="en-US" sz="1800" dirty="0" smtClean="0"/>
              <a:t> longus + </a:t>
            </a:r>
            <a:r>
              <a:rPr lang="en-US" sz="1800" dirty="0" err="1" smtClean="0"/>
              <a:t>fibularis</a:t>
            </a:r>
            <a:r>
              <a:rPr lang="en-US" sz="1800" dirty="0" smtClean="0"/>
              <a:t> brevis).</a:t>
            </a:r>
          </a:p>
          <a:p>
            <a:pPr algn="just"/>
            <a:endParaRPr lang="en-US" sz="1800" dirty="0" smtClean="0"/>
          </a:p>
          <a:p>
            <a:pPr algn="just"/>
            <a:r>
              <a:rPr lang="en-US" sz="1800" b="1" dirty="0" smtClean="0">
                <a:solidFill>
                  <a:srgbClr val="C00000"/>
                </a:solidFill>
                <a:effectLst>
                  <a:outerShdw blurRad="38100" dist="38100" dir="2700000" algn="tl">
                    <a:srgbClr val="000000">
                      <a:alpha val="43137"/>
                    </a:srgbClr>
                  </a:outerShdw>
                </a:effectLst>
              </a:rPr>
              <a:t>Inversion of the foot</a:t>
            </a:r>
            <a:r>
              <a:rPr lang="en-US" sz="1800" dirty="0" smtClean="0"/>
              <a:t>: caused by tibialis anterior and tibialis posterior muscles.</a:t>
            </a:r>
          </a:p>
          <a:p>
            <a:pPr algn="just"/>
            <a:endParaRPr lang="en-US" sz="1800" dirty="0" smtClean="0"/>
          </a:p>
          <a:p>
            <a:pPr algn="just"/>
            <a:r>
              <a:rPr lang="en-US" sz="1800" b="1" dirty="0" smtClean="0">
                <a:solidFill>
                  <a:srgbClr val="C00000"/>
                </a:solidFill>
                <a:effectLst>
                  <a:outerShdw blurRad="38100" dist="38100" dir="2700000" algn="tl">
                    <a:srgbClr val="000000">
                      <a:alpha val="43137"/>
                    </a:srgbClr>
                  </a:outerShdw>
                </a:effectLst>
              </a:rPr>
              <a:t>If there is injury to the common fibular nerve</a:t>
            </a:r>
            <a:r>
              <a:rPr lang="en-US" sz="1800" dirty="0" smtClean="0"/>
              <a:t>: inversion of the foot is possible by the action of tibialis posterior muscle which is innervated by </a:t>
            </a:r>
            <a:r>
              <a:rPr lang="en-US" sz="1800" dirty="0" err="1" smtClean="0"/>
              <a:t>tibial</a:t>
            </a:r>
            <a:r>
              <a:rPr lang="en-US" sz="1800" dirty="0" smtClean="0"/>
              <a:t> nerve.</a:t>
            </a:r>
          </a:p>
          <a:p>
            <a:pPr algn="just"/>
            <a:endParaRPr lang="en-US" sz="1800" dirty="0" smtClean="0"/>
          </a:p>
          <a:p>
            <a:pPr algn="just"/>
            <a:r>
              <a:rPr lang="en-US" sz="1800" b="1" dirty="0" smtClean="0">
                <a:solidFill>
                  <a:srgbClr val="C00000"/>
                </a:solidFill>
                <a:effectLst>
                  <a:outerShdw blurRad="38100" dist="38100" dir="2700000" algn="tl">
                    <a:srgbClr val="000000">
                      <a:alpha val="43137"/>
                    </a:srgbClr>
                  </a:outerShdw>
                </a:effectLst>
              </a:rPr>
              <a:t>Ligaments of the ankle joint:</a:t>
            </a:r>
          </a:p>
          <a:p>
            <a:pPr lvl="1" algn="just"/>
            <a:r>
              <a:rPr lang="en-US" sz="1800" b="1" dirty="0" smtClean="0"/>
              <a:t>Lateral</a:t>
            </a:r>
            <a:r>
              <a:rPr lang="en-US" sz="1800" dirty="0" smtClean="0"/>
              <a:t>: anterior and posterior </a:t>
            </a:r>
            <a:r>
              <a:rPr lang="en-US" sz="1800" dirty="0" err="1" smtClean="0"/>
              <a:t>talofibular</a:t>
            </a:r>
            <a:r>
              <a:rPr lang="en-US" sz="1800" dirty="0" smtClean="0"/>
              <a:t> + </a:t>
            </a:r>
            <a:r>
              <a:rPr lang="en-US" sz="1800" dirty="0" err="1" smtClean="0"/>
              <a:t>calcaneofibular</a:t>
            </a:r>
            <a:r>
              <a:rPr lang="en-US" sz="1800" dirty="0" smtClean="0"/>
              <a:t>.</a:t>
            </a:r>
          </a:p>
          <a:p>
            <a:pPr lvl="1" algn="just"/>
            <a:r>
              <a:rPr lang="en-US" sz="1800" b="1" dirty="0" smtClean="0"/>
              <a:t>Deltoid</a:t>
            </a:r>
            <a:r>
              <a:rPr lang="en-US" sz="1800" dirty="0" smtClean="0"/>
              <a:t>: </a:t>
            </a:r>
            <a:r>
              <a:rPr lang="en-US" sz="1800" dirty="0" err="1" smtClean="0"/>
              <a:t>tibionavicular</a:t>
            </a:r>
            <a:r>
              <a:rPr lang="en-US" sz="1800" dirty="0" smtClean="0"/>
              <a:t>, </a:t>
            </a:r>
            <a:r>
              <a:rPr lang="en-US" sz="1800" dirty="0" err="1" smtClean="0"/>
              <a:t>tibiocalcaneal</a:t>
            </a:r>
            <a:r>
              <a:rPr lang="en-US" sz="1800" dirty="0" smtClean="0"/>
              <a:t>, anterior and posterior </a:t>
            </a:r>
            <a:r>
              <a:rPr lang="en-US" sz="1800" dirty="0" err="1" smtClean="0"/>
              <a:t>tibiotalar</a:t>
            </a:r>
            <a:r>
              <a:rPr lang="en-US" sz="1800" dirty="0" smtClean="0"/>
              <a:t>.</a:t>
            </a:r>
          </a:p>
          <a:p>
            <a:pPr lvl="1" algn="just"/>
            <a:endParaRPr lang="en-US" sz="1800" dirty="0" smtClean="0"/>
          </a:p>
          <a:p>
            <a:pPr algn="just"/>
            <a:r>
              <a:rPr lang="en-US" sz="1800" b="1" dirty="0" smtClean="0">
                <a:solidFill>
                  <a:srgbClr val="C00000"/>
                </a:solidFill>
                <a:effectLst>
                  <a:outerShdw blurRad="38100" dist="38100" dir="2700000" algn="tl">
                    <a:srgbClr val="000000">
                      <a:alpha val="43137"/>
                    </a:srgbClr>
                  </a:outerShdw>
                </a:effectLst>
              </a:rPr>
              <a:t>Pott’s fracture</a:t>
            </a:r>
            <a:r>
              <a:rPr lang="en-US" sz="1800" dirty="0" smtClean="0"/>
              <a:t>: </a:t>
            </a:r>
            <a:r>
              <a:rPr lang="en-US" sz="1800" b="1" dirty="0" smtClean="0"/>
              <a:t>a fracture to the lateral or medial malleoli or bony parts on the outside and inside of the ankle respectively is known as Pott's fracture. It is often caused in the same way as an </a:t>
            </a:r>
            <a:r>
              <a:rPr lang="en-US" sz="1800" b="1" dirty="0"/>
              <a:t>ankle sprain</a:t>
            </a:r>
            <a:r>
              <a:rPr lang="en-US" sz="1800" b="1" dirty="0" smtClean="0"/>
              <a:t> so can be difficult to tell apart initially. Lateral ankle sprains are more common and so fractures to the lateral malleoli also tend to occur more frequently.</a:t>
            </a:r>
          </a:p>
        </p:txBody>
      </p:sp>
      <p:sp>
        <p:nvSpPr>
          <p:cNvPr id="4" name="Title 1"/>
          <p:cNvSpPr>
            <a:spLocks noGrp="1"/>
          </p:cNvSpPr>
          <p:nvPr>
            <p:ph type="title"/>
          </p:nvPr>
        </p:nvSpPr>
        <p:spPr>
          <a:xfrm>
            <a:off x="457200" y="21771"/>
            <a:ext cx="8229600" cy="816429"/>
          </a:xfrm>
        </p:spPr>
        <p:txBody>
          <a:bodyPr>
            <a:normAutofit fontScale="90000"/>
          </a:bodyPr>
          <a:lstStyle/>
          <a:p>
            <a:r>
              <a:rPr lang="en-US" sz="3200" b="1" dirty="0" smtClean="0">
                <a:solidFill>
                  <a:srgbClr val="C00000"/>
                </a:solidFill>
                <a:effectLst>
                  <a:outerShdw blurRad="38100" dist="38100" dir="2700000" algn="tl">
                    <a:srgbClr val="000000">
                      <a:alpha val="43137"/>
                    </a:srgbClr>
                  </a:outerShdw>
                </a:effectLst>
              </a:rPr>
              <a:t>STATION – 3 (Surface Anatomy by Dr. </a:t>
            </a:r>
            <a:r>
              <a:rPr lang="en-US" sz="3200" b="1" dirty="0" err="1" smtClean="0">
                <a:solidFill>
                  <a:srgbClr val="C00000"/>
                </a:solidFill>
                <a:effectLst>
                  <a:outerShdw blurRad="38100" dist="38100" dir="2700000" algn="tl">
                    <a:srgbClr val="000000">
                      <a:alpha val="43137"/>
                    </a:srgbClr>
                  </a:outerShdw>
                </a:effectLst>
              </a:rPr>
              <a:t>A.Haleem</a:t>
            </a:r>
            <a:r>
              <a:rPr lang="en-US" sz="3200" b="1" dirty="0" smtClean="0">
                <a:solidFill>
                  <a:srgbClr val="C00000"/>
                </a:solidFill>
                <a:effectLst>
                  <a:outerShdw blurRad="38100" dist="38100" dir="2700000" algn="tl">
                    <a:srgbClr val="000000">
                      <a:alpha val="43137"/>
                    </a:srgbClr>
                  </a:outerShdw>
                </a:effectLst>
              </a:rPr>
              <a:t>)</a:t>
            </a:r>
            <a:endParaRPr lang="en-US" sz="2000" b="1" u="sng"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2999410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rot="16200000">
            <a:off x="-3037114" y="3004456"/>
            <a:ext cx="6890657" cy="816429"/>
          </a:xfrm>
        </p:spPr>
        <p:txBody>
          <a:bodyPr>
            <a:noAutofit/>
          </a:bodyPr>
          <a:lstStyle/>
          <a:p>
            <a:r>
              <a:rPr lang="en-US" sz="2600" b="1" dirty="0" smtClean="0">
                <a:solidFill>
                  <a:srgbClr val="C00000"/>
                </a:solidFill>
                <a:effectLst>
                  <a:outerShdw blurRad="38100" dist="38100" dir="2700000" algn="tl">
                    <a:srgbClr val="000000">
                      <a:alpha val="43137"/>
                    </a:srgbClr>
                  </a:outerShdw>
                </a:effectLst>
              </a:rPr>
              <a:t>STATION – 3 (Surface Anatomy by Dr. </a:t>
            </a:r>
            <a:r>
              <a:rPr lang="en-US" sz="2600" b="1" dirty="0" err="1" smtClean="0">
                <a:solidFill>
                  <a:srgbClr val="C00000"/>
                </a:solidFill>
                <a:effectLst>
                  <a:outerShdw blurRad="38100" dist="38100" dir="2700000" algn="tl">
                    <a:srgbClr val="000000">
                      <a:alpha val="43137"/>
                    </a:srgbClr>
                  </a:outerShdw>
                </a:effectLst>
              </a:rPr>
              <a:t>A.Haleem</a:t>
            </a:r>
            <a:r>
              <a:rPr lang="en-US" sz="2600" b="1" dirty="0" smtClean="0">
                <a:solidFill>
                  <a:srgbClr val="C00000"/>
                </a:solidFill>
                <a:effectLst>
                  <a:outerShdw blurRad="38100" dist="38100" dir="2700000" algn="tl">
                    <a:srgbClr val="000000">
                      <a:alpha val="43137"/>
                    </a:srgbClr>
                  </a:outerShdw>
                </a:effectLst>
              </a:rPr>
              <a:t>)</a:t>
            </a:r>
            <a:br>
              <a:rPr lang="en-US" sz="2600" b="1" dirty="0" smtClean="0">
                <a:solidFill>
                  <a:srgbClr val="C00000"/>
                </a:solidFill>
                <a:effectLst>
                  <a:outerShdw blurRad="38100" dist="38100" dir="2700000" algn="tl">
                    <a:srgbClr val="000000">
                      <a:alpha val="43137"/>
                    </a:srgbClr>
                  </a:outerShdw>
                </a:effectLst>
              </a:rPr>
            </a:br>
            <a:r>
              <a:rPr lang="en-US" sz="2000" b="1" u="sng" dirty="0" smtClean="0">
                <a:solidFill>
                  <a:srgbClr val="C00000"/>
                </a:solidFill>
                <a:effectLst>
                  <a:outerShdw blurRad="38100" dist="38100" dir="2700000" algn="tl">
                    <a:srgbClr val="000000">
                      <a:alpha val="43137"/>
                    </a:srgbClr>
                  </a:outerShdw>
                </a:effectLst>
              </a:rPr>
              <a:t>Cutaneous Innervation of The Leg and Foot</a:t>
            </a:r>
            <a:endParaRPr lang="en-US" sz="2000" b="1" u="sng" dirty="0">
              <a:solidFill>
                <a:srgbClr val="C00000"/>
              </a:solidFill>
              <a:effectLst>
                <a:outerShdw blurRad="38100" dist="38100" dir="2700000" algn="tl">
                  <a:srgbClr val="000000">
                    <a:alpha val="43137"/>
                  </a:srgbClr>
                </a:outerShdw>
              </a:effectLst>
            </a:endParaRPr>
          </a:p>
        </p:txBody>
      </p:sp>
      <p:pic>
        <p:nvPicPr>
          <p:cNvPr id="1026" name="Picture 2" descr="http://teachmeanatomy.info/wp-content/uploads/Diagram-of-the-Sensory-or-Cutaneous-Innervation-of-the-Sole-of-the-Foot.pn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99789" y="76199"/>
            <a:ext cx="5095460" cy="398153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pic>
        <p:nvPicPr>
          <p:cNvPr id="1028" name="Picture 4" descr="Fig 1.3 - The sensory innervation of the legs and feet.">
            <a:hlinkClick r:id="rId4" tooltip=" Fig 1.4 – The sensory innervation of the legs and fee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99790" y="4114800"/>
            <a:ext cx="5095460" cy="2667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28765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2900" b="1" dirty="0" smtClean="0">
                <a:solidFill>
                  <a:srgbClr val="C00000"/>
                </a:solidFill>
              </a:rPr>
              <a:t>STATION-4 (Revision + Radiology)</a:t>
            </a:r>
            <a:endParaRPr lang="en-US" sz="2900" b="1" dirty="0">
              <a:solidFill>
                <a:srgbClr val="C00000"/>
              </a:solidFill>
            </a:endParaRPr>
          </a:p>
        </p:txBody>
      </p:sp>
      <p:sp>
        <p:nvSpPr>
          <p:cNvPr id="3" name="Content Placeholder 2"/>
          <p:cNvSpPr>
            <a:spLocks noGrp="1"/>
          </p:cNvSpPr>
          <p:nvPr>
            <p:ph idx="1"/>
          </p:nvPr>
        </p:nvSpPr>
        <p:spPr>
          <a:xfrm>
            <a:off x="457200" y="990600"/>
            <a:ext cx="8229600" cy="5562600"/>
          </a:xfrm>
        </p:spPr>
        <p:txBody>
          <a:bodyPr>
            <a:noAutofit/>
          </a:bodyPr>
          <a:lstStyle/>
          <a:p>
            <a:pPr algn="just"/>
            <a:r>
              <a:rPr lang="en-US" sz="1600" b="1" dirty="0" err="1" smtClean="0">
                <a:solidFill>
                  <a:srgbClr val="C00000"/>
                </a:solidFill>
                <a:effectLst>
                  <a:outerShdw blurRad="38100" dist="38100" dir="2700000" algn="tl">
                    <a:srgbClr val="000000">
                      <a:alpha val="43137"/>
                    </a:srgbClr>
                  </a:outerShdw>
                </a:effectLst>
              </a:rPr>
              <a:t>Tibiotalar</a:t>
            </a:r>
            <a:r>
              <a:rPr lang="en-US" sz="1600" b="1" dirty="0" smtClean="0">
                <a:solidFill>
                  <a:srgbClr val="C00000"/>
                </a:solidFill>
                <a:effectLst>
                  <a:outerShdw blurRad="38100" dist="38100" dir="2700000" algn="tl">
                    <a:srgbClr val="000000">
                      <a:alpha val="43137"/>
                    </a:srgbClr>
                  </a:outerShdw>
                </a:effectLst>
              </a:rPr>
              <a:t> joint (ankle joint)</a:t>
            </a:r>
            <a:r>
              <a:rPr lang="en-US" sz="1600" dirty="0" smtClean="0"/>
              <a:t>: synovial (classification) hinge (type) joint.</a:t>
            </a:r>
          </a:p>
          <a:p>
            <a:pPr algn="just"/>
            <a:endParaRPr lang="en-US" sz="1600" dirty="0" smtClean="0"/>
          </a:p>
          <a:p>
            <a:pPr algn="just"/>
            <a:r>
              <a:rPr lang="en-US" sz="1600" dirty="0" smtClean="0"/>
              <a:t>The head of the talus forms a joint with the navicular bone. This joint is called </a:t>
            </a:r>
            <a:r>
              <a:rPr lang="en-US" sz="1600" b="1" dirty="0" err="1" smtClean="0">
                <a:solidFill>
                  <a:srgbClr val="C00000"/>
                </a:solidFill>
                <a:effectLst>
                  <a:outerShdw blurRad="38100" dist="38100" dir="2700000" algn="tl">
                    <a:srgbClr val="000000">
                      <a:alpha val="43137"/>
                    </a:srgbClr>
                  </a:outerShdw>
                </a:effectLst>
              </a:rPr>
              <a:t>talonavicular</a:t>
            </a:r>
            <a:r>
              <a:rPr lang="en-US" sz="1600" b="1" dirty="0" smtClean="0">
                <a:solidFill>
                  <a:srgbClr val="C00000"/>
                </a:solidFill>
                <a:effectLst>
                  <a:outerShdw blurRad="38100" dist="38100" dir="2700000" algn="tl">
                    <a:srgbClr val="000000">
                      <a:alpha val="43137"/>
                    </a:srgbClr>
                  </a:outerShdw>
                </a:effectLst>
              </a:rPr>
              <a:t> joint.</a:t>
            </a:r>
          </a:p>
          <a:p>
            <a:pPr algn="just"/>
            <a:endParaRPr lang="en-US" sz="1600" dirty="0" smtClean="0"/>
          </a:p>
          <a:p>
            <a:pPr algn="just"/>
            <a:r>
              <a:rPr lang="en-US" sz="1600" dirty="0" smtClean="0"/>
              <a:t>The </a:t>
            </a:r>
            <a:r>
              <a:rPr lang="en-US" sz="1600" dirty="0" err="1" smtClean="0"/>
              <a:t>calcanceus</a:t>
            </a:r>
            <a:r>
              <a:rPr lang="en-US" sz="1600" dirty="0" smtClean="0"/>
              <a:t> forms a joint anteriorly with the cuboid bone. This joint is called </a:t>
            </a:r>
            <a:r>
              <a:rPr lang="en-US" sz="1600" b="1" dirty="0" smtClean="0">
                <a:solidFill>
                  <a:srgbClr val="C00000"/>
                </a:solidFill>
                <a:effectLst>
                  <a:outerShdw blurRad="38100" dist="38100" dir="2700000" algn="tl">
                    <a:srgbClr val="000000">
                      <a:alpha val="43137"/>
                    </a:srgbClr>
                  </a:outerShdw>
                </a:effectLst>
              </a:rPr>
              <a:t>calcaneocuboid joint.</a:t>
            </a:r>
          </a:p>
          <a:p>
            <a:pPr algn="just"/>
            <a:endParaRPr lang="en-US" sz="1600" dirty="0" smtClean="0"/>
          </a:p>
          <a:p>
            <a:pPr algn="just"/>
            <a:r>
              <a:rPr lang="en-US" sz="1600" b="1" dirty="0" smtClean="0">
                <a:solidFill>
                  <a:srgbClr val="C00000"/>
                </a:solidFill>
                <a:effectLst>
                  <a:outerShdw blurRad="38100" dist="38100" dir="2700000" algn="tl">
                    <a:srgbClr val="000000">
                      <a:alpha val="43137"/>
                    </a:srgbClr>
                  </a:outerShdw>
                </a:effectLst>
              </a:rPr>
              <a:t>Flexor </a:t>
            </a:r>
            <a:r>
              <a:rPr lang="en-US" sz="1600" b="1" dirty="0" err="1" smtClean="0">
                <a:solidFill>
                  <a:srgbClr val="C00000"/>
                </a:solidFill>
                <a:effectLst>
                  <a:outerShdw blurRad="38100" dist="38100" dir="2700000" algn="tl">
                    <a:srgbClr val="000000">
                      <a:alpha val="43137"/>
                    </a:srgbClr>
                  </a:outerShdw>
                </a:effectLst>
              </a:rPr>
              <a:t>hallucis</a:t>
            </a:r>
            <a:r>
              <a:rPr lang="en-US" sz="1600" b="1" dirty="0" smtClean="0">
                <a:solidFill>
                  <a:srgbClr val="C00000"/>
                </a:solidFill>
                <a:effectLst>
                  <a:outerShdw blurRad="38100" dist="38100" dir="2700000" algn="tl">
                    <a:srgbClr val="000000">
                      <a:alpha val="43137"/>
                    </a:srgbClr>
                  </a:outerShdw>
                </a:effectLst>
              </a:rPr>
              <a:t> longus muscle</a:t>
            </a:r>
            <a:r>
              <a:rPr lang="en-US" sz="1600" dirty="0" smtClean="0"/>
              <a:t> remains muscular even beneath the ankle joint because it is responsible for the toe-off action during walking.</a:t>
            </a:r>
          </a:p>
          <a:p>
            <a:pPr algn="just"/>
            <a:endParaRPr lang="en-US" sz="1600" dirty="0" smtClean="0"/>
          </a:p>
          <a:p>
            <a:pPr algn="just"/>
            <a:r>
              <a:rPr lang="en-US" sz="1600" b="1" dirty="0" smtClean="0">
                <a:solidFill>
                  <a:srgbClr val="C00000"/>
                </a:solidFill>
                <a:effectLst>
                  <a:outerShdw blurRad="38100" dist="38100" dir="2700000" algn="tl">
                    <a:srgbClr val="000000">
                      <a:alpha val="43137"/>
                    </a:srgbClr>
                  </a:outerShdw>
                </a:effectLst>
              </a:rPr>
              <a:t>Subtalar joint is a complex of:</a:t>
            </a:r>
          </a:p>
          <a:p>
            <a:pPr lvl="1" algn="just"/>
            <a:r>
              <a:rPr lang="en-US" sz="1600" b="1" dirty="0" smtClean="0"/>
              <a:t>Talus and calcaneus.</a:t>
            </a:r>
          </a:p>
          <a:p>
            <a:pPr lvl="1" algn="just"/>
            <a:r>
              <a:rPr lang="en-US" sz="1600" b="1" dirty="0" smtClean="0"/>
              <a:t>Talus and navicular.</a:t>
            </a:r>
          </a:p>
          <a:p>
            <a:pPr lvl="1" algn="just"/>
            <a:r>
              <a:rPr lang="en-US" sz="1600" b="1" dirty="0" smtClean="0"/>
              <a:t>Calcaneus and cuboid.</a:t>
            </a:r>
          </a:p>
          <a:p>
            <a:pPr lvl="1" algn="just"/>
            <a:endParaRPr lang="en-US" sz="1600" dirty="0" smtClean="0"/>
          </a:p>
          <a:p>
            <a:pPr algn="just"/>
            <a:r>
              <a:rPr lang="en-US" sz="1600" b="1" dirty="0" smtClean="0">
                <a:solidFill>
                  <a:srgbClr val="C00000"/>
                </a:solidFill>
                <a:effectLst>
                  <a:outerShdw blurRad="38100" dist="38100" dir="2700000" algn="tl">
                    <a:srgbClr val="000000">
                      <a:alpha val="43137"/>
                    </a:srgbClr>
                  </a:outerShdw>
                </a:effectLst>
              </a:rPr>
              <a:t>Calcaneal fracture</a:t>
            </a:r>
            <a:r>
              <a:rPr lang="en-US" sz="1600" dirty="0" smtClean="0"/>
              <a:t>: </a:t>
            </a:r>
            <a:r>
              <a:rPr lang="en-US" sz="1600" b="1" dirty="0" smtClean="0"/>
              <a:t>it occurs in people who fall on their heels (ex. From a ladder). The bone breaks into several fragments (comminuted fracture) that disrupt the subtalar joint.</a:t>
            </a:r>
          </a:p>
        </p:txBody>
      </p:sp>
    </p:spTree>
    <p:extLst>
      <p:ext uri="{BB962C8B-B14F-4D97-AF65-F5344CB8AC3E}">
        <p14:creationId xmlns:p14="http://schemas.microsoft.com/office/powerpoint/2010/main" xmlns="" val="12598347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762000"/>
          </a:xfrm>
        </p:spPr>
        <p:txBody>
          <a:bodyPr>
            <a:normAutofit/>
          </a:bodyPr>
          <a:lstStyle/>
          <a:p>
            <a:r>
              <a:rPr lang="en-US" sz="2900" b="1" dirty="0" smtClean="0">
                <a:solidFill>
                  <a:srgbClr val="C00000"/>
                </a:solidFill>
              </a:rPr>
              <a:t>STATION-4 (Revision + Radiology)</a:t>
            </a:r>
            <a:endParaRPr lang="en-US" sz="2900" b="1" dirty="0">
              <a:solidFill>
                <a:srgbClr val="C00000"/>
              </a:solidFill>
            </a:endParaRPr>
          </a:p>
        </p:txBody>
      </p:sp>
      <p:pic>
        <p:nvPicPr>
          <p:cNvPr id="2050" name="Picture 2" descr="Radiographic Anatomy - Ankle Mortis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657" y="1905000"/>
            <a:ext cx="3073601" cy="3661001"/>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Radiographic Anatomy - Ankle Latera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38915" y="1905000"/>
            <a:ext cx="2606724" cy="3661001"/>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Radiographic Anatomy - Calcaneum Lateral"/>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91200" y="1915886"/>
            <a:ext cx="3276600" cy="36501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499290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Radiographic Anatomy - Foot DP"/>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62200" y="762000"/>
            <a:ext cx="4400522" cy="598301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itle 1"/>
          <p:cNvSpPr>
            <a:spLocks noGrp="1"/>
          </p:cNvSpPr>
          <p:nvPr>
            <p:ph type="title"/>
          </p:nvPr>
        </p:nvSpPr>
        <p:spPr>
          <a:xfrm>
            <a:off x="457200" y="0"/>
            <a:ext cx="8229600" cy="762000"/>
          </a:xfrm>
        </p:spPr>
        <p:txBody>
          <a:bodyPr>
            <a:normAutofit/>
          </a:bodyPr>
          <a:lstStyle/>
          <a:p>
            <a:r>
              <a:rPr lang="en-US" sz="2900" b="1" dirty="0" smtClean="0">
                <a:solidFill>
                  <a:srgbClr val="C00000"/>
                </a:solidFill>
              </a:rPr>
              <a:t>STATION-4 (Revision + Radiology)</a:t>
            </a:r>
            <a:endParaRPr lang="en-US" sz="2900" b="1" dirty="0">
              <a:solidFill>
                <a:srgbClr val="C00000"/>
              </a:solidFill>
            </a:endParaRPr>
          </a:p>
        </p:txBody>
      </p:sp>
    </p:spTree>
    <p:extLst>
      <p:ext uri="{BB962C8B-B14F-4D97-AF65-F5344CB8AC3E}">
        <p14:creationId xmlns:p14="http://schemas.microsoft.com/office/powerpoint/2010/main" xmlns="" val="2443214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71"/>
            <a:ext cx="8229600" cy="1143000"/>
          </a:xfrm>
        </p:spPr>
        <p:txBody>
          <a:bodyPr>
            <a:normAutofit/>
          </a:bodyPr>
          <a:lstStyle/>
          <a:p>
            <a:r>
              <a:rPr lang="en-US" sz="3200" b="1" dirty="0" smtClean="0">
                <a:solidFill>
                  <a:srgbClr val="C00000"/>
                </a:solidFill>
                <a:effectLst>
                  <a:outerShdw blurRad="38100" dist="38100" dir="2700000" algn="tl">
                    <a:srgbClr val="000000">
                      <a:alpha val="43137"/>
                    </a:srgbClr>
                  </a:outerShdw>
                </a:effectLst>
              </a:rPr>
              <a:t>STATION – 1 (Gross Anatomy of Leg and Foot)</a:t>
            </a:r>
            <a:br>
              <a:rPr lang="en-US" sz="3200" b="1" dirty="0" smtClean="0">
                <a:solidFill>
                  <a:srgbClr val="C00000"/>
                </a:solidFill>
                <a:effectLst>
                  <a:outerShdw blurRad="38100" dist="38100" dir="2700000" algn="tl">
                    <a:srgbClr val="000000">
                      <a:alpha val="43137"/>
                    </a:srgbClr>
                  </a:outerShdw>
                </a:effectLst>
              </a:rPr>
            </a:br>
            <a:r>
              <a:rPr lang="en-US" sz="2000" b="1" u="sng" dirty="0" smtClean="0">
                <a:solidFill>
                  <a:srgbClr val="C00000"/>
                </a:solidFill>
                <a:effectLst>
                  <a:outerShdw blurRad="38100" dist="38100" dir="2700000" algn="tl">
                    <a:srgbClr val="000000">
                      <a:alpha val="43137"/>
                    </a:srgbClr>
                  </a:outerShdw>
                </a:effectLst>
              </a:rPr>
              <a:t>Anterior Compartment of The Leg</a:t>
            </a:r>
            <a:endParaRPr lang="en-US" sz="2000" b="1" u="sng"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95400"/>
            <a:ext cx="8229600" cy="5410200"/>
          </a:xfrm>
        </p:spPr>
        <p:txBody>
          <a:bodyPr>
            <a:normAutofit fontScale="92500" lnSpcReduction="10000"/>
          </a:bodyPr>
          <a:lstStyle/>
          <a:p>
            <a:pPr algn="just"/>
            <a:r>
              <a:rPr lang="en-US" sz="1800" b="1" dirty="0" err="1" smtClean="0">
                <a:solidFill>
                  <a:srgbClr val="C00000"/>
                </a:solidFill>
                <a:effectLst>
                  <a:outerShdw blurRad="38100" dist="38100" dir="2700000" algn="tl">
                    <a:srgbClr val="000000">
                      <a:alpha val="43137"/>
                    </a:srgbClr>
                  </a:outerShdw>
                </a:effectLst>
              </a:rPr>
              <a:t>Dorsiflexor</a:t>
            </a:r>
            <a:r>
              <a:rPr lang="en-US" sz="1800" b="1" dirty="0" smtClean="0">
                <a:solidFill>
                  <a:srgbClr val="C00000"/>
                </a:solidFill>
                <a:effectLst>
                  <a:outerShdw blurRad="38100" dist="38100" dir="2700000" algn="tl">
                    <a:srgbClr val="000000">
                      <a:alpha val="43137"/>
                    </a:srgbClr>
                  </a:outerShdw>
                </a:effectLst>
              </a:rPr>
              <a:t>.</a:t>
            </a:r>
          </a:p>
          <a:p>
            <a:pPr algn="just"/>
            <a:endParaRPr lang="en-US" sz="1800" dirty="0" smtClean="0"/>
          </a:p>
          <a:p>
            <a:pPr algn="just"/>
            <a:r>
              <a:rPr lang="en-US" sz="1800" dirty="0" smtClean="0"/>
              <a:t>Located anterior to the interosseous membrane between the lateral surface of the </a:t>
            </a:r>
            <a:r>
              <a:rPr lang="en-US" sz="1800" dirty="0" err="1" smtClean="0"/>
              <a:t>tibial</a:t>
            </a:r>
            <a:r>
              <a:rPr lang="en-US" sz="1800" dirty="0" smtClean="0"/>
              <a:t> shaft and the medial surface of the fibular shaft.</a:t>
            </a:r>
          </a:p>
          <a:p>
            <a:pPr algn="just"/>
            <a:endParaRPr lang="en-US" sz="1800" dirty="0" smtClean="0"/>
          </a:p>
          <a:p>
            <a:pPr algn="just"/>
            <a:r>
              <a:rPr lang="en-US" sz="1800" b="1" dirty="0" smtClean="0">
                <a:solidFill>
                  <a:srgbClr val="C00000"/>
                </a:solidFill>
                <a:effectLst>
                  <a:outerShdw blurRad="38100" dist="38100" dir="2700000" algn="tl">
                    <a:srgbClr val="000000">
                      <a:alpha val="43137"/>
                    </a:srgbClr>
                  </a:outerShdw>
                </a:effectLst>
              </a:rPr>
              <a:t>Superior extensor retinaculum</a:t>
            </a:r>
            <a:r>
              <a:rPr lang="en-US" sz="1800" dirty="0" smtClean="0"/>
              <a:t>: strong, broad, band of deep fascia, passing from the fibula to the tibia (proximal to the </a:t>
            </a:r>
            <a:r>
              <a:rPr lang="en-US" sz="1800" dirty="0" err="1" smtClean="0"/>
              <a:t>malleoli</a:t>
            </a:r>
            <a:r>
              <a:rPr lang="en-US" sz="1800" dirty="0" smtClean="0"/>
              <a:t>).</a:t>
            </a:r>
            <a:endParaRPr lang="en-US" sz="1800" dirty="0" smtClean="0"/>
          </a:p>
          <a:p>
            <a:pPr algn="just"/>
            <a:endParaRPr lang="en-US" sz="1800" dirty="0" smtClean="0"/>
          </a:p>
          <a:p>
            <a:pPr algn="just"/>
            <a:r>
              <a:rPr lang="en-US" sz="1800" b="1" dirty="0" smtClean="0">
                <a:solidFill>
                  <a:srgbClr val="C00000"/>
                </a:solidFill>
                <a:effectLst>
                  <a:outerShdw blurRad="38100" dist="38100" dir="2700000" algn="tl">
                    <a:srgbClr val="000000">
                      <a:alpha val="43137"/>
                    </a:srgbClr>
                  </a:outerShdw>
                </a:effectLst>
              </a:rPr>
              <a:t>Inferior extensor retinaculum</a:t>
            </a:r>
            <a:r>
              <a:rPr lang="en-US" sz="1800" dirty="0" smtClean="0"/>
              <a:t>: Y-shaped, band of deep fascia, attaches laterally to the </a:t>
            </a:r>
            <a:r>
              <a:rPr lang="en-US" sz="1800" dirty="0" err="1" smtClean="0"/>
              <a:t>anterosuperior</a:t>
            </a:r>
            <a:r>
              <a:rPr lang="en-US" sz="1800" dirty="0" smtClean="0"/>
              <a:t> surface of the calcaneus and medially to the medial malleolus and medial cuneiform.</a:t>
            </a:r>
          </a:p>
          <a:p>
            <a:pPr algn="just"/>
            <a:endParaRPr lang="en-US" sz="1800" dirty="0" smtClean="0"/>
          </a:p>
          <a:p>
            <a:pPr algn="just"/>
            <a:r>
              <a:rPr lang="en-US" sz="1800" b="1" dirty="0" smtClean="0">
                <a:solidFill>
                  <a:srgbClr val="C00000"/>
                </a:solidFill>
                <a:effectLst>
                  <a:outerShdw blurRad="38100" dist="38100" dir="2700000" algn="tl">
                    <a:srgbClr val="000000">
                      <a:alpha val="43137"/>
                    </a:srgbClr>
                  </a:outerShdw>
                </a:effectLst>
              </a:rPr>
              <a:t>The 4 muscles in the anterior compartment are:</a:t>
            </a:r>
          </a:p>
          <a:p>
            <a:pPr lvl="1" algn="just"/>
            <a:r>
              <a:rPr lang="en-US" sz="1800" dirty="0" smtClean="0"/>
              <a:t>Tibialis anterior.</a:t>
            </a:r>
          </a:p>
          <a:p>
            <a:pPr lvl="1" algn="just"/>
            <a:r>
              <a:rPr lang="en-US" sz="1800" dirty="0" smtClean="0"/>
              <a:t>Extensor </a:t>
            </a:r>
            <a:r>
              <a:rPr lang="en-US" sz="1800" dirty="0" err="1" smtClean="0"/>
              <a:t>digitorum</a:t>
            </a:r>
            <a:r>
              <a:rPr lang="en-US" sz="1800" dirty="0" smtClean="0"/>
              <a:t> longus.</a:t>
            </a:r>
          </a:p>
          <a:p>
            <a:pPr lvl="1" algn="just"/>
            <a:r>
              <a:rPr lang="en-US" sz="1800" dirty="0" smtClean="0"/>
              <a:t>Extensor </a:t>
            </a:r>
            <a:r>
              <a:rPr lang="en-US" sz="1800" dirty="0" err="1" smtClean="0"/>
              <a:t>hallucis</a:t>
            </a:r>
            <a:r>
              <a:rPr lang="en-US" sz="1800" dirty="0" smtClean="0"/>
              <a:t> longus: lateral to its tendon you can palpate the dorsalis </a:t>
            </a:r>
            <a:r>
              <a:rPr lang="en-US" sz="1800" dirty="0" err="1" smtClean="0"/>
              <a:t>pedis</a:t>
            </a:r>
            <a:r>
              <a:rPr lang="en-US" sz="1800" dirty="0" smtClean="0"/>
              <a:t> artery.</a:t>
            </a:r>
          </a:p>
          <a:p>
            <a:pPr lvl="1" algn="just"/>
            <a:r>
              <a:rPr lang="en-US" sz="1800" dirty="0" err="1" smtClean="0"/>
              <a:t>Fibularis</a:t>
            </a:r>
            <a:r>
              <a:rPr lang="en-US" sz="1800" dirty="0" smtClean="0"/>
              <a:t> </a:t>
            </a:r>
            <a:r>
              <a:rPr lang="en-US" sz="1800" dirty="0" err="1" smtClean="0"/>
              <a:t>tertius</a:t>
            </a:r>
            <a:r>
              <a:rPr lang="en-US" sz="1800" dirty="0" smtClean="0"/>
              <a:t>.</a:t>
            </a:r>
          </a:p>
          <a:p>
            <a:pPr marL="457200" lvl="1" indent="0" algn="just">
              <a:buNone/>
            </a:pPr>
            <a:r>
              <a:rPr lang="en-US" sz="1800" b="1" dirty="0" smtClean="0"/>
              <a:t>These muscles are mainly </a:t>
            </a:r>
            <a:r>
              <a:rPr lang="en-US" sz="1800" b="1" dirty="0" err="1" smtClean="0"/>
              <a:t>dorsiflexors</a:t>
            </a:r>
            <a:r>
              <a:rPr lang="en-US" sz="1800" b="1" dirty="0" smtClean="0"/>
              <a:t> of the ankle joint and extensors of the toes.</a:t>
            </a:r>
          </a:p>
        </p:txBody>
      </p:sp>
    </p:spTree>
    <p:extLst>
      <p:ext uri="{BB962C8B-B14F-4D97-AF65-F5344CB8AC3E}">
        <p14:creationId xmlns:p14="http://schemas.microsoft.com/office/powerpoint/2010/main" xmlns="" val="38573042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adiographic Anatomy - Foot Later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67178" y="762000"/>
            <a:ext cx="5817808" cy="2819400"/>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Radiographic Anatomy - Foot Lateral Weight Beari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67178" y="3810000"/>
            <a:ext cx="5817808" cy="2838452"/>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itle 1"/>
          <p:cNvSpPr>
            <a:spLocks noGrp="1"/>
          </p:cNvSpPr>
          <p:nvPr>
            <p:ph type="title"/>
          </p:nvPr>
        </p:nvSpPr>
        <p:spPr>
          <a:xfrm>
            <a:off x="457200" y="0"/>
            <a:ext cx="8229600" cy="762000"/>
          </a:xfrm>
        </p:spPr>
        <p:txBody>
          <a:bodyPr>
            <a:normAutofit/>
          </a:bodyPr>
          <a:lstStyle/>
          <a:p>
            <a:r>
              <a:rPr lang="en-US" sz="2900" b="1" dirty="0" smtClean="0">
                <a:solidFill>
                  <a:srgbClr val="C00000"/>
                </a:solidFill>
              </a:rPr>
              <a:t>STATION-4 (Revision + Radiology)</a:t>
            </a:r>
            <a:endParaRPr lang="en-US" sz="2900" b="1" dirty="0">
              <a:solidFill>
                <a:srgbClr val="C00000"/>
              </a:solidFill>
            </a:endParaRPr>
          </a:p>
        </p:txBody>
      </p:sp>
    </p:spTree>
    <p:extLst>
      <p:ext uri="{BB962C8B-B14F-4D97-AF65-F5344CB8AC3E}">
        <p14:creationId xmlns:p14="http://schemas.microsoft.com/office/powerpoint/2010/main" xmlns="" val="18045910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normAutofit fontScale="90000"/>
          </a:bodyPr>
          <a:lstStyle/>
          <a:p>
            <a:r>
              <a:rPr lang="en-US" b="1" dirty="0" smtClean="0">
                <a:solidFill>
                  <a:srgbClr val="C00000"/>
                </a:solidFill>
                <a:effectLst>
                  <a:outerShdw blurRad="38100" dist="38100" dir="2700000" algn="tl">
                    <a:srgbClr val="000000">
                      <a:alpha val="43137"/>
                    </a:srgbClr>
                  </a:outerShdw>
                </a:effectLst>
              </a:rPr>
              <a:t>Good Luck!</a:t>
            </a:r>
            <a:br>
              <a:rPr lang="en-US" b="1" dirty="0" smtClean="0">
                <a:solidFill>
                  <a:srgbClr val="C00000"/>
                </a:solidFill>
                <a:effectLst>
                  <a:outerShdw blurRad="38100" dist="38100" dir="2700000" algn="tl">
                    <a:srgbClr val="000000">
                      <a:alpha val="43137"/>
                    </a:srgbClr>
                  </a:outerShdw>
                </a:effectLst>
              </a:rPr>
            </a:br>
            <a:r>
              <a:rPr lang="en-US" b="1" dirty="0" smtClean="0">
                <a:solidFill>
                  <a:srgbClr val="C00000"/>
                </a:solidFill>
                <a:effectLst>
                  <a:outerShdw blurRad="38100" dist="38100" dir="2700000" algn="tl">
                    <a:srgbClr val="000000">
                      <a:alpha val="43137"/>
                    </a:srgbClr>
                  </a:outerShdw>
                </a:effectLst>
              </a:rPr>
              <a:t>Wish You All The Best </a:t>
            </a:r>
            <a:r>
              <a:rPr lang="en-US" b="1" dirty="0" smtClean="0">
                <a:solidFill>
                  <a:srgbClr val="C00000"/>
                </a:solidFill>
                <a:effectLst>
                  <a:outerShdw blurRad="38100" dist="38100" dir="2700000" algn="tl">
                    <a:srgbClr val="000000">
                      <a:alpha val="43137"/>
                    </a:srgbClr>
                  </a:outerShdw>
                </a:effectLst>
                <a:sym typeface="Wingdings" panose="05000000000000000000" pitchFamily="2" charset="2"/>
              </a:rPr>
              <a:t></a:t>
            </a:r>
            <a:endParaRPr lang="en-US"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3599874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just"/>
            <a:r>
              <a:rPr lang="en-US" sz="2000" b="1" dirty="0" smtClean="0">
                <a:solidFill>
                  <a:srgbClr val="C00000"/>
                </a:solidFill>
                <a:effectLst>
                  <a:outerShdw blurRad="38100" dist="38100" dir="2700000" algn="tl">
                    <a:srgbClr val="000000">
                      <a:alpha val="43137"/>
                    </a:srgbClr>
                  </a:outerShdw>
                </a:effectLst>
              </a:rPr>
              <a:t>Deep fibular nerve: </a:t>
            </a:r>
          </a:p>
          <a:p>
            <a:pPr lvl="1" algn="just"/>
            <a:r>
              <a:rPr lang="en-US" sz="2000" dirty="0" smtClean="0"/>
              <a:t>Supplying the anterior compartment of the leg.</a:t>
            </a:r>
          </a:p>
          <a:p>
            <a:pPr lvl="1" algn="just"/>
            <a:r>
              <a:rPr lang="en-US" sz="2000" dirty="0" smtClean="0"/>
              <a:t>Arises between the </a:t>
            </a:r>
            <a:r>
              <a:rPr lang="en-US" sz="2000" dirty="0" err="1" smtClean="0"/>
              <a:t>fibularis</a:t>
            </a:r>
            <a:r>
              <a:rPr lang="en-US" sz="2000" dirty="0" smtClean="0"/>
              <a:t> longus muscle and the neck of the fibula.</a:t>
            </a:r>
          </a:p>
          <a:p>
            <a:pPr lvl="1" algn="just"/>
            <a:r>
              <a:rPr lang="en-US" sz="2000" b="1" dirty="0" smtClean="0"/>
              <a:t>Sensation</a:t>
            </a:r>
            <a:r>
              <a:rPr lang="en-US" sz="2000" dirty="0" smtClean="0"/>
              <a:t>: area of skin between the 1</a:t>
            </a:r>
            <a:r>
              <a:rPr lang="en-US" sz="2000" baseline="30000" dirty="0" smtClean="0"/>
              <a:t>st</a:t>
            </a:r>
            <a:r>
              <a:rPr lang="en-US" sz="2000" dirty="0" smtClean="0"/>
              <a:t> and 2</a:t>
            </a:r>
            <a:r>
              <a:rPr lang="en-US" sz="2000" baseline="30000" dirty="0" smtClean="0"/>
              <a:t>nd</a:t>
            </a:r>
            <a:r>
              <a:rPr lang="en-US" sz="2000" dirty="0" smtClean="0"/>
              <a:t> digits on the dorsum of the </a:t>
            </a:r>
            <a:r>
              <a:rPr lang="en-US" sz="2000" dirty="0" smtClean="0"/>
              <a:t>foot (first web space).</a:t>
            </a:r>
            <a:endParaRPr lang="en-US" sz="2000" dirty="0" smtClean="0"/>
          </a:p>
          <a:p>
            <a:pPr lvl="1" algn="just"/>
            <a:endParaRPr lang="en-US" sz="2000" dirty="0" smtClean="0"/>
          </a:p>
          <a:p>
            <a:pPr algn="just"/>
            <a:r>
              <a:rPr lang="en-US" sz="2000" b="1" dirty="0" smtClean="0">
                <a:solidFill>
                  <a:srgbClr val="C00000"/>
                </a:solidFill>
                <a:effectLst>
                  <a:outerShdw blurRad="38100" dist="38100" dir="2700000" algn="tl">
                    <a:srgbClr val="000000">
                      <a:alpha val="43137"/>
                    </a:srgbClr>
                  </a:outerShdw>
                </a:effectLst>
              </a:rPr>
              <a:t>Anterior </a:t>
            </a:r>
            <a:r>
              <a:rPr lang="en-US" sz="2000" b="1" dirty="0" err="1" smtClean="0">
                <a:solidFill>
                  <a:srgbClr val="C00000"/>
                </a:solidFill>
                <a:effectLst>
                  <a:outerShdw blurRad="38100" dist="38100" dir="2700000" algn="tl">
                    <a:srgbClr val="000000">
                      <a:alpha val="43137"/>
                    </a:srgbClr>
                  </a:outerShdw>
                </a:effectLst>
              </a:rPr>
              <a:t>tibial</a:t>
            </a:r>
            <a:r>
              <a:rPr lang="en-US" sz="2000" b="1" dirty="0" smtClean="0">
                <a:solidFill>
                  <a:srgbClr val="C00000"/>
                </a:solidFill>
                <a:effectLst>
                  <a:outerShdw blurRad="38100" dist="38100" dir="2700000" algn="tl">
                    <a:srgbClr val="000000">
                      <a:alpha val="43137"/>
                    </a:srgbClr>
                  </a:outerShdw>
                </a:effectLst>
              </a:rPr>
              <a:t> artery:</a:t>
            </a:r>
          </a:p>
          <a:p>
            <a:pPr lvl="1" algn="just"/>
            <a:r>
              <a:rPr lang="en-US" sz="2000" dirty="0" smtClean="0"/>
              <a:t>Supplies structures in the anterior compartment.</a:t>
            </a:r>
          </a:p>
          <a:p>
            <a:pPr lvl="1" algn="just"/>
            <a:r>
              <a:rPr lang="en-US" sz="2000" dirty="0" smtClean="0"/>
              <a:t>Begins at the inferior border of the popliteus muscle.</a:t>
            </a:r>
          </a:p>
          <a:p>
            <a:pPr lvl="1" algn="just"/>
            <a:r>
              <a:rPr lang="en-US" sz="2000" dirty="0" smtClean="0"/>
              <a:t>Descends on the anterior surface of </a:t>
            </a:r>
            <a:r>
              <a:rPr lang="en-US" sz="2000" dirty="0" err="1" smtClean="0"/>
              <a:t>interosseus</a:t>
            </a:r>
            <a:r>
              <a:rPr lang="en-US" sz="2000" dirty="0" smtClean="0"/>
              <a:t> membrane between the tibialis anterior and the extensor </a:t>
            </a:r>
            <a:r>
              <a:rPr lang="en-US" sz="2000" dirty="0" err="1" smtClean="0"/>
              <a:t>digitorum</a:t>
            </a:r>
            <a:r>
              <a:rPr lang="en-US" sz="2000" dirty="0" smtClean="0"/>
              <a:t> longus.</a:t>
            </a:r>
          </a:p>
          <a:p>
            <a:pPr lvl="1" algn="just"/>
            <a:r>
              <a:rPr lang="en-US" sz="2000" dirty="0" smtClean="0"/>
              <a:t>Ends at the ankle joint, midway between the malleoli, where it becomes the dorsalis </a:t>
            </a:r>
            <a:r>
              <a:rPr lang="en-US" sz="2000" dirty="0" err="1" smtClean="0"/>
              <a:t>pedis</a:t>
            </a:r>
            <a:r>
              <a:rPr lang="en-US" sz="2000" dirty="0" smtClean="0"/>
              <a:t> artery (dorsal artery of foot).</a:t>
            </a:r>
          </a:p>
        </p:txBody>
      </p:sp>
      <p:sp>
        <p:nvSpPr>
          <p:cNvPr id="5" name="Title 1"/>
          <p:cNvSpPr>
            <a:spLocks noGrp="1"/>
          </p:cNvSpPr>
          <p:nvPr>
            <p:ph type="title"/>
          </p:nvPr>
        </p:nvSpPr>
        <p:spPr>
          <a:xfrm>
            <a:off x="457200" y="21771"/>
            <a:ext cx="8229600" cy="1143000"/>
          </a:xfrm>
        </p:spPr>
        <p:txBody>
          <a:bodyPr>
            <a:normAutofit/>
          </a:bodyPr>
          <a:lstStyle/>
          <a:p>
            <a:r>
              <a:rPr lang="en-US" sz="3200" b="1" dirty="0" smtClean="0">
                <a:solidFill>
                  <a:srgbClr val="C00000"/>
                </a:solidFill>
                <a:effectLst>
                  <a:outerShdw blurRad="38100" dist="38100" dir="2700000" algn="tl">
                    <a:srgbClr val="000000">
                      <a:alpha val="43137"/>
                    </a:srgbClr>
                  </a:outerShdw>
                </a:effectLst>
              </a:rPr>
              <a:t>STATION – 1 (Gross Anatomy of Leg and Foot)</a:t>
            </a:r>
            <a:br>
              <a:rPr lang="en-US" sz="3200" b="1" dirty="0" smtClean="0">
                <a:solidFill>
                  <a:srgbClr val="C00000"/>
                </a:solidFill>
                <a:effectLst>
                  <a:outerShdw blurRad="38100" dist="38100" dir="2700000" algn="tl">
                    <a:srgbClr val="000000">
                      <a:alpha val="43137"/>
                    </a:srgbClr>
                  </a:outerShdw>
                </a:effectLst>
              </a:rPr>
            </a:br>
            <a:r>
              <a:rPr lang="en-US" sz="2000" b="1" u="sng" dirty="0" smtClean="0">
                <a:solidFill>
                  <a:srgbClr val="C00000"/>
                </a:solidFill>
                <a:effectLst>
                  <a:outerShdw blurRad="38100" dist="38100" dir="2700000" algn="tl">
                    <a:srgbClr val="000000">
                      <a:alpha val="43137"/>
                    </a:srgbClr>
                  </a:outerShdw>
                </a:effectLst>
              </a:rPr>
              <a:t>Anterior Compartment of The Leg</a:t>
            </a:r>
            <a:endParaRPr lang="en-US" sz="2000" b="1" u="sng"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266281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42017" t="14085" r="11284"/>
          <a:stretch/>
        </p:blipFill>
        <p:spPr bwMode="auto">
          <a:xfrm>
            <a:off x="1676400" y="163286"/>
            <a:ext cx="6368143" cy="659016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tangle 1"/>
          <p:cNvSpPr/>
          <p:nvPr/>
        </p:nvSpPr>
        <p:spPr>
          <a:xfrm>
            <a:off x="7162800" y="2667000"/>
            <a:ext cx="685800" cy="533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410200" y="3276600"/>
            <a:ext cx="609600" cy="457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410200" y="3810000"/>
            <a:ext cx="609600" cy="457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752600" y="4953000"/>
            <a:ext cx="13716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62800" y="1066800"/>
            <a:ext cx="685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10200" y="1219200"/>
            <a:ext cx="4572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rot="16200000">
            <a:off x="-2869747" y="2845253"/>
            <a:ext cx="6882493" cy="1143000"/>
          </a:xfrm>
        </p:spPr>
        <p:txBody>
          <a:bodyPr>
            <a:normAutofit fontScale="90000"/>
          </a:bodyPr>
          <a:lstStyle/>
          <a:p>
            <a:r>
              <a:rPr lang="en-US" sz="3100" b="1" dirty="0" smtClean="0">
                <a:solidFill>
                  <a:srgbClr val="C00000"/>
                </a:solidFill>
                <a:effectLst>
                  <a:outerShdw blurRad="38100" dist="38100" dir="2700000" algn="tl">
                    <a:srgbClr val="000000">
                      <a:alpha val="43137"/>
                    </a:srgbClr>
                  </a:outerShdw>
                </a:effectLst>
              </a:rPr>
              <a:t>STATION – 1 (Gross Anatomy of Leg and Foot)</a:t>
            </a:r>
            <a:r>
              <a:rPr lang="en-US" sz="3200" b="1" dirty="0" smtClean="0">
                <a:solidFill>
                  <a:srgbClr val="C00000"/>
                </a:solidFill>
                <a:effectLst>
                  <a:outerShdw blurRad="38100" dist="38100" dir="2700000" algn="tl">
                    <a:srgbClr val="000000">
                      <a:alpha val="43137"/>
                    </a:srgbClr>
                  </a:outerShdw>
                </a:effectLst>
              </a:rPr>
              <a:t/>
            </a:r>
            <a:br>
              <a:rPr lang="en-US" sz="3200" b="1" dirty="0" smtClean="0">
                <a:solidFill>
                  <a:srgbClr val="C00000"/>
                </a:solidFill>
                <a:effectLst>
                  <a:outerShdw blurRad="38100" dist="38100" dir="2700000" algn="tl">
                    <a:srgbClr val="000000">
                      <a:alpha val="43137"/>
                    </a:srgbClr>
                  </a:outerShdw>
                </a:effectLst>
              </a:rPr>
            </a:br>
            <a:r>
              <a:rPr lang="en-US" sz="2000" b="1" u="sng" dirty="0" smtClean="0">
                <a:solidFill>
                  <a:srgbClr val="C00000"/>
                </a:solidFill>
                <a:effectLst>
                  <a:outerShdw blurRad="38100" dist="38100" dir="2700000" algn="tl">
                    <a:srgbClr val="000000">
                      <a:alpha val="43137"/>
                    </a:srgbClr>
                  </a:outerShdw>
                </a:effectLst>
              </a:rPr>
              <a:t>Anterior Compartment of The Leg</a:t>
            </a:r>
            <a:endParaRPr lang="en-US" sz="2000" b="1" u="sng"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3783884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029200"/>
          </a:xfrm>
        </p:spPr>
        <p:txBody>
          <a:bodyPr>
            <a:noAutofit/>
          </a:bodyPr>
          <a:lstStyle/>
          <a:p>
            <a:pPr algn="just"/>
            <a:r>
              <a:rPr lang="en-US" sz="1600" b="1" dirty="0" err="1" smtClean="0">
                <a:solidFill>
                  <a:srgbClr val="C00000"/>
                </a:solidFill>
                <a:effectLst>
                  <a:outerShdw blurRad="38100" dist="38100" dir="2700000" algn="tl">
                    <a:srgbClr val="000000">
                      <a:alpha val="43137"/>
                    </a:srgbClr>
                  </a:outerShdw>
                </a:effectLst>
              </a:rPr>
              <a:t>Evertor</a:t>
            </a:r>
            <a:r>
              <a:rPr lang="en-US" sz="1600" b="1" dirty="0" smtClean="0">
                <a:solidFill>
                  <a:srgbClr val="C00000"/>
                </a:solidFill>
                <a:effectLst>
                  <a:outerShdw blurRad="38100" dist="38100" dir="2700000" algn="tl">
                    <a:srgbClr val="000000">
                      <a:alpha val="43137"/>
                    </a:srgbClr>
                  </a:outerShdw>
                </a:effectLst>
              </a:rPr>
              <a:t>.</a:t>
            </a:r>
            <a:endParaRPr lang="en-US" sz="1600" dirty="0" smtClean="0"/>
          </a:p>
          <a:p>
            <a:pPr algn="just"/>
            <a:r>
              <a:rPr lang="en-US" sz="1600" b="1" dirty="0" smtClean="0">
                <a:solidFill>
                  <a:srgbClr val="C00000"/>
                </a:solidFill>
                <a:effectLst>
                  <a:outerShdw blurRad="38100" dist="38100" dir="2700000" algn="tl">
                    <a:srgbClr val="000000">
                      <a:alpha val="43137"/>
                    </a:srgbClr>
                  </a:outerShdw>
                </a:effectLst>
              </a:rPr>
              <a:t>Bounded by: </a:t>
            </a:r>
          </a:p>
          <a:p>
            <a:pPr lvl="1" algn="just"/>
            <a:r>
              <a:rPr lang="en-US" sz="1600" dirty="0" smtClean="0"/>
              <a:t>Lateral surface of the fibula.</a:t>
            </a:r>
          </a:p>
          <a:p>
            <a:pPr lvl="1" algn="just"/>
            <a:r>
              <a:rPr lang="en-US" sz="1600" dirty="0" smtClean="0"/>
              <a:t>Anterior and posterior intermuscular septa.</a:t>
            </a:r>
          </a:p>
          <a:p>
            <a:pPr lvl="1" algn="just"/>
            <a:r>
              <a:rPr lang="en-US" sz="1600" dirty="0" smtClean="0"/>
              <a:t>Deep fascia of the leg.</a:t>
            </a:r>
          </a:p>
          <a:p>
            <a:pPr algn="just"/>
            <a:r>
              <a:rPr lang="en-US" sz="1600" b="1" dirty="0" smtClean="0">
                <a:solidFill>
                  <a:srgbClr val="C00000"/>
                </a:solidFill>
                <a:effectLst>
                  <a:outerShdw blurRad="38100" dist="38100" dir="2700000" algn="tl">
                    <a:srgbClr val="000000">
                      <a:alpha val="43137"/>
                    </a:srgbClr>
                  </a:outerShdw>
                </a:effectLst>
              </a:rPr>
              <a:t>Contains 2 muscles:</a:t>
            </a:r>
          </a:p>
          <a:p>
            <a:pPr lvl="1" algn="just"/>
            <a:r>
              <a:rPr lang="en-US" sz="1600" dirty="0" err="1" smtClean="0"/>
              <a:t>Fibularis</a:t>
            </a:r>
            <a:r>
              <a:rPr lang="en-US" sz="1600" dirty="0" smtClean="0"/>
              <a:t> longus: passing in the groove of cuboid bone and inserting in the base of 1</a:t>
            </a:r>
            <a:r>
              <a:rPr lang="en-US" sz="1600" baseline="30000" dirty="0" smtClean="0"/>
              <a:t>st</a:t>
            </a:r>
            <a:r>
              <a:rPr lang="en-US" sz="1600" dirty="0" smtClean="0"/>
              <a:t> metatarsal and medial cuneiform bone.</a:t>
            </a:r>
          </a:p>
          <a:p>
            <a:pPr lvl="1" algn="just"/>
            <a:r>
              <a:rPr lang="en-US" sz="1600" dirty="0" err="1" smtClean="0"/>
              <a:t>Fibularis</a:t>
            </a:r>
            <a:r>
              <a:rPr lang="en-US" sz="1600" dirty="0" smtClean="0"/>
              <a:t> brevis: inserting in </a:t>
            </a:r>
            <a:r>
              <a:rPr lang="en-US" sz="1600" dirty="0" smtClean="0"/>
              <a:t>the </a:t>
            </a:r>
            <a:r>
              <a:rPr lang="en-US" sz="1600" dirty="0" err="1" smtClean="0"/>
              <a:t>tuberosity</a:t>
            </a:r>
            <a:r>
              <a:rPr lang="en-US" sz="1600" dirty="0" smtClean="0"/>
              <a:t> of the </a:t>
            </a:r>
            <a:r>
              <a:rPr lang="en-US" sz="1600" dirty="0" smtClean="0"/>
              <a:t>base of the 5</a:t>
            </a:r>
            <a:r>
              <a:rPr lang="en-US" sz="1600" baseline="30000" dirty="0" smtClean="0"/>
              <a:t>th</a:t>
            </a:r>
            <a:r>
              <a:rPr lang="en-US" sz="1600" dirty="0" smtClean="0"/>
              <a:t> metatarsal.</a:t>
            </a:r>
          </a:p>
          <a:p>
            <a:pPr marL="457200" lvl="1" indent="0" algn="just">
              <a:buNone/>
            </a:pPr>
            <a:r>
              <a:rPr lang="en-US" sz="1600" b="1" dirty="0" smtClean="0"/>
              <a:t>Their tendons pass posterior to the lateral malleolus.</a:t>
            </a:r>
            <a:endParaRPr lang="en-US" sz="1600" dirty="0" smtClean="0"/>
          </a:p>
          <a:p>
            <a:pPr algn="just"/>
            <a:r>
              <a:rPr lang="en-US" sz="1600" b="1" dirty="0" smtClean="0">
                <a:solidFill>
                  <a:srgbClr val="C00000"/>
                </a:solidFill>
                <a:effectLst>
                  <a:outerShdw blurRad="38100" dist="38100" dir="2700000" algn="tl">
                    <a:srgbClr val="000000">
                      <a:alpha val="43137"/>
                    </a:srgbClr>
                  </a:outerShdw>
                </a:effectLst>
              </a:rPr>
              <a:t>Superficial fibular nerve</a:t>
            </a:r>
            <a:r>
              <a:rPr lang="en-US" sz="1600" dirty="0" smtClean="0"/>
              <a:t>: supplying the two muscles, continues as a cutaneous nerve, supplying the skin on the distal part of the anterior surface of the leg and nearly all the dorsum of the foot</a:t>
            </a:r>
            <a:r>
              <a:rPr lang="en-US" sz="1600" dirty="0"/>
              <a:t> </a:t>
            </a:r>
            <a:r>
              <a:rPr lang="en-US" sz="1600" dirty="0" smtClean="0"/>
              <a:t>(except the lateral aspect which is supplied by the sural nerve + the area which is supplied by the deep fibular nerve).</a:t>
            </a:r>
            <a:endParaRPr lang="en-US" sz="1600" dirty="0"/>
          </a:p>
          <a:p>
            <a:pPr algn="just"/>
            <a:r>
              <a:rPr lang="en-US" sz="1600" b="1" dirty="0" smtClean="0">
                <a:solidFill>
                  <a:srgbClr val="C00000"/>
                </a:solidFill>
                <a:effectLst>
                  <a:outerShdw blurRad="38100" dist="38100" dir="2700000" algn="tl">
                    <a:srgbClr val="000000">
                      <a:alpha val="43137"/>
                    </a:srgbClr>
                  </a:outerShdw>
                </a:effectLst>
              </a:rPr>
              <a:t>Arterial supply of the muscles:</a:t>
            </a:r>
          </a:p>
          <a:p>
            <a:pPr lvl="1" algn="just"/>
            <a:r>
              <a:rPr lang="en-US" sz="1600" b="1" dirty="0" smtClean="0"/>
              <a:t>Proximally</a:t>
            </a:r>
            <a:r>
              <a:rPr lang="en-US" sz="1600" dirty="0" smtClean="0"/>
              <a:t>: perforating branches of the anterior </a:t>
            </a:r>
            <a:r>
              <a:rPr lang="en-US" sz="1600" dirty="0" err="1" smtClean="0"/>
              <a:t>tibial</a:t>
            </a:r>
            <a:r>
              <a:rPr lang="en-US" sz="1600" dirty="0" smtClean="0"/>
              <a:t> artery.</a:t>
            </a:r>
          </a:p>
          <a:p>
            <a:pPr lvl="1" algn="just"/>
            <a:r>
              <a:rPr lang="en-US" sz="1600" b="1" dirty="0" smtClean="0"/>
              <a:t>Distally</a:t>
            </a:r>
            <a:r>
              <a:rPr lang="en-US" sz="1600" dirty="0" smtClean="0"/>
              <a:t>: perforating branches of the fibular artery.</a:t>
            </a:r>
          </a:p>
        </p:txBody>
      </p:sp>
      <p:sp>
        <p:nvSpPr>
          <p:cNvPr id="5" name="Title 1"/>
          <p:cNvSpPr>
            <a:spLocks noGrp="1"/>
          </p:cNvSpPr>
          <p:nvPr>
            <p:ph type="title"/>
          </p:nvPr>
        </p:nvSpPr>
        <p:spPr>
          <a:xfrm>
            <a:off x="457200" y="21771"/>
            <a:ext cx="8229600" cy="1045029"/>
          </a:xfrm>
        </p:spPr>
        <p:txBody>
          <a:bodyPr>
            <a:normAutofit/>
          </a:bodyPr>
          <a:lstStyle/>
          <a:p>
            <a:r>
              <a:rPr lang="en-US" sz="3200" b="1" dirty="0" smtClean="0">
                <a:solidFill>
                  <a:srgbClr val="C00000"/>
                </a:solidFill>
                <a:effectLst>
                  <a:outerShdw blurRad="38100" dist="38100" dir="2700000" algn="tl">
                    <a:srgbClr val="000000">
                      <a:alpha val="43137"/>
                    </a:srgbClr>
                  </a:outerShdw>
                </a:effectLst>
              </a:rPr>
              <a:t>STATION – 1 (Gross Anatomy of Leg and Foot)</a:t>
            </a:r>
            <a:br>
              <a:rPr lang="en-US" sz="3200" b="1" dirty="0" smtClean="0">
                <a:solidFill>
                  <a:srgbClr val="C00000"/>
                </a:solidFill>
                <a:effectLst>
                  <a:outerShdw blurRad="38100" dist="38100" dir="2700000" algn="tl">
                    <a:srgbClr val="000000">
                      <a:alpha val="43137"/>
                    </a:srgbClr>
                  </a:outerShdw>
                </a:effectLst>
              </a:rPr>
            </a:br>
            <a:r>
              <a:rPr lang="en-US" sz="2000" b="1" u="sng" dirty="0" smtClean="0">
                <a:solidFill>
                  <a:srgbClr val="C00000"/>
                </a:solidFill>
                <a:effectLst>
                  <a:outerShdw blurRad="38100" dist="38100" dir="2700000" algn="tl">
                    <a:srgbClr val="000000">
                      <a:alpha val="43137"/>
                    </a:srgbClr>
                  </a:outerShdw>
                </a:effectLst>
              </a:rPr>
              <a:t>Lateral Compartment of The Leg</a:t>
            </a:r>
            <a:endParaRPr lang="en-US" sz="2000" b="1" u="sng"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5545237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7289" t="21205" r="10805" b="11071"/>
          <a:stretch/>
        </p:blipFill>
        <p:spPr bwMode="auto">
          <a:xfrm>
            <a:off x="370114" y="1143000"/>
            <a:ext cx="8425543" cy="518494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itle 1"/>
          <p:cNvSpPr>
            <a:spLocks noGrp="1"/>
          </p:cNvSpPr>
          <p:nvPr>
            <p:ph type="title"/>
          </p:nvPr>
        </p:nvSpPr>
        <p:spPr>
          <a:xfrm>
            <a:off x="457200" y="21771"/>
            <a:ext cx="8229600" cy="1045029"/>
          </a:xfrm>
        </p:spPr>
        <p:txBody>
          <a:bodyPr>
            <a:normAutofit/>
          </a:bodyPr>
          <a:lstStyle/>
          <a:p>
            <a:r>
              <a:rPr lang="en-US" sz="3200" b="1" dirty="0" smtClean="0">
                <a:solidFill>
                  <a:srgbClr val="C00000"/>
                </a:solidFill>
                <a:effectLst>
                  <a:outerShdw blurRad="38100" dist="38100" dir="2700000" algn="tl">
                    <a:srgbClr val="000000">
                      <a:alpha val="43137"/>
                    </a:srgbClr>
                  </a:outerShdw>
                </a:effectLst>
              </a:rPr>
              <a:t>STATION – 1 (Gross Anatomy of Leg and Foot)</a:t>
            </a:r>
            <a:br>
              <a:rPr lang="en-US" sz="3200" b="1" dirty="0" smtClean="0">
                <a:solidFill>
                  <a:srgbClr val="C00000"/>
                </a:solidFill>
                <a:effectLst>
                  <a:outerShdw blurRad="38100" dist="38100" dir="2700000" algn="tl">
                    <a:srgbClr val="000000">
                      <a:alpha val="43137"/>
                    </a:srgbClr>
                  </a:outerShdw>
                </a:effectLst>
              </a:rPr>
            </a:br>
            <a:r>
              <a:rPr lang="en-US" sz="2000" b="1" u="sng" dirty="0" smtClean="0">
                <a:solidFill>
                  <a:srgbClr val="C00000"/>
                </a:solidFill>
                <a:effectLst>
                  <a:outerShdw blurRad="38100" dist="38100" dir="2700000" algn="tl">
                    <a:srgbClr val="000000">
                      <a:alpha val="43137"/>
                    </a:srgbClr>
                  </a:outerShdw>
                </a:effectLst>
              </a:rPr>
              <a:t>Lateral Compartment of The Leg</a:t>
            </a:r>
            <a:endParaRPr lang="en-US" sz="2000" b="1" u="sng" dirty="0">
              <a:solidFill>
                <a:srgbClr val="C00000"/>
              </a:solidFill>
              <a:effectLst>
                <a:outerShdw blurRad="38100" dist="38100" dir="2700000" algn="tl">
                  <a:srgbClr val="000000">
                    <a:alpha val="43137"/>
                  </a:srgbClr>
                </a:outerShdw>
              </a:effectLst>
            </a:endParaRPr>
          </a:p>
        </p:txBody>
      </p:sp>
      <p:sp>
        <p:nvSpPr>
          <p:cNvPr id="3" name="Rectangle 2"/>
          <p:cNvSpPr/>
          <p:nvPr/>
        </p:nvSpPr>
        <p:spPr>
          <a:xfrm>
            <a:off x="2286000" y="3276600"/>
            <a:ext cx="10668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86000" y="4038600"/>
            <a:ext cx="10668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0385380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5791200" cy="5562600"/>
          </a:xfrm>
        </p:spPr>
        <p:txBody>
          <a:bodyPr>
            <a:noAutofit/>
          </a:bodyPr>
          <a:lstStyle/>
          <a:p>
            <a:pPr algn="just"/>
            <a:r>
              <a:rPr lang="en-US" sz="1300" b="1" dirty="0" smtClean="0">
                <a:solidFill>
                  <a:srgbClr val="C00000"/>
                </a:solidFill>
                <a:effectLst>
                  <a:outerShdw blurRad="38100" dist="38100" dir="2700000" algn="tl">
                    <a:srgbClr val="000000">
                      <a:alpha val="43137"/>
                    </a:srgbClr>
                  </a:outerShdw>
                </a:effectLst>
              </a:rPr>
              <a:t>Superficial muscle group:</a:t>
            </a:r>
          </a:p>
          <a:p>
            <a:pPr lvl="1" algn="just"/>
            <a:r>
              <a:rPr lang="en-US" sz="1300" b="1" dirty="0" smtClean="0"/>
              <a:t>Including</a:t>
            </a:r>
            <a:r>
              <a:rPr lang="en-US" sz="1300" dirty="0" smtClean="0"/>
              <a:t>: gastrocnemius, soleus and </a:t>
            </a:r>
            <a:r>
              <a:rPr lang="en-US" sz="1300" dirty="0" err="1" smtClean="0"/>
              <a:t>plantaris</a:t>
            </a:r>
            <a:r>
              <a:rPr lang="en-US" sz="1300" dirty="0" smtClean="0"/>
              <a:t>.</a:t>
            </a:r>
          </a:p>
          <a:p>
            <a:pPr lvl="1" algn="just"/>
            <a:endParaRPr lang="en-US" sz="1300" dirty="0" smtClean="0"/>
          </a:p>
          <a:p>
            <a:pPr lvl="1" algn="just"/>
            <a:r>
              <a:rPr lang="en-US" sz="1300" dirty="0" smtClean="0"/>
              <a:t>The two headed gastrocnemius and soleus share a common tendon, the </a:t>
            </a:r>
            <a:r>
              <a:rPr lang="en-US" sz="1300" b="1" dirty="0" smtClean="0"/>
              <a:t>calcaneal tendon</a:t>
            </a:r>
            <a:r>
              <a:rPr lang="en-US" sz="1300" dirty="0" smtClean="0"/>
              <a:t> which attaches to the calcaneus (elevating the heel and thus depressing the forefoot, generating as much as 93% of the plantarflexion force).</a:t>
            </a:r>
          </a:p>
          <a:p>
            <a:pPr lvl="1" algn="just"/>
            <a:endParaRPr lang="en-US" sz="1300" dirty="0" smtClean="0"/>
          </a:p>
          <a:p>
            <a:pPr lvl="1" algn="just"/>
            <a:r>
              <a:rPr lang="en-US" sz="1300" b="1" dirty="0" smtClean="0"/>
              <a:t>“You stroll with the soleus but win the long jump with the gastrocnemius”.</a:t>
            </a:r>
          </a:p>
          <a:p>
            <a:pPr lvl="1" algn="just"/>
            <a:endParaRPr lang="en-US" sz="1300" dirty="0" smtClean="0"/>
          </a:p>
          <a:p>
            <a:pPr lvl="1" algn="just"/>
            <a:r>
              <a:rPr lang="en-US" sz="1300" b="1" dirty="0" smtClean="0"/>
              <a:t>Subcutaneous calcaneal bursa</a:t>
            </a:r>
            <a:r>
              <a:rPr lang="en-US" sz="1300" dirty="0" smtClean="0"/>
              <a:t>: located between the skin and the calcaneal tendon, allows the skin to move over the taut tendon.</a:t>
            </a:r>
          </a:p>
          <a:p>
            <a:pPr lvl="1" algn="just"/>
            <a:endParaRPr lang="en-US" sz="1300" dirty="0" smtClean="0"/>
          </a:p>
          <a:p>
            <a:pPr lvl="1" algn="just"/>
            <a:r>
              <a:rPr lang="en-US" sz="1300" b="1" dirty="0" err="1" smtClean="0"/>
              <a:t>Retrocalcaneal</a:t>
            </a:r>
            <a:r>
              <a:rPr lang="en-US" sz="1300" b="1" dirty="0" smtClean="0"/>
              <a:t> bursa</a:t>
            </a:r>
            <a:r>
              <a:rPr lang="en-US" sz="1300" dirty="0" smtClean="0"/>
              <a:t>: located between the tendon and the </a:t>
            </a:r>
            <a:r>
              <a:rPr lang="en-US" sz="1300" dirty="0" err="1" smtClean="0"/>
              <a:t>calacaneus</a:t>
            </a:r>
            <a:r>
              <a:rPr lang="en-US" sz="1300" dirty="0" smtClean="0"/>
              <a:t>, allows the tendon to glide over the bone.</a:t>
            </a:r>
          </a:p>
          <a:p>
            <a:pPr lvl="1" algn="just"/>
            <a:endParaRPr lang="en-US" sz="1300" dirty="0" smtClean="0"/>
          </a:p>
          <a:p>
            <a:pPr lvl="1" algn="just"/>
            <a:r>
              <a:rPr lang="en-US" sz="1300" b="1" dirty="0" smtClean="0"/>
              <a:t>Gastrocnemius</a:t>
            </a:r>
            <a:r>
              <a:rPr lang="en-US" sz="1300" dirty="0" smtClean="0"/>
              <a:t>: most superficial, fusiform, two-headed. Maximally activated when knee extension is combined with dorsiflexion.</a:t>
            </a:r>
          </a:p>
          <a:p>
            <a:pPr lvl="1" algn="just"/>
            <a:endParaRPr lang="en-US" sz="1300" dirty="0" smtClean="0"/>
          </a:p>
          <a:p>
            <a:pPr lvl="1" algn="just"/>
            <a:r>
              <a:rPr lang="en-US" sz="1300" b="1" dirty="0" smtClean="0"/>
              <a:t>Soleus</a:t>
            </a:r>
            <a:r>
              <a:rPr lang="en-US" sz="1300" dirty="0" smtClean="0"/>
              <a:t>: deep to the gastrocnemius, larger, flatter. The soleus can be palpated on each side of the gastrocnemius when the individual is standing on tiptoes. It cannot act on the knee joint.</a:t>
            </a:r>
          </a:p>
          <a:p>
            <a:pPr lvl="1" algn="just"/>
            <a:endParaRPr lang="en-US" sz="1300" dirty="0" smtClean="0"/>
          </a:p>
          <a:p>
            <a:pPr lvl="1" algn="just"/>
            <a:r>
              <a:rPr lang="en-US" sz="1300" b="1" dirty="0" err="1" smtClean="0"/>
              <a:t>Plantaris</a:t>
            </a:r>
            <a:r>
              <a:rPr lang="en-US" sz="1300" dirty="0" smtClean="0"/>
              <a:t>: small muscles, short-belly, long tendon. It is a vestigial muscle absent in 5%-10% of people (removed for grafting).</a:t>
            </a:r>
            <a:endParaRPr lang="en-US" sz="1300" dirty="0"/>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69347" t="21949" r="10856" b="9744"/>
          <a:stretch/>
        </p:blipFill>
        <p:spPr bwMode="auto">
          <a:xfrm>
            <a:off x="5867400" y="1143000"/>
            <a:ext cx="3113316" cy="5334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5791200" y="5791200"/>
            <a:ext cx="1524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457200" y="21771"/>
            <a:ext cx="8229600" cy="740229"/>
          </a:xfrm>
        </p:spPr>
        <p:txBody>
          <a:bodyPr>
            <a:normAutofit fontScale="90000"/>
          </a:bodyPr>
          <a:lstStyle/>
          <a:p>
            <a:r>
              <a:rPr lang="en-US" sz="3200" b="1" dirty="0" smtClean="0">
                <a:solidFill>
                  <a:srgbClr val="C00000"/>
                </a:solidFill>
                <a:effectLst>
                  <a:outerShdw blurRad="38100" dist="38100" dir="2700000" algn="tl">
                    <a:srgbClr val="000000">
                      <a:alpha val="43137"/>
                    </a:srgbClr>
                  </a:outerShdw>
                </a:effectLst>
              </a:rPr>
              <a:t>STATION – 1 (Gross Anatomy of Leg and Foot)</a:t>
            </a:r>
            <a:br>
              <a:rPr lang="en-US" sz="3200" b="1" dirty="0" smtClean="0">
                <a:solidFill>
                  <a:srgbClr val="C00000"/>
                </a:solidFill>
                <a:effectLst>
                  <a:outerShdw blurRad="38100" dist="38100" dir="2700000" algn="tl">
                    <a:srgbClr val="000000">
                      <a:alpha val="43137"/>
                    </a:srgbClr>
                  </a:outerShdw>
                </a:effectLst>
              </a:rPr>
            </a:br>
            <a:r>
              <a:rPr lang="en-US" sz="2000" b="1" u="sng" dirty="0" smtClean="0">
                <a:solidFill>
                  <a:srgbClr val="C00000"/>
                </a:solidFill>
                <a:effectLst>
                  <a:outerShdw blurRad="38100" dist="38100" dir="2700000" algn="tl">
                    <a:srgbClr val="000000">
                      <a:alpha val="43137"/>
                    </a:srgbClr>
                  </a:outerShdw>
                </a:effectLst>
              </a:rPr>
              <a:t>Posterior Compartment of The Leg</a:t>
            </a:r>
            <a:endParaRPr lang="en-US" sz="2000" b="1" u="sng"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48009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486400"/>
          </a:xfrm>
        </p:spPr>
        <p:txBody>
          <a:bodyPr>
            <a:normAutofit fontScale="70000" lnSpcReduction="20000"/>
          </a:bodyPr>
          <a:lstStyle/>
          <a:p>
            <a:pPr algn="just"/>
            <a:r>
              <a:rPr lang="en-US" b="1" dirty="0" smtClean="0">
                <a:solidFill>
                  <a:srgbClr val="C00000"/>
                </a:solidFill>
                <a:effectLst>
                  <a:outerShdw blurRad="38100" dist="38100" dir="2700000" algn="tl">
                    <a:srgbClr val="000000">
                      <a:alpha val="43137"/>
                    </a:srgbClr>
                  </a:outerShdw>
                </a:effectLst>
              </a:rPr>
              <a:t>Deep muscle group:</a:t>
            </a:r>
          </a:p>
          <a:p>
            <a:pPr lvl="1" algn="just"/>
            <a:r>
              <a:rPr lang="en-US" b="1" dirty="0" smtClean="0"/>
              <a:t>4 muscles</a:t>
            </a:r>
            <a:r>
              <a:rPr lang="en-US" dirty="0" smtClean="0"/>
              <a:t>: popliteus, flexor </a:t>
            </a:r>
            <a:r>
              <a:rPr lang="en-US" dirty="0" err="1" smtClean="0"/>
              <a:t>digitorum</a:t>
            </a:r>
            <a:r>
              <a:rPr lang="en-US" dirty="0" smtClean="0"/>
              <a:t> longus, flexor </a:t>
            </a:r>
            <a:r>
              <a:rPr lang="en-US" dirty="0" err="1" smtClean="0"/>
              <a:t>hallucis</a:t>
            </a:r>
            <a:r>
              <a:rPr lang="en-US" dirty="0" smtClean="0"/>
              <a:t> longus and tibialis posterior.</a:t>
            </a:r>
          </a:p>
          <a:p>
            <a:pPr lvl="1" algn="just"/>
            <a:endParaRPr lang="en-US" dirty="0" smtClean="0"/>
          </a:p>
          <a:p>
            <a:pPr lvl="1" algn="just"/>
            <a:r>
              <a:rPr lang="en-US" b="1" dirty="0" smtClean="0"/>
              <a:t>Popliteus</a:t>
            </a:r>
            <a:r>
              <a:rPr lang="en-US" dirty="0" smtClean="0"/>
              <a:t>: thin, triangular muscle, in the floor of the popliteal fossa, acts on the knee joint.</a:t>
            </a:r>
          </a:p>
          <a:p>
            <a:pPr lvl="1" algn="just"/>
            <a:endParaRPr lang="en-US" dirty="0" smtClean="0"/>
          </a:p>
          <a:p>
            <a:pPr lvl="1" algn="just"/>
            <a:r>
              <a:rPr lang="en-US" b="1" dirty="0" smtClean="0"/>
              <a:t>Flexor </a:t>
            </a:r>
            <a:r>
              <a:rPr lang="en-US" b="1" dirty="0" err="1" smtClean="0"/>
              <a:t>hallucis</a:t>
            </a:r>
            <a:r>
              <a:rPr lang="en-US" b="1" dirty="0" smtClean="0"/>
              <a:t> longus</a:t>
            </a:r>
            <a:r>
              <a:rPr lang="en-US" dirty="0" smtClean="0"/>
              <a:t>: the powerful flexor of all the joints of the great toe.</a:t>
            </a:r>
          </a:p>
          <a:p>
            <a:pPr lvl="1" algn="just"/>
            <a:endParaRPr lang="en-US" dirty="0" smtClean="0"/>
          </a:p>
          <a:p>
            <a:pPr lvl="1" algn="just"/>
            <a:r>
              <a:rPr lang="en-US" b="1" dirty="0" smtClean="0"/>
              <a:t>Flexor </a:t>
            </a:r>
            <a:r>
              <a:rPr lang="en-US" b="1" dirty="0" err="1" smtClean="0"/>
              <a:t>digitorum</a:t>
            </a:r>
            <a:r>
              <a:rPr lang="en-US" b="1" dirty="0" smtClean="0"/>
              <a:t> longus</a:t>
            </a:r>
            <a:r>
              <a:rPr lang="en-US" dirty="0" smtClean="0"/>
              <a:t>: smaller than flexor </a:t>
            </a:r>
            <a:r>
              <a:rPr lang="en-US" dirty="0" err="1" smtClean="0"/>
              <a:t>hallucis</a:t>
            </a:r>
            <a:r>
              <a:rPr lang="en-US" dirty="0" smtClean="0"/>
              <a:t> longus even though it moves four digits. The tendon passes diagonally into the sole of the foot, superficial to the tendon of the flexor </a:t>
            </a:r>
            <a:r>
              <a:rPr lang="en-US" dirty="0" err="1" smtClean="0"/>
              <a:t>hallucis</a:t>
            </a:r>
            <a:r>
              <a:rPr lang="en-US" dirty="0" smtClean="0"/>
              <a:t> longus.</a:t>
            </a:r>
          </a:p>
          <a:p>
            <a:pPr lvl="1" algn="just"/>
            <a:endParaRPr lang="en-US" dirty="0" smtClean="0"/>
          </a:p>
          <a:p>
            <a:pPr lvl="1" algn="just"/>
            <a:r>
              <a:rPr lang="en-US" b="1" dirty="0" smtClean="0"/>
              <a:t>Tibialis posterior</a:t>
            </a:r>
            <a:r>
              <a:rPr lang="en-US" dirty="0" smtClean="0"/>
              <a:t>: deepest muscle in the group, between the flexor </a:t>
            </a:r>
            <a:r>
              <a:rPr lang="en-US" dirty="0" err="1" smtClean="0"/>
              <a:t>digitorum</a:t>
            </a:r>
            <a:r>
              <a:rPr lang="en-US" dirty="0" smtClean="0"/>
              <a:t> longus and the flexor </a:t>
            </a:r>
            <a:r>
              <a:rPr lang="en-US" dirty="0" err="1" smtClean="0"/>
              <a:t>hallucis</a:t>
            </a:r>
            <a:r>
              <a:rPr lang="en-US" dirty="0" smtClean="0"/>
              <a:t> longus. It acts synergistically with the tibialis anterior to invert the foot. In addition it maintains (fix) the medial longitudinal arch of the foot.</a:t>
            </a:r>
          </a:p>
        </p:txBody>
      </p:sp>
      <p:sp>
        <p:nvSpPr>
          <p:cNvPr id="5" name="Title 1"/>
          <p:cNvSpPr>
            <a:spLocks noGrp="1"/>
          </p:cNvSpPr>
          <p:nvPr>
            <p:ph type="title"/>
          </p:nvPr>
        </p:nvSpPr>
        <p:spPr>
          <a:xfrm>
            <a:off x="457200" y="21771"/>
            <a:ext cx="8229600" cy="892629"/>
          </a:xfrm>
        </p:spPr>
        <p:txBody>
          <a:bodyPr>
            <a:normAutofit/>
          </a:bodyPr>
          <a:lstStyle/>
          <a:p>
            <a:r>
              <a:rPr lang="en-US" sz="3200" b="1" dirty="0" smtClean="0">
                <a:solidFill>
                  <a:srgbClr val="C00000"/>
                </a:solidFill>
                <a:effectLst>
                  <a:outerShdw blurRad="38100" dist="38100" dir="2700000" algn="tl">
                    <a:srgbClr val="000000">
                      <a:alpha val="43137"/>
                    </a:srgbClr>
                  </a:outerShdw>
                </a:effectLst>
              </a:rPr>
              <a:t>STATION – 1 (Gross Anatomy of Leg and Foot)</a:t>
            </a:r>
            <a:br>
              <a:rPr lang="en-US" sz="3200" b="1" dirty="0" smtClean="0">
                <a:solidFill>
                  <a:srgbClr val="C00000"/>
                </a:solidFill>
                <a:effectLst>
                  <a:outerShdw blurRad="38100" dist="38100" dir="2700000" algn="tl">
                    <a:srgbClr val="000000">
                      <a:alpha val="43137"/>
                    </a:srgbClr>
                  </a:outerShdw>
                </a:effectLst>
              </a:rPr>
            </a:br>
            <a:r>
              <a:rPr lang="en-US" sz="2000" b="1" u="sng" dirty="0" smtClean="0">
                <a:solidFill>
                  <a:srgbClr val="C00000"/>
                </a:solidFill>
                <a:effectLst>
                  <a:outerShdw blurRad="38100" dist="38100" dir="2700000" algn="tl">
                    <a:srgbClr val="000000">
                      <a:alpha val="43137"/>
                    </a:srgbClr>
                  </a:outerShdw>
                </a:effectLst>
              </a:rPr>
              <a:t>Posterior Compartment of The Leg</a:t>
            </a:r>
            <a:endParaRPr lang="en-US" sz="2000" b="1" u="sng"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3042593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0264" t="13534" r="19944"/>
          <a:stretch/>
        </p:blipFill>
        <p:spPr bwMode="auto">
          <a:xfrm>
            <a:off x="914400" y="152399"/>
            <a:ext cx="7892143" cy="65532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itle 1"/>
          <p:cNvSpPr>
            <a:spLocks noGrp="1"/>
          </p:cNvSpPr>
          <p:nvPr>
            <p:ph type="title"/>
          </p:nvPr>
        </p:nvSpPr>
        <p:spPr>
          <a:xfrm rot="16200000">
            <a:off x="-3064328" y="3053441"/>
            <a:ext cx="6868886" cy="740229"/>
          </a:xfrm>
        </p:spPr>
        <p:txBody>
          <a:bodyPr>
            <a:normAutofit fontScale="90000"/>
          </a:bodyPr>
          <a:lstStyle/>
          <a:p>
            <a:r>
              <a:rPr lang="en-US" sz="3100" b="1" dirty="0" smtClean="0">
                <a:solidFill>
                  <a:srgbClr val="C00000"/>
                </a:solidFill>
                <a:effectLst>
                  <a:outerShdw blurRad="38100" dist="38100" dir="2700000" algn="tl">
                    <a:srgbClr val="000000">
                      <a:alpha val="43137"/>
                    </a:srgbClr>
                  </a:outerShdw>
                </a:effectLst>
              </a:rPr>
              <a:t>STATION – 1 (Gross Anatomy of Leg and Foot)</a:t>
            </a:r>
            <a:r>
              <a:rPr lang="en-US" sz="3200" b="1" dirty="0" smtClean="0">
                <a:solidFill>
                  <a:srgbClr val="C00000"/>
                </a:solidFill>
                <a:effectLst>
                  <a:outerShdw blurRad="38100" dist="38100" dir="2700000" algn="tl">
                    <a:srgbClr val="000000">
                      <a:alpha val="43137"/>
                    </a:srgbClr>
                  </a:outerShdw>
                </a:effectLst>
              </a:rPr>
              <a:t/>
            </a:r>
            <a:br>
              <a:rPr lang="en-US" sz="3200" b="1" dirty="0" smtClean="0">
                <a:solidFill>
                  <a:srgbClr val="C00000"/>
                </a:solidFill>
                <a:effectLst>
                  <a:outerShdw blurRad="38100" dist="38100" dir="2700000" algn="tl">
                    <a:srgbClr val="000000">
                      <a:alpha val="43137"/>
                    </a:srgbClr>
                  </a:outerShdw>
                </a:effectLst>
              </a:rPr>
            </a:br>
            <a:r>
              <a:rPr lang="en-US" sz="2000" b="1" u="sng" dirty="0" smtClean="0">
                <a:solidFill>
                  <a:srgbClr val="C00000"/>
                </a:solidFill>
                <a:effectLst>
                  <a:outerShdw blurRad="38100" dist="38100" dir="2700000" algn="tl">
                    <a:srgbClr val="000000">
                      <a:alpha val="43137"/>
                    </a:srgbClr>
                  </a:outerShdw>
                </a:effectLst>
              </a:rPr>
              <a:t>Posterior Compartment of The Leg</a:t>
            </a:r>
            <a:endParaRPr lang="en-US" sz="2000" b="1" u="sng" dirty="0">
              <a:solidFill>
                <a:srgbClr val="C00000"/>
              </a:solidFill>
              <a:effectLst>
                <a:outerShdw blurRad="38100" dist="38100" dir="2700000" algn="tl">
                  <a:srgbClr val="000000">
                    <a:alpha val="43137"/>
                  </a:srgbClr>
                </a:outerShdw>
              </a:effectLst>
            </a:endParaRPr>
          </a:p>
        </p:txBody>
      </p:sp>
      <p:sp>
        <p:nvSpPr>
          <p:cNvPr id="3" name="Rectangle 2"/>
          <p:cNvSpPr/>
          <p:nvPr/>
        </p:nvSpPr>
        <p:spPr>
          <a:xfrm>
            <a:off x="3962400" y="1371600"/>
            <a:ext cx="1066800" cy="609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962400" y="2438400"/>
            <a:ext cx="6096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629400" y="762000"/>
            <a:ext cx="609600"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629400" y="1600200"/>
            <a:ext cx="9144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629400" y="2209800"/>
            <a:ext cx="914400" cy="3429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629400" y="2667000"/>
            <a:ext cx="838200"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745334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TotalTime>
  <Words>2154</Words>
  <Application>Microsoft Office PowerPoint</Application>
  <PresentationFormat>On-screen Show (4:3)</PresentationFormat>
  <Paragraphs>190</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DEMO VI (Leg and Foot)</vt:lpstr>
      <vt:lpstr>STATION – 1 (Gross Anatomy of Leg and Foot) Anterior Compartment of The Leg</vt:lpstr>
      <vt:lpstr>STATION – 1 (Gross Anatomy of Leg and Foot) Anterior Compartment of The Leg</vt:lpstr>
      <vt:lpstr>STATION – 1 (Gross Anatomy of Leg and Foot) Anterior Compartment of The Leg</vt:lpstr>
      <vt:lpstr>STATION – 1 (Gross Anatomy of Leg and Foot) Lateral Compartment of The Leg</vt:lpstr>
      <vt:lpstr>STATION – 1 (Gross Anatomy of Leg and Foot) Lateral Compartment of The Leg</vt:lpstr>
      <vt:lpstr>STATION – 1 (Gross Anatomy of Leg and Foot) Posterior Compartment of The Leg</vt:lpstr>
      <vt:lpstr>STATION – 1 (Gross Anatomy of Leg and Foot) Posterior Compartment of The Leg</vt:lpstr>
      <vt:lpstr>STATION – 1 (Gross Anatomy of Leg and Foot) Posterior Compartment of The Leg</vt:lpstr>
      <vt:lpstr>STATION – 1 (Gross Anatomy of Leg and Foot) Posterior Compartment of The Leg</vt:lpstr>
      <vt:lpstr>STATION – 2 (Ligaments of the Foot)</vt:lpstr>
      <vt:lpstr>STATION – 2 (Ligaments of the Foot)</vt:lpstr>
      <vt:lpstr>STATION – 3 (Surface Anatomy by Dr. A.Haleem)</vt:lpstr>
      <vt:lpstr>STATION – 3 (Surface Anatomy by Dr. A.Haleem)</vt:lpstr>
      <vt:lpstr>STATION – 3 (Surface Anatomy by Dr. A.Haleem)</vt:lpstr>
      <vt:lpstr>STATION – 3 (Surface Anatomy by Dr. A.Haleem) Cutaneous Innervation of The Leg and Foot</vt:lpstr>
      <vt:lpstr>STATION-4 (Revision + Radiology)</vt:lpstr>
      <vt:lpstr>STATION-4 (Revision + Radiology)</vt:lpstr>
      <vt:lpstr>STATION-4 (Revision + Radiology)</vt:lpstr>
      <vt:lpstr>STATION-4 (Revision + Radiology)</vt:lpstr>
      <vt:lpstr>Good Luck! Wish You All The Best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 VI (Leg and Foot)</dc:title>
  <dc:creator>al hashli</dc:creator>
  <cp:lastModifiedBy>user</cp:lastModifiedBy>
  <cp:revision>14</cp:revision>
  <dcterms:created xsi:type="dcterms:W3CDTF">2015-10-21T14:04:40Z</dcterms:created>
  <dcterms:modified xsi:type="dcterms:W3CDTF">2015-11-15T17:25:26Z</dcterms:modified>
</cp:coreProperties>
</file>