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445607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50529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8704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7448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481129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21977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3853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59948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83467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60004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79183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3814BE-E1E2-4616-9E42-92431E60162F}" type="datetimeFigureOut">
              <a:rPr lang="en-US" smtClean="0"/>
              <a:pPr/>
              <a:t>11/15/2015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4715F3-7C92-4E73-9046-7E948FB675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902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457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DEMO – </a:t>
            </a:r>
            <a:r>
              <a:rPr lang="en-US" sz="6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2700" b="1" u="sng" dirty="0" smtClean="0">
                <a:solidFill>
                  <a:schemeClr val="bg1">
                    <a:lumMod val="50000"/>
                  </a:schemeClr>
                </a:solidFill>
              </a:rPr>
              <a:t>(Knee Joint and Popliteal Fossa)</a:t>
            </a:r>
            <a:endParaRPr lang="en-US" sz="2700" b="1" u="sng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029200"/>
            <a:ext cx="6400800" cy="1447800"/>
          </a:xfrm>
        </p:spPr>
        <p:txBody>
          <a:bodyPr>
            <a:normAutofit/>
          </a:bodyPr>
          <a:lstStyle/>
          <a:p>
            <a:r>
              <a:rPr lang="en-US" sz="2400" b="1" dirty="0" smtClean="0">
                <a:solidFill>
                  <a:schemeClr val="tx1"/>
                </a:solidFill>
              </a:rPr>
              <a:t>Ali </a:t>
            </a:r>
            <a:r>
              <a:rPr lang="en-US" sz="2400" b="1" dirty="0" err="1" smtClean="0">
                <a:solidFill>
                  <a:schemeClr val="tx1"/>
                </a:solidFill>
              </a:rPr>
              <a:t>Jassim</a:t>
            </a:r>
            <a:r>
              <a:rPr lang="en-US" sz="2400" b="1" dirty="0" smtClean="0">
                <a:solidFill>
                  <a:schemeClr val="tx1"/>
                </a:solidFill>
              </a:rPr>
              <a:t> </a:t>
            </a:r>
            <a:r>
              <a:rPr lang="en-US" sz="2400" b="1" dirty="0" err="1" smtClean="0">
                <a:solidFill>
                  <a:schemeClr val="tx1"/>
                </a:solidFill>
              </a:rPr>
              <a:t>Alhashli</a:t>
            </a:r>
            <a:endParaRPr lang="en-US" sz="2400" b="1" dirty="0">
              <a:solidFill>
                <a:schemeClr val="tx1"/>
              </a:solidFill>
            </a:endParaRPr>
          </a:p>
          <a:p>
            <a:endParaRPr lang="en-US" sz="2400" b="1" dirty="0" smtClean="0">
              <a:solidFill>
                <a:schemeClr val="tx1"/>
              </a:solidFill>
            </a:endParaRPr>
          </a:p>
          <a:p>
            <a:r>
              <a:rPr lang="en-US" sz="1600" b="1" dirty="0" smtClean="0">
                <a:solidFill>
                  <a:schemeClr val="tx1"/>
                </a:solidFill>
              </a:rPr>
              <a:t>Year IV – Unit VII – Musculoskeletal System</a:t>
            </a:r>
            <a:endParaRPr lang="en-US" sz="1600" b="1" dirty="0">
              <a:solidFill>
                <a:schemeClr val="tx1"/>
              </a:solidFill>
            </a:endParaRPr>
          </a:p>
        </p:txBody>
      </p:sp>
      <p:pic>
        <p:nvPicPr>
          <p:cNvPr id="21506" name="Picture 2" descr="C:\Users\al hashli\Desktop\Ali\ali sultan bin casim tugra mail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133600"/>
            <a:ext cx="3048000" cy="2667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70338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762000"/>
            <a:ext cx="8763000" cy="4525963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Unhappy triad:</a:t>
            </a:r>
          </a:p>
          <a:p>
            <a:pPr lvl="1" algn="just"/>
            <a:r>
              <a:rPr lang="en-US" sz="1400" b="1" dirty="0" smtClean="0"/>
              <a:t>Cause</a:t>
            </a:r>
            <a:r>
              <a:rPr lang="en-US" sz="1400" dirty="0" smtClean="0"/>
              <a:t>: direct blow to the lateral side of the knee joint </a:t>
            </a:r>
            <a:r>
              <a:rPr lang="en-US" sz="1400" dirty="0" smtClean="0"/>
              <a:t>or excessive lateral </a:t>
            </a:r>
            <a:r>
              <a:rPr lang="en-US" sz="1400" dirty="0" smtClean="0"/>
              <a:t>twisting </a:t>
            </a:r>
            <a:r>
              <a:rPr lang="en-US" sz="1400" dirty="0" smtClean="0"/>
              <a:t>of the </a:t>
            </a:r>
            <a:r>
              <a:rPr lang="en-US" sz="1400" dirty="0" smtClean="0"/>
              <a:t>knee while it is flexed.</a:t>
            </a:r>
          </a:p>
          <a:p>
            <a:pPr lvl="1" algn="just"/>
            <a:r>
              <a:rPr lang="en-US" sz="1400" b="1" dirty="0" smtClean="0"/>
              <a:t>Torn ligaments:</a:t>
            </a:r>
          </a:p>
          <a:p>
            <a:pPr lvl="2" algn="just"/>
            <a:r>
              <a:rPr lang="en-US" sz="1400" dirty="0" smtClean="0"/>
              <a:t>Anterior cruciate ligament.</a:t>
            </a:r>
          </a:p>
          <a:p>
            <a:pPr lvl="2" algn="just"/>
            <a:r>
              <a:rPr lang="en-US" sz="1400" dirty="0" err="1" smtClean="0"/>
              <a:t>Tibial</a:t>
            </a:r>
            <a:r>
              <a:rPr lang="en-US" sz="1400" dirty="0" smtClean="0"/>
              <a:t> collateral ligament.</a:t>
            </a:r>
          </a:p>
          <a:p>
            <a:pPr lvl="2" algn="just"/>
            <a:r>
              <a:rPr lang="en-US" sz="1400" dirty="0" smtClean="0"/>
              <a:t>Medial meniscus.</a:t>
            </a:r>
          </a:p>
          <a:p>
            <a:pPr algn="just"/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Prepatellar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bursitis (housemaid’s knee): </a:t>
            </a:r>
            <a:r>
              <a:rPr lang="en-US" sz="1400" dirty="0" smtClean="0"/>
              <a:t>friction bursitis caused by friction between the skin and the patella. If the inflammation is chronic, the bursa becomes distended with fluid and forms a swelling anterior to the knee.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(Ligaments of The Knee Joint + Radiology)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0059" t="40565" r="13889" b="9170"/>
          <a:stretch/>
        </p:blipFill>
        <p:spPr bwMode="auto">
          <a:xfrm>
            <a:off x="642256" y="3048001"/>
            <a:ext cx="8229599" cy="359772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3960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(Ligaments of The Knee Joint + Radiology)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398" t="14703" r="12281" b="48984"/>
          <a:stretch/>
        </p:blipFill>
        <p:spPr bwMode="auto">
          <a:xfrm>
            <a:off x="130627" y="1600200"/>
            <a:ext cx="4288973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9254" t="51777" r="11818" b="7668"/>
          <a:stretch/>
        </p:blipFill>
        <p:spPr bwMode="auto">
          <a:xfrm>
            <a:off x="4800600" y="1600200"/>
            <a:ext cx="4191001" cy="3657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26975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1771" y="609600"/>
            <a:ext cx="9165771" cy="5211763"/>
          </a:xfrm>
        </p:spPr>
        <p:txBody>
          <a:bodyPr>
            <a:normAutofit/>
          </a:bodyPr>
          <a:lstStyle/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Characteristic of cartilage:</a:t>
            </a:r>
          </a:p>
          <a:p>
            <a:pPr lvl="1"/>
            <a:r>
              <a:rPr lang="en-US" sz="1400" dirty="0" smtClean="0"/>
              <a:t>Develops from mesenchyme and consists of cells (chondrocytes and </a:t>
            </a:r>
            <a:r>
              <a:rPr lang="en-US" sz="1400" dirty="0" err="1" smtClean="0"/>
              <a:t>chondroblasts</a:t>
            </a:r>
            <a:r>
              <a:rPr lang="en-US" sz="1400" dirty="0" smtClean="0"/>
              <a:t>), connective tissue fibers and ground substance.</a:t>
            </a:r>
          </a:p>
          <a:p>
            <a:pPr lvl="1"/>
            <a:r>
              <a:rPr lang="en-US" sz="1400" dirty="0" smtClean="0"/>
              <a:t>Avascular, gets nutrients via diffusion through ground substance.</a:t>
            </a:r>
          </a:p>
          <a:p>
            <a:pPr lvl="1"/>
            <a:r>
              <a:rPr lang="en-US" sz="1400" b="1" dirty="0" smtClean="0"/>
              <a:t>There are 3 types of cartilage: hyaline, elastic and fibrocartilage.</a:t>
            </a:r>
          </a:p>
          <a:p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Hyaline cartilage:</a:t>
            </a:r>
          </a:p>
          <a:p>
            <a:pPr lvl="1"/>
            <a:r>
              <a:rPr lang="en-US" sz="1400" dirty="0" smtClean="0"/>
              <a:t>Most common in the body and serves as a skeletal model for most bones.</a:t>
            </a:r>
          </a:p>
          <a:p>
            <a:pPr lvl="1"/>
            <a:r>
              <a:rPr lang="en-US" sz="1400" dirty="0" smtClean="0"/>
              <a:t>In developing bones, cartilage present in epiphyseal plates for bone growth in length.</a:t>
            </a:r>
          </a:p>
          <a:p>
            <a:pPr lvl="1"/>
            <a:r>
              <a:rPr lang="en-US" sz="1400" dirty="0" smtClean="0"/>
              <a:t>Replaced by bone during endochondral ossification.</a:t>
            </a:r>
          </a:p>
          <a:p>
            <a:pPr lvl="1"/>
            <a:r>
              <a:rPr lang="en-US" sz="1400" dirty="0" smtClean="0"/>
              <a:t>Contains type II collagen fibrils, which are not seen in histologic sections due to reflective index that is similar to that of ground substance.</a:t>
            </a:r>
          </a:p>
          <a:p>
            <a:pPr lvl="1"/>
            <a:r>
              <a:rPr lang="en-US" sz="1400" dirty="0" smtClean="0"/>
              <a:t>In adults, present on articular surfaces of bones, ends of ribs, nose, larynx, trachea and bronchi.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 descr="Untitled-1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16" t="50000" r="3553" b="2016"/>
          <a:stretch/>
        </p:blipFill>
        <p:spPr bwMode="auto">
          <a:xfrm>
            <a:off x="1099457" y="3657600"/>
            <a:ext cx="6934199" cy="3048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888646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0"/>
            <a:ext cx="8458200" cy="388620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Elastic cartilage:</a:t>
            </a:r>
          </a:p>
          <a:p>
            <a:pPr lvl="1" algn="just"/>
            <a:r>
              <a:rPr lang="en-US" sz="1400" dirty="0" smtClean="0"/>
              <a:t>Contains branching elastic fibers in matrix and is highly flexible.</a:t>
            </a:r>
          </a:p>
          <a:p>
            <a:pPr lvl="1" algn="just"/>
            <a:r>
              <a:rPr lang="en-US" sz="1400" dirty="0" smtClean="0"/>
              <a:t>Found in external ear, auditory tube, epiglottis and larynx.</a:t>
            </a:r>
          </a:p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Fibrocartilage:</a:t>
            </a:r>
          </a:p>
          <a:p>
            <a:pPr lvl="1" algn="just"/>
            <a:r>
              <a:rPr lang="en-US" sz="1400" dirty="0" smtClean="0"/>
              <a:t>Filled with dense bundles of type I collagen fibers that alternate with cartilage matrix.</a:t>
            </a:r>
          </a:p>
          <a:p>
            <a:pPr lvl="1" algn="just"/>
            <a:r>
              <a:rPr lang="en-US" sz="1400" dirty="0" smtClean="0"/>
              <a:t>Provides tensile strength, bears weight, and resists compression.</a:t>
            </a:r>
          </a:p>
          <a:p>
            <a:pPr lvl="1" algn="just"/>
            <a:r>
              <a:rPr lang="en-US" sz="1400" dirty="0" smtClean="0"/>
              <a:t>Found in intervertebral disks, symphysis pubis, and certain joints.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 rot="16200000">
            <a:off x="-3069771" y="3048000"/>
            <a:ext cx="68580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2" descr="Untitled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598" t="2096" r="1514" b="68277"/>
          <a:stretch/>
        </p:blipFill>
        <p:spPr bwMode="auto">
          <a:xfrm>
            <a:off x="1524000" y="1828801"/>
            <a:ext cx="6357258" cy="26016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 descr="Untitled-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73" t="71578" r="1639" b="1819"/>
          <a:stretch/>
        </p:blipFill>
        <p:spPr bwMode="auto">
          <a:xfrm>
            <a:off x="1524000" y="4430485"/>
            <a:ext cx="6357258" cy="24275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096880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62000"/>
            <a:ext cx="8686800" cy="5715000"/>
          </a:xfrm>
        </p:spPr>
        <p:txBody>
          <a:bodyPr>
            <a:no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Perichondrium:</a:t>
            </a:r>
          </a:p>
          <a:p>
            <a:pPr lvl="1" algn="just"/>
            <a:r>
              <a:rPr lang="en-US" sz="1600" dirty="0" smtClean="0"/>
              <a:t>Found on peripheries of hyaline and elastic cartilage.</a:t>
            </a:r>
          </a:p>
          <a:p>
            <a:pPr lvl="1" algn="just"/>
            <a:r>
              <a:rPr lang="en-US" sz="1600" dirty="0" smtClean="0"/>
              <a:t>Peripheral layer is dense vascular connective tissue with type I collagen.</a:t>
            </a:r>
          </a:p>
          <a:p>
            <a:pPr lvl="1" algn="just"/>
            <a:r>
              <a:rPr lang="en-US" sz="1600" dirty="0" smtClean="0"/>
              <a:t>Inner layer is </a:t>
            </a:r>
            <a:r>
              <a:rPr lang="en-US" sz="1600" dirty="0" err="1" smtClean="0"/>
              <a:t>chondrogenic</a:t>
            </a:r>
            <a:r>
              <a:rPr lang="en-US" sz="1600" dirty="0" smtClean="0"/>
              <a:t> and gives rise to </a:t>
            </a:r>
            <a:r>
              <a:rPr lang="en-US" sz="1600" dirty="0" err="1" smtClean="0"/>
              <a:t>chondroblasts</a:t>
            </a:r>
            <a:r>
              <a:rPr lang="en-US" sz="1600" dirty="0" smtClean="0"/>
              <a:t> that secrete cartilage matrix.</a:t>
            </a:r>
          </a:p>
          <a:p>
            <a:pPr lvl="1" algn="just"/>
            <a:r>
              <a:rPr lang="en-US" sz="1600" dirty="0" smtClean="0"/>
              <a:t>Articular hyaline cartilage of bones and fibrocartilage not lined by perichondrium.</a:t>
            </a:r>
          </a:p>
          <a:p>
            <a:pPr lvl="1"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 matrix:</a:t>
            </a:r>
          </a:p>
          <a:p>
            <a:pPr lvl="1" algn="just"/>
            <a:r>
              <a:rPr lang="en-US" sz="1600" dirty="0" smtClean="0"/>
              <a:t>Produced and maintained by chondrocytes and </a:t>
            </a:r>
            <a:r>
              <a:rPr lang="en-US" sz="1600" dirty="0" err="1" smtClean="0"/>
              <a:t>chondroblasts</a:t>
            </a:r>
            <a:r>
              <a:rPr lang="en-US" sz="1600" dirty="0" smtClean="0"/>
              <a:t>.</a:t>
            </a:r>
          </a:p>
          <a:p>
            <a:pPr lvl="1" algn="just"/>
            <a:r>
              <a:rPr lang="en-US" sz="1600" dirty="0" smtClean="0"/>
              <a:t>Contains large proteoglycan aggregates and is highly hydrated (high water content).</a:t>
            </a:r>
          </a:p>
          <a:p>
            <a:pPr lvl="1" algn="just"/>
            <a:r>
              <a:rPr lang="en-US" sz="1600" dirty="0" smtClean="0"/>
              <a:t>Allows diffusion and is </a:t>
            </a:r>
            <a:r>
              <a:rPr lang="en-US" sz="1600" dirty="0" err="1" smtClean="0"/>
              <a:t>semirigid</a:t>
            </a:r>
            <a:r>
              <a:rPr lang="en-US" sz="1600" dirty="0" smtClean="0"/>
              <a:t> shock absorber.</a:t>
            </a:r>
          </a:p>
          <a:p>
            <a:pPr lvl="1" algn="just"/>
            <a:r>
              <a:rPr lang="en-US" sz="1600" dirty="0" smtClean="0"/>
              <a:t>Adhesive glycoprotein </a:t>
            </a:r>
            <a:r>
              <a:rPr lang="en-US" sz="1600" dirty="0" err="1" smtClean="0"/>
              <a:t>chondronectin</a:t>
            </a:r>
            <a:r>
              <a:rPr lang="en-US" sz="1600" dirty="0" smtClean="0"/>
              <a:t> binds cells and fibrils to the surrounding matrix.</a:t>
            </a:r>
          </a:p>
          <a:p>
            <a:pPr lvl="1" algn="just"/>
            <a:r>
              <a:rPr lang="en-US" sz="1600" dirty="0" smtClean="0"/>
              <a:t>Elastic cartilage provides structural support and increased flexibility.</a:t>
            </a:r>
          </a:p>
          <a:p>
            <a:pPr lvl="1"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Cartilage cells:</a:t>
            </a:r>
          </a:p>
          <a:p>
            <a:pPr lvl="1" algn="just"/>
            <a:r>
              <a:rPr lang="en-US" sz="1600" dirty="0" smtClean="0"/>
              <a:t>Primitive mesenchymal cell differentiate into </a:t>
            </a:r>
            <a:r>
              <a:rPr lang="en-US" sz="1600" dirty="0" err="1" smtClean="0"/>
              <a:t>chondroblasts</a:t>
            </a:r>
            <a:r>
              <a:rPr lang="en-US" sz="1600" dirty="0" smtClean="0"/>
              <a:t> that synthesize the matrix.</a:t>
            </a:r>
          </a:p>
          <a:p>
            <a:pPr lvl="1" algn="just"/>
            <a:r>
              <a:rPr lang="en-US" sz="1600" dirty="0" smtClean="0"/>
              <a:t>Mesenchyme also differentiates into fibroblasts of the perichondrium.</a:t>
            </a:r>
          </a:p>
          <a:p>
            <a:pPr lvl="1" algn="just"/>
            <a:r>
              <a:rPr lang="en-US" sz="1600" dirty="0" smtClean="0"/>
              <a:t>Mature cartilage cells, chondrocytes, become enclosed in lacunae.</a:t>
            </a:r>
          </a:p>
          <a:p>
            <a:pPr lvl="1" algn="just"/>
            <a:r>
              <a:rPr lang="en-US" sz="1600" dirty="0" smtClean="0"/>
              <a:t>Main function of chondrocytes is to maintain the cartilage matrix.</a:t>
            </a:r>
          </a:p>
          <a:p>
            <a:pPr lvl="1" algn="just"/>
            <a:r>
              <a:rPr lang="en-US" sz="1600" dirty="0" smtClean="0"/>
              <a:t>Inner layer of surrounding connective tissue perichondrium is </a:t>
            </a:r>
            <a:r>
              <a:rPr lang="en-US" sz="1600" dirty="0" err="1" smtClean="0"/>
              <a:t>chondrogenic</a:t>
            </a:r>
            <a:r>
              <a:rPr lang="en-US" sz="1600" dirty="0" smtClean="0"/>
              <a:t>.</a:t>
            </a:r>
          </a:p>
          <a:p>
            <a:pPr lvl="1" algn="just"/>
            <a:r>
              <a:rPr lang="en-US" sz="1600" dirty="0" smtClean="0"/>
              <a:t>Cartilage grows by both interstitial and appositional growth.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86659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Untitled-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77" t="2713" r="10946" b="55785"/>
          <a:stretch/>
        </p:blipFill>
        <p:spPr bwMode="auto">
          <a:xfrm>
            <a:off x="120980" y="1447800"/>
            <a:ext cx="8870620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2053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5486400"/>
          </a:xfrm>
        </p:spPr>
        <p:txBody>
          <a:bodyPr>
            <a:normAutofit/>
          </a:bodyPr>
          <a:lstStyle/>
          <a:p>
            <a:pPr algn="just"/>
            <a:r>
              <a:rPr lang="en-US" sz="1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bone formation (ossification):</a:t>
            </a:r>
          </a:p>
          <a:p>
            <a:pPr lvl="1" algn="just"/>
            <a:r>
              <a:rPr lang="en-US" sz="1800" b="1" dirty="0" smtClean="0"/>
              <a:t>Endochondral ossification:</a:t>
            </a:r>
          </a:p>
          <a:p>
            <a:pPr lvl="2" algn="just"/>
            <a:r>
              <a:rPr lang="en-US" sz="1800" dirty="0" smtClean="0"/>
              <a:t>Most bones develop by this process, with a hyaline cartilage model preceding bone.</a:t>
            </a:r>
          </a:p>
          <a:p>
            <a:pPr lvl="2" algn="just"/>
            <a:r>
              <a:rPr lang="en-US" sz="1800" dirty="0" smtClean="0"/>
              <a:t>Hyaline cartilage model grows in length and width, then calcifies and chondrocytes die.</a:t>
            </a:r>
          </a:p>
          <a:p>
            <a:pPr lvl="2" algn="just"/>
            <a:r>
              <a:rPr lang="en-US" sz="1800" dirty="0" smtClean="0"/>
              <a:t>Mesenchymal cells in the periosteum differentiate into </a:t>
            </a:r>
            <a:r>
              <a:rPr lang="en-US" sz="1800" dirty="0" err="1" smtClean="0"/>
              <a:t>osteoprogenitor</a:t>
            </a:r>
            <a:r>
              <a:rPr lang="en-US" sz="1800" dirty="0" smtClean="0"/>
              <a:t> cells and form osteoblasts.</a:t>
            </a:r>
          </a:p>
          <a:p>
            <a:pPr lvl="2" algn="just"/>
            <a:r>
              <a:rPr lang="en-US" sz="1800" dirty="0" smtClean="0"/>
              <a:t>Osteoblasts synthesize the osteoid matrix, which calcifies and traps osteoblasts in lacunae as osteocytes.</a:t>
            </a:r>
          </a:p>
          <a:p>
            <a:pPr lvl="2" algn="just"/>
            <a:r>
              <a:rPr lang="en-US" sz="1800" dirty="0" smtClean="0"/>
              <a:t>Osteocytes establish cell-to-cell communication via canaliculi that open into blood channels.</a:t>
            </a:r>
          </a:p>
          <a:p>
            <a:pPr lvl="2" algn="just"/>
            <a:r>
              <a:rPr lang="en-US" sz="1800" dirty="0" smtClean="0"/>
              <a:t>Primary ossification center forms in the diaphysis and secondary center of ossification in the epiphysis.</a:t>
            </a:r>
          </a:p>
          <a:p>
            <a:pPr lvl="2" algn="just"/>
            <a:r>
              <a:rPr lang="en-US" sz="1800" dirty="0" smtClean="0"/>
              <a:t>Epiphyseal plate between the diaphysis and epiphysis allows for growth in bone length.</a:t>
            </a:r>
          </a:p>
          <a:p>
            <a:pPr lvl="2" algn="just"/>
            <a:r>
              <a:rPr lang="en-US" sz="1800" dirty="0" smtClean="0"/>
              <a:t>Eventually all cartilage is replaced by bone except the articular cartilage.</a:t>
            </a:r>
            <a:endParaRPr lang="en-US" sz="180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549515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Untitled-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109" t="4997" r="2769" b="2370"/>
          <a:stretch/>
        </p:blipFill>
        <p:spPr bwMode="auto">
          <a:xfrm>
            <a:off x="1219200" y="76200"/>
            <a:ext cx="7505699" cy="66871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 rot="16200000">
            <a:off x="-3064329" y="3031672"/>
            <a:ext cx="6890659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94699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19032" y="685800"/>
            <a:ext cx="8534400" cy="548640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Process of bone formation (ossification):</a:t>
            </a:r>
          </a:p>
          <a:p>
            <a:pPr lvl="1" algn="just"/>
            <a:r>
              <a:rPr lang="en-US" sz="1400" b="1" dirty="0"/>
              <a:t>I</a:t>
            </a:r>
            <a:r>
              <a:rPr lang="en-US" sz="1400" b="1" dirty="0" smtClean="0"/>
              <a:t>ntramembranous ossification:</a:t>
            </a:r>
          </a:p>
          <a:p>
            <a:pPr lvl="2" algn="just"/>
            <a:r>
              <a:rPr lang="en-US" sz="1400" dirty="0" smtClean="0"/>
              <a:t>Mesenchymal cells differentiate directly into osteoblasts.</a:t>
            </a:r>
          </a:p>
          <a:p>
            <a:pPr lvl="2" algn="just"/>
            <a:r>
              <a:rPr lang="en-US" sz="1400" dirty="0" smtClean="0"/>
              <a:t>Osteoblasts produce the osteoid matrix that quickly calcifies.</a:t>
            </a:r>
          </a:p>
          <a:p>
            <a:pPr lvl="2" algn="just"/>
            <a:r>
              <a:rPr lang="en-US" sz="1400" dirty="0" smtClean="0"/>
              <a:t>Osteoblasts initially for spongy bone that consists of trabeculae and trap osteocytes.</a:t>
            </a:r>
          </a:p>
          <a:p>
            <a:pPr lvl="2" algn="just"/>
            <a:r>
              <a:rPr lang="en-US" sz="1400" dirty="0" smtClean="0"/>
              <a:t>Mandible, maxilla, clavicle and flat skull bones are formed by this process.</a:t>
            </a:r>
          </a:p>
          <a:p>
            <a:pPr lvl="2" algn="just"/>
            <a:r>
              <a:rPr lang="en-US" sz="1400" dirty="0" smtClean="0"/>
              <a:t>Fontanelles in newborn skulls represent intramembranous ossification in progress.</a:t>
            </a:r>
            <a:endParaRPr lang="en-US" sz="1400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4 (Histology of Cartilage)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2" descr="Untitled-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32" t="1645" r="1881" b="56548"/>
          <a:stretch/>
        </p:blipFill>
        <p:spPr bwMode="auto">
          <a:xfrm>
            <a:off x="257064" y="2590800"/>
            <a:ext cx="8658336" cy="4191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63129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GOOD LUCK!</a:t>
            </a:r>
            <a:b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Wish You All The Best </a:t>
            </a:r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</a:t>
            </a:r>
            <a:endParaRPr lang="en-US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73098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6640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(Gross Anatomy of Popliteal Fossa)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4724400" cy="5791200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US" sz="1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 fossa</a:t>
            </a:r>
            <a:r>
              <a:rPr lang="en-US" sz="1450" dirty="0" smtClean="0"/>
              <a:t>: fat-filled, diamond-shaped, posterior to the knee.</a:t>
            </a:r>
          </a:p>
          <a:p>
            <a:pPr algn="just"/>
            <a:endParaRPr lang="en-US" sz="1450" dirty="0" smtClean="0"/>
          </a:p>
          <a:p>
            <a:pPr algn="just"/>
            <a:r>
              <a:rPr lang="en-US" sz="1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popliteal fossa is bounded by:</a:t>
            </a:r>
          </a:p>
          <a:p>
            <a:pPr lvl="1" algn="just"/>
            <a:r>
              <a:rPr lang="en-US" sz="1450" b="1" dirty="0" err="1" smtClean="0"/>
              <a:t>Superolaterally</a:t>
            </a:r>
            <a:r>
              <a:rPr lang="en-US" sz="1450" dirty="0" smtClean="0"/>
              <a:t>: biceps </a:t>
            </a:r>
            <a:r>
              <a:rPr lang="en-US" sz="1450" dirty="0" err="1" smtClean="0"/>
              <a:t>femoris</a:t>
            </a:r>
            <a:r>
              <a:rPr lang="en-US" sz="1450" dirty="0" smtClean="0"/>
              <a:t>.</a:t>
            </a:r>
          </a:p>
          <a:p>
            <a:pPr lvl="1" algn="just"/>
            <a:r>
              <a:rPr lang="en-US" sz="1450" b="1" dirty="0" err="1" smtClean="0"/>
              <a:t>Supermedially</a:t>
            </a:r>
            <a:r>
              <a:rPr lang="en-US" sz="1450" dirty="0" smtClean="0"/>
              <a:t>: semitendinosus and semimembranosus.</a:t>
            </a:r>
          </a:p>
          <a:p>
            <a:pPr lvl="1" algn="just"/>
            <a:r>
              <a:rPr lang="en-US" sz="1450" b="1" dirty="0" err="1" smtClean="0"/>
              <a:t>Inferolaterally</a:t>
            </a:r>
            <a:r>
              <a:rPr lang="en-US" sz="1450" b="1" dirty="0" smtClean="0"/>
              <a:t> and </a:t>
            </a:r>
            <a:r>
              <a:rPr lang="en-US" sz="1450" b="1" dirty="0" err="1" smtClean="0"/>
              <a:t>inferomedially</a:t>
            </a:r>
            <a:r>
              <a:rPr lang="en-US" sz="1450" dirty="0" smtClean="0"/>
              <a:t>: lateral and medial heads of gastrocnemius </a:t>
            </a:r>
            <a:r>
              <a:rPr lang="en-US" sz="1450" dirty="0" err="1" smtClean="0"/>
              <a:t>resepectively</a:t>
            </a:r>
            <a:r>
              <a:rPr lang="en-US" sz="1450" dirty="0" smtClean="0"/>
              <a:t>.</a:t>
            </a:r>
          </a:p>
          <a:p>
            <a:pPr lvl="1" algn="just"/>
            <a:r>
              <a:rPr lang="en-US" sz="1450" b="1" dirty="0" smtClean="0"/>
              <a:t>Roof</a:t>
            </a:r>
            <a:r>
              <a:rPr lang="en-US" sz="1450" dirty="0" smtClean="0"/>
              <a:t>: skin and popliteal fascia.</a:t>
            </a:r>
          </a:p>
          <a:p>
            <a:pPr lvl="1" algn="just"/>
            <a:r>
              <a:rPr lang="en-US" sz="1450" b="1" dirty="0" smtClean="0"/>
              <a:t>Floor</a:t>
            </a:r>
            <a:r>
              <a:rPr lang="en-US" sz="1450" dirty="0" smtClean="0"/>
              <a:t>: popliteal surface of the femur, posterior capsule of the knee joint, and the popliteus fascia covering the popliteus muscle.</a:t>
            </a:r>
          </a:p>
          <a:p>
            <a:pPr lvl="1" algn="just"/>
            <a:endParaRPr lang="en-US" sz="1450" dirty="0" smtClean="0"/>
          </a:p>
          <a:p>
            <a:pPr algn="just"/>
            <a:r>
              <a:rPr lang="en-US" sz="1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contents of the popliteal fossa include the:</a:t>
            </a:r>
          </a:p>
          <a:p>
            <a:pPr lvl="1" algn="just"/>
            <a:r>
              <a:rPr lang="en-US" sz="1450" dirty="0" smtClean="0"/>
              <a:t>Termination of the small saphenous vein.</a:t>
            </a:r>
          </a:p>
          <a:p>
            <a:pPr lvl="1" algn="just"/>
            <a:r>
              <a:rPr lang="en-US" sz="1450" dirty="0" smtClean="0"/>
              <a:t>Popliteal artery and vein.</a:t>
            </a:r>
          </a:p>
          <a:p>
            <a:pPr lvl="1" algn="just"/>
            <a:r>
              <a:rPr lang="en-US" sz="1450" dirty="0" err="1" smtClean="0"/>
              <a:t>Tibial</a:t>
            </a:r>
            <a:r>
              <a:rPr lang="en-US" sz="1450" dirty="0" smtClean="0"/>
              <a:t> and common fibular nerves.</a:t>
            </a:r>
          </a:p>
          <a:p>
            <a:pPr lvl="1" algn="just"/>
            <a:r>
              <a:rPr lang="en-US" sz="1450" dirty="0" smtClean="0"/>
              <a:t>Popliteal lymph nodes and lymphatic vessels.</a:t>
            </a:r>
          </a:p>
          <a:p>
            <a:pPr lvl="1" algn="just"/>
            <a:endParaRPr lang="en-US" sz="1450" dirty="0" smtClean="0"/>
          </a:p>
          <a:p>
            <a:pPr algn="just"/>
            <a:r>
              <a:rPr lang="en-US" sz="145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Fascia of popliteal fossa:</a:t>
            </a:r>
          </a:p>
          <a:p>
            <a:pPr lvl="1" algn="just"/>
            <a:r>
              <a:rPr lang="en-US" sz="1450" b="1" dirty="0" smtClean="0"/>
              <a:t>Subcutaneous tissue contains</a:t>
            </a:r>
            <a:r>
              <a:rPr lang="en-US" sz="1450" dirty="0" smtClean="0"/>
              <a:t>: fat, small saphenous vein, and 3 cutaneous nerves: posterior cutaneous nerve of the thigh, media and lateral sural cutaneous nerves.</a:t>
            </a:r>
          </a:p>
          <a:p>
            <a:pPr lvl="1" algn="just"/>
            <a:r>
              <a:rPr lang="en-US" sz="1450" b="1" dirty="0" smtClean="0"/>
              <a:t>Popliteal fascia</a:t>
            </a:r>
            <a:r>
              <a:rPr lang="en-US" sz="1450" dirty="0" smtClean="0"/>
              <a:t>: strong sheet of deep fascia that forms a protective covering for neurovascular structures.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6946" t="18915" r="11133" b="11900"/>
          <a:stretch/>
        </p:blipFill>
        <p:spPr bwMode="auto">
          <a:xfrm>
            <a:off x="4800600" y="990601"/>
            <a:ext cx="4256315" cy="51816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149256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62000"/>
            <a:ext cx="5410200" cy="5638800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Vessels in popliteal fossa:</a:t>
            </a:r>
          </a:p>
          <a:p>
            <a:pPr lvl="1" algn="just"/>
            <a:r>
              <a:rPr lang="en-US" sz="1400" b="1" dirty="0" smtClean="0"/>
              <a:t>Popliteal artery: </a:t>
            </a:r>
          </a:p>
          <a:p>
            <a:pPr lvl="2" algn="just"/>
            <a:r>
              <a:rPr lang="en-US" sz="1400" dirty="0" smtClean="0"/>
              <a:t>Continuation of the femoral artery.</a:t>
            </a:r>
          </a:p>
          <a:p>
            <a:pPr lvl="2" algn="just"/>
            <a:r>
              <a:rPr lang="en-US" sz="1400" dirty="0" smtClean="0"/>
              <a:t>Begins where the femoral artery passes through the adductor hiatus.</a:t>
            </a:r>
          </a:p>
          <a:p>
            <a:pPr lvl="2" algn="just"/>
            <a:r>
              <a:rPr lang="en-US" sz="1400" dirty="0" smtClean="0"/>
              <a:t>Ends at the inferior border of the popliteus by dividing into (anterior and posterior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arteries). </a:t>
            </a:r>
          </a:p>
          <a:p>
            <a:pPr lvl="2" algn="just"/>
            <a:r>
              <a:rPr lang="en-US" sz="1400" dirty="0" smtClean="0"/>
              <a:t>Popliteal artery is the deepest structure in popliteal fossa.</a:t>
            </a:r>
          </a:p>
          <a:p>
            <a:pPr lvl="2" algn="just"/>
            <a:r>
              <a:rPr lang="en-US" sz="1400" dirty="0" smtClean="0"/>
              <a:t>5 genicular branches of the popliteal artery supply the joint capsule and ligaments of the knee joint: superior lateral, superior medial, middle, inferior lateral and inferior medial.</a:t>
            </a:r>
          </a:p>
          <a:p>
            <a:pPr lvl="2" algn="just"/>
            <a:r>
              <a:rPr lang="en-US" sz="1400" dirty="0" smtClean="0"/>
              <a:t>The muscular branches of the popliteal artery supply the hamstring, gastrocnemius, soleus and </a:t>
            </a:r>
            <a:r>
              <a:rPr lang="en-US" sz="1400" dirty="0" err="1" smtClean="0"/>
              <a:t>plantaris</a:t>
            </a:r>
            <a:r>
              <a:rPr lang="en-US" sz="1400" dirty="0" smtClean="0"/>
              <a:t> muscles.</a:t>
            </a:r>
          </a:p>
          <a:p>
            <a:pPr lvl="2" algn="just"/>
            <a:endParaRPr lang="en-US" sz="1400" dirty="0" smtClean="0"/>
          </a:p>
          <a:p>
            <a:pPr lvl="1" algn="just"/>
            <a:r>
              <a:rPr lang="en-US" sz="1400" b="1" dirty="0" smtClean="0"/>
              <a:t>Popliteal vein:</a:t>
            </a:r>
          </a:p>
          <a:p>
            <a:pPr lvl="2" algn="just"/>
            <a:r>
              <a:rPr lang="en-US" sz="1400" dirty="0" smtClean="0"/>
              <a:t>Continuation of the posterior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</a:t>
            </a:r>
            <a:r>
              <a:rPr lang="en-US" sz="1400" dirty="0" smtClean="0"/>
              <a:t>vein.</a:t>
            </a:r>
            <a:endParaRPr lang="en-US" sz="1400" dirty="0" smtClean="0"/>
          </a:p>
          <a:p>
            <a:pPr lvl="2" algn="just"/>
            <a:r>
              <a:rPr lang="en-US" sz="1400" dirty="0" smtClean="0"/>
              <a:t>Superiorly, the popliteal vein becomes the femoral vein as it traverses the adductor hiatus.</a:t>
            </a:r>
          </a:p>
          <a:p>
            <a:pPr lvl="2" algn="just"/>
            <a:r>
              <a:rPr lang="en-US" sz="1400" dirty="0" smtClean="0"/>
              <a:t>The small saphenous vein passes from the posterior aspect of the lateral malleolus to the popliteal fossa, where it pierces the deep popliteal </a:t>
            </a:r>
            <a:r>
              <a:rPr lang="en-US" sz="1400" dirty="0" err="1" smtClean="0"/>
              <a:t>fasica</a:t>
            </a:r>
            <a:r>
              <a:rPr lang="en-US" sz="1400" dirty="0" smtClean="0"/>
              <a:t> and enters the popliteal vein.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6640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(Gross Anatomy of Popliteal Fossa)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8005" t="41599" r="11453" b="9797"/>
          <a:stretch/>
        </p:blipFill>
        <p:spPr bwMode="auto">
          <a:xfrm>
            <a:off x="5486400" y="1676400"/>
            <a:ext cx="3429000" cy="42672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602806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66800"/>
            <a:ext cx="4953000" cy="5562600"/>
          </a:xfrm>
        </p:spPr>
        <p:txBody>
          <a:bodyPr>
            <a:normAutofit fontScale="70000" lnSpcReduction="20000"/>
          </a:bodyPr>
          <a:lstStyle/>
          <a:p>
            <a:pPr algn="just"/>
            <a:r>
              <a:rPr lang="en-US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Nerves in popliteal fossa:</a:t>
            </a:r>
          </a:p>
          <a:p>
            <a:pPr lvl="1" algn="just"/>
            <a:r>
              <a:rPr lang="en-US" dirty="0" smtClean="0"/>
              <a:t>Sciatic nerve ends at the superior angle of the popliteal fossa by dividing into: </a:t>
            </a:r>
            <a:r>
              <a:rPr lang="en-US" dirty="0" err="1" smtClean="0"/>
              <a:t>tibial</a:t>
            </a:r>
            <a:r>
              <a:rPr lang="en-US" dirty="0" smtClean="0"/>
              <a:t> and common fibular nerves.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b="1" dirty="0" err="1" smtClean="0"/>
              <a:t>Tibial</a:t>
            </a:r>
            <a:r>
              <a:rPr lang="en-US" b="1" dirty="0" smtClean="0"/>
              <a:t> nerve</a:t>
            </a:r>
            <a:r>
              <a:rPr lang="en-US" dirty="0" smtClean="0"/>
              <a:t>: medial, larges, most superficial of the 3 main central components of the popliteal fossa (nerve, vein and artery). Medial sural nerve is derived from the </a:t>
            </a:r>
            <a:r>
              <a:rPr lang="en-US" dirty="0" err="1" smtClean="0"/>
              <a:t>tibial</a:t>
            </a:r>
            <a:r>
              <a:rPr lang="en-US" dirty="0" smtClean="0"/>
              <a:t> nerve.</a:t>
            </a:r>
          </a:p>
          <a:p>
            <a:pPr lvl="1" algn="just"/>
            <a:endParaRPr lang="en-US" dirty="0" smtClean="0"/>
          </a:p>
          <a:p>
            <a:pPr lvl="1" algn="just"/>
            <a:r>
              <a:rPr lang="en-US" b="1" dirty="0" smtClean="0"/>
              <a:t>Common fibular nerve</a:t>
            </a:r>
            <a:r>
              <a:rPr lang="en-US" dirty="0" smtClean="0"/>
              <a:t>: lateral, smaller, begins at the superior angle of the popliteal fossa and follows closely the medial border of biceps </a:t>
            </a:r>
            <a:r>
              <a:rPr lang="en-US" dirty="0" err="1" smtClean="0"/>
              <a:t>femoris</a:t>
            </a:r>
            <a:r>
              <a:rPr lang="en-US" dirty="0" smtClean="0"/>
              <a:t>. It leaves the fossa by passing superficial to the lateral head of the gastrocnemius and winding around the fibular neck.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1771"/>
            <a:ext cx="8229600" cy="664029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1 (Gross Anatomy of Popliteal Fossa)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6959" t="43830" r="42396" b="9677"/>
          <a:stretch/>
        </p:blipFill>
        <p:spPr bwMode="auto">
          <a:xfrm>
            <a:off x="5105400" y="1447800"/>
            <a:ext cx="3886200" cy="43434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436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2 (Surface Anatomy and Clinical </a:t>
            </a:r>
            <a:r>
              <a:rPr lang="en-US" sz="2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</a:t>
            </a:r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orrelations)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838200"/>
            <a:ext cx="8229600" cy="57150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the difference between dislocation and subluxation?</a:t>
            </a:r>
          </a:p>
          <a:p>
            <a:pPr lvl="1" algn="just"/>
            <a:r>
              <a:rPr lang="en-US" sz="1600" b="1" dirty="0" smtClean="0"/>
              <a:t>Dislocation</a:t>
            </a:r>
            <a:r>
              <a:rPr lang="en-US" sz="1600" dirty="0" smtClean="0"/>
              <a:t>: separation of 2 bones at a joint with complete </a:t>
            </a:r>
            <a:r>
              <a:rPr lang="en-US" sz="1600" dirty="0" smtClean="0"/>
              <a:t>loss </a:t>
            </a:r>
            <a:r>
              <a:rPr lang="en-US" sz="1600" dirty="0" smtClean="0"/>
              <a:t>of contact between their articular cartilages.</a:t>
            </a:r>
          </a:p>
          <a:p>
            <a:pPr lvl="1" algn="just"/>
            <a:r>
              <a:rPr lang="en-US" sz="1600" b="1" dirty="0" smtClean="0"/>
              <a:t>Subluxation</a:t>
            </a:r>
            <a:r>
              <a:rPr lang="en-US" sz="1600" dirty="0" smtClean="0"/>
              <a:t>: partial separation (still there is contact between them).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When is it difficult to see the patella?</a:t>
            </a:r>
          </a:p>
          <a:p>
            <a:pPr lvl="1" algn="just"/>
            <a:r>
              <a:rPr lang="en-US" sz="1600" dirty="0" smtClean="0"/>
              <a:t>It cannot be seen in case of </a:t>
            </a:r>
            <a:r>
              <a:rPr lang="en-US" sz="1600" b="1" dirty="0" smtClean="0"/>
              <a:t>effusion</a:t>
            </a:r>
            <a:r>
              <a:rPr lang="en-US" sz="1600" dirty="0" smtClean="0"/>
              <a:t> of the knee joint, </a:t>
            </a:r>
            <a:r>
              <a:rPr lang="en-US" sz="1600" b="1" dirty="0" smtClean="0"/>
              <a:t>obesity</a:t>
            </a:r>
            <a:r>
              <a:rPr lang="en-US" sz="1600" dirty="0" smtClean="0"/>
              <a:t> or if it was </a:t>
            </a:r>
            <a:r>
              <a:rPr lang="en-US" sz="1600" b="1" dirty="0" smtClean="0"/>
              <a:t>removed</a:t>
            </a:r>
            <a:r>
              <a:rPr lang="en-US" sz="1600" dirty="0" smtClean="0"/>
              <a:t> (when it is fractured to more than 2 pieces).</a:t>
            </a:r>
          </a:p>
          <a:p>
            <a:pPr algn="just"/>
            <a:r>
              <a:rPr lang="en-US" sz="1600" dirty="0" smtClean="0"/>
              <a:t>There is a slight joint gap between the femoral condyles (medial and lateral) and the </a:t>
            </a:r>
            <a:r>
              <a:rPr lang="en-US" sz="1600" dirty="0" err="1" smtClean="0"/>
              <a:t>tibial</a:t>
            </a:r>
            <a:r>
              <a:rPr lang="en-US" sz="1600" dirty="0" smtClean="0"/>
              <a:t> condyles (medial and lateral).</a:t>
            </a:r>
          </a:p>
          <a:p>
            <a:pPr algn="just"/>
            <a:r>
              <a:rPr lang="en-US" sz="1600" dirty="0" smtClean="0"/>
              <a:t>Below the patella, you can feel the patellar ligament which is inserting in the </a:t>
            </a:r>
            <a:r>
              <a:rPr lang="en-US" sz="1600" dirty="0" err="1" smtClean="0"/>
              <a:t>tibial</a:t>
            </a:r>
            <a:r>
              <a:rPr lang="en-US" sz="1600" dirty="0" smtClean="0"/>
              <a:t> tuberosity.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Common fibular nerve injury will result in ---</a:t>
            </a:r>
            <a:r>
              <a:rPr lang="ar-BH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&lt;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/>
              <a:t>foot drop.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the posterior aspect of the knee, you can see the popliteal fossa which is bounded by:</a:t>
            </a:r>
          </a:p>
          <a:p>
            <a:pPr lvl="1" algn="just"/>
            <a:r>
              <a:rPr lang="en-US" sz="1600" b="1" dirty="0" err="1" smtClean="0"/>
              <a:t>Superolaterally</a:t>
            </a:r>
            <a:r>
              <a:rPr lang="en-US" sz="1600" dirty="0" smtClean="0"/>
              <a:t>: biceps </a:t>
            </a:r>
            <a:r>
              <a:rPr lang="en-US" sz="1600" dirty="0" err="1" smtClean="0"/>
              <a:t>femoris</a:t>
            </a:r>
            <a:r>
              <a:rPr lang="en-US" sz="1600" dirty="0" smtClean="0"/>
              <a:t>.</a:t>
            </a:r>
          </a:p>
          <a:p>
            <a:pPr lvl="1" algn="just"/>
            <a:r>
              <a:rPr lang="en-US" sz="1600" b="1" dirty="0" err="1" smtClean="0"/>
              <a:t>Supermedially</a:t>
            </a:r>
            <a:r>
              <a:rPr lang="en-US" sz="1600" dirty="0" smtClean="0"/>
              <a:t>: semitendinosus and semimembranosus.</a:t>
            </a:r>
          </a:p>
          <a:p>
            <a:pPr lvl="1" algn="just"/>
            <a:r>
              <a:rPr lang="en-US" sz="1600" b="1" dirty="0" err="1" smtClean="0"/>
              <a:t>Inferolaterally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inferomedially</a:t>
            </a:r>
            <a:r>
              <a:rPr lang="en-US" sz="1600" dirty="0" smtClean="0"/>
              <a:t>: lateral and medial heads of gastrocnemius </a:t>
            </a:r>
            <a:r>
              <a:rPr lang="en-US" sz="1600" dirty="0" err="1" smtClean="0"/>
              <a:t>resepectively</a:t>
            </a:r>
            <a:r>
              <a:rPr lang="en-US" sz="1600" dirty="0" smtClean="0"/>
              <a:t>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How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do you feel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for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pulse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sz="1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popliteal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artery?</a:t>
            </a:r>
          </a:p>
          <a:p>
            <a:pPr lvl="1" algn="just"/>
            <a:r>
              <a:rPr lang="en-US" sz="1600" dirty="0" smtClean="0"/>
              <a:t>To palpate this </a:t>
            </a:r>
            <a:r>
              <a:rPr lang="en-US" sz="1600" dirty="0" smtClean="0"/>
              <a:t>artery</a:t>
            </a:r>
            <a:r>
              <a:rPr lang="en-US" sz="1600" dirty="0" smtClean="0"/>
              <a:t>, </a:t>
            </a:r>
            <a:r>
              <a:rPr lang="en-US" sz="1600" dirty="0" smtClean="0"/>
              <a:t>the person is placed in the </a:t>
            </a:r>
            <a:r>
              <a:rPr lang="en-US" sz="1600" dirty="0" smtClean="0"/>
              <a:t>supine position </a:t>
            </a:r>
            <a:r>
              <a:rPr lang="en-US" sz="1600" dirty="0" smtClean="0"/>
              <a:t>with the knee flexed to relax the popliteal fascia and hamstrings. The pulsations are best felt in the inferior part of the fossa.</a:t>
            </a:r>
          </a:p>
        </p:txBody>
      </p:sp>
    </p:spTree>
    <p:extLst>
      <p:ext uri="{BB962C8B-B14F-4D97-AF65-F5344CB8AC3E}">
        <p14:creationId xmlns:p14="http://schemas.microsoft.com/office/powerpoint/2010/main" xmlns="" val="75375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6388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ligament of the knee (will be discussed in more details in station-3):</a:t>
            </a:r>
          </a:p>
          <a:p>
            <a:pPr lvl="1" algn="just"/>
            <a:r>
              <a:rPr lang="en-US" sz="1600" b="1" dirty="0" smtClean="0"/>
              <a:t>Intra-capsular</a:t>
            </a:r>
            <a:r>
              <a:rPr lang="en-US" sz="1600" dirty="0" smtClean="0"/>
              <a:t>: anterior and posterior cruciate ligaments.</a:t>
            </a:r>
          </a:p>
          <a:p>
            <a:pPr lvl="1" algn="just"/>
            <a:r>
              <a:rPr lang="en-US" sz="1600" b="1" dirty="0" smtClean="0"/>
              <a:t>Extra-capsular</a:t>
            </a:r>
            <a:r>
              <a:rPr lang="en-US" sz="1600" dirty="0" smtClean="0"/>
              <a:t>: patellar, </a:t>
            </a:r>
            <a:r>
              <a:rPr lang="en-US" sz="1600" dirty="0" err="1" smtClean="0"/>
              <a:t>tibial</a:t>
            </a:r>
            <a:r>
              <a:rPr lang="en-US" sz="1600" dirty="0" smtClean="0"/>
              <a:t> collateral and fibular collateral ligaments.</a:t>
            </a:r>
          </a:p>
          <a:p>
            <a:pPr lvl="1"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Rotation of the knee joint: </a:t>
            </a:r>
          </a:p>
          <a:p>
            <a:pPr lvl="1" algn="just"/>
            <a:r>
              <a:rPr lang="en-US" sz="1600" b="1" dirty="0" smtClean="0"/>
              <a:t>When the foot is on the ground </a:t>
            </a:r>
            <a:r>
              <a:rPr lang="en-US" sz="1600" dirty="0" smtClean="0"/>
              <a:t>---</a:t>
            </a:r>
            <a:r>
              <a:rPr lang="ar-BH" sz="1600" dirty="0" smtClean="0"/>
              <a:t>&lt;</a:t>
            </a:r>
            <a:r>
              <a:rPr lang="en-US" sz="1600" dirty="0" smtClean="0"/>
              <a:t> the tibia is fixed ---</a:t>
            </a:r>
            <a:r>
              <a:rPr lang="ar-BH" sz="1600" dirty="0" smtClean="0"/>
              <a:t>&lt;</a:t>
            </a:r>
            <a:r>
              <a:rPr lang="en-US" sz="1600" dirty="0" smtClean="0"/>
              <a:t> and the femur is the bone which is going to rotate.</a:t>
            </a:r>
          </a:p>
          <a:p>
            <a:pPr lvl="1" algn="just"/>
            <a:r>
              <a:rPr lang="en-US" sz="1600" b="1" dirty="0" smtClean="0"/>
              <a:t>When the foot is off the ground </a:t>
            </a:r>
            <a:r>
              <a:rPr lang="en-US" sz="1600" dirty="0" smtClean="0"/>
              <a:t>---</a:t>
            </a:r>
            <a:r>
              <a:rPr lang="ar-BH" sz="1600" dirty="0" smtClean="0"/>
              <a:t>&lt;</a:t>
            </a:r>
            <a:r>
              <a:rPr lang="en-US" sz="1600" dirty="0" smtClean="0"/>
              <a:t> the femur is fixed ---</a:t>
            </a:r>
            <a:r>
              <a:rPr lang="ar-BH" sz="1600" dirty="0" smtClean="0"/>
              <a:t>&lt;</a:t>
            </a:r>
            <a:r>
              <a:rPr lang="en-US" sz="1600" dirty="0" smtClean="0"/>
              <a:t> and the tibia is the bone which is going to rotate.</a:t>
            </a:r>
          </a:p>
          <a:p>
            <a:pPr lvl="1"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abduction at the knee joint</a:t>
            </a:r>
            <a:r>
              <a:rPr lang="en-US" sz="1600" dirty="0" smtClean="0"/>
              <a:t>: injury to the </a:t>
            </a:r>
            <a:r>
              <a:rPr lang="en-US" sz="1600" dirty="0" err="1" smtClean="0"/>
              <a:t>tibial</a:t>
            </a:r>
            <a:r>
              <a:rPr lang="en-US" sz="1600" dirty="0" smtClean="0"/>
              <a:t> collateral ligament.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Increased adduction at the knee joint</a:t>
            </a:r>
            <a:r>
              <a:rPr lang="en-US" sz="1600" dirty="0" smtClean="0"/>
              <a:t>: injury to the fibular collateral ligament.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Slight gliding movement</a:t>
            </a:r>
            <a:r>
              <a:rPr lang="en-US" sz="1600" dirty="0" smtClean="0"/>
              <a:t> occurs when there is flexion at the knee joint to keep the femur in contact with tibia and prevent displacement.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Replacement of the entire knee joint is know as</a:t>
            </a:r>
            <a:r>
              <a:rPr lang="en-US" sz="1600" dirty="0" smtClean="0"/>
              <a:t>: </a:t>
            </a:r>
            <a:r>
              <a:rPr lang="en-US" sz="1600" b="1" dirty="0" smtClean="0"/>
              <a:t>complete arthroplasty.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2 (Surface Anatomy and Clinical Correlations)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82840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257800" cy="5791200"/>
          </a:xfrm>
        </p:spPr>
        <p:txBody>
          <a:bodyPr>
            <a:normAutofit/>
          </a:bodyPr>
          <a:lstStyle/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Knee joint</a:t>
            </a:r>
            <a:r>
              <a:rPr lang="en-US" sz="1600" dirty="0" smtClean="0"/>
              <a:t>: modified hinge synovial joint, allowing flexion-extension (mainly) in addition to rotation when the knee is flexed.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Articular surfaces of the knee joint:</a:t>
            </a:r>
          </a:p>
          <a:p>
            <a:pPr lvl="1" algn="just"/>
            <a:r>
              <a:rPr lang="en-US" sz="1600" b="1" dirty="0" smtClean="0"/>
              <a:t>Two </a:t>
            </a:r>
            <a:r>
              <a:rPr lang="en-US" sz="1600" b="1" dirty="0" err="1" smtClean="0"/>
              <a:t>femorotibial</a:t>
            </a:r>
            <a:r>
              <a:rPr lang="en-US" sz="1600" b="1" dirty="0" smtClean="0"/>
              <a:t> articulations (lateral and medial)</a:t>
            </a:r>
            <a:r>
              <a:rPr lang="en-US" sz="1600" dirty="0" smtClean="0"/>
              <a:t>: between the lateral and the medial femoral and </a:t>
            </a:r>
            <a:r>
              <a:rPr lang="en-US" sz="1600" dirty="0" err="1" smtClean="0"/>
              <a:t>tibial</a:t>
            </a:r>
            <a:r>
              <a:rPr lang="en-US" sz="1600" dirty="0" smtClean="0"/>
              <a:t> condyles.</a:t>
            </a:r>
          </a:p>
          <a:p>
            <a:pPr lvl="1" algn="just"/>
            <a:r>
              <a:rPr lang="en-US" sz="1600" b="1" dirty="0" smtClean="0"/>
              <a:t>One intermediate </a:t>
            </a:r>
            <a:r>
              <a:rPr lang="en-US" sz="1600" b="1" dirty="0" err="1" smtClean="0"/>
              <a:t>femoropatellar</a:t>
            </a:r>
            <a:r>
              <a:rPr lang="en-US" sz="1600" b="1" dirty="0" smtClean="0"/>
              <a:t> articulation</a:t>
            </a:r>
            <a:r>
              <a:rPr lang="en-US" sz="1600" dirty="0" smtClean="0"/>
              <a:t>: between the patella and the femur.</a:t>
            </a:r>
          </a:p>
          <a:p>
            <a:pPr algn="just"/>
            <a:r>
              <a:rPr lang="en-US" sz="1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Notes:</a:t>
            </a:r>
          </a:p>
          <a:p>
            <a:pPr lvl="1" algn="just"/>
            <a:r>
              <a:rPr lang="en-US" sz="1600" dirty="0" smtClean="0"/>
              <a:t>Patella is a sesamoid bone, with no periosteum, no medullary cavity and is avascular.</a:t>
            </a:r>
          </a:p>
          <a:p>
            <a:pPr lvl="1" algn="just"/>
            <a:r>
              <a:rPr lang="en-US" sz="1600" dirty="0" smtClean="0"/>
              <a:t>The </a:t>
            </a:r>
            <a:r>
              <a:rPr lang="en-US" sz="1600" dirty="0" smtClean="0"/>
              <a:t>fibula </a:t>
            </a:r>
            <a:r>
              <a:rPr lang="en-US" sz="1600" dirty="0" smtClean="0"/>
              <a:t>is not involved in the knee joint.</a:t>
            </a:r>
          </a:p>
          <a:p>
            <a:pPr lvl="1" algn="just"/>
            <a:r>
              <a:rPr lang="en-US" sz="1600" b="1" dirty="0" smtClean="0"/>
              <a:t>The stability of the knee joint depends on:</a:t>
            </a:r>
          </a:p>
          <a:p>
            <a:pPr lvl="2" algn="just"/>
            <a:r>
              <a:rPr lang="en-US" sz="1600" dirty="0" smtClean="0"/>
              <a:t>Strength and actions of surrounding muscles and their tendons. The most important muscle in stabilizing the knee joint is the large quadriceps </a:t>
            </a:r>
            <a:r>
              <a:rPr lang="en-US" sz="1600" dirty="0" err="1" smtClean="0"/>
              <a:t>femoris</a:t>
            </a:r>
            <a:r>
              <a:rPr lang="en-US" sz="1600" dirty="0" smtClean="0"/>
              <a:t>, particularly the inferior fibers of the vastus </a:t>
            </a:r>
            <a:r>
              <a:rPr lang="en-US" sz="1600" dirty="0" err="1" smtClean="0"/>
              <a:t>medialis</a:t>
            </a:r>
            <a:r>
              <a:rPr lang="en-US" sz="1600" dirty="0" smtClean="0"/>
              <a:t> and </a:t>
            </a:r>
            <a:r>
              <a:rPr lang="en-US" sz="1600" dirty="0" err="1" smtClean="0"/>
              <a:t>lateralis</a:t>
            </a:r>
            <a:r>
              <a:rPr lang="en-US" sz="1600" dirty="0" smtClean="0"/>
              <a:t>.</a:t>
            </a:r>
          </a:p>
          <a:p>
            <a:pPr lvl="2" algn="just"/>
            <a:r>
              <a:rPr lang="en-US" sz="1600" dirty="0" smtClean="0"/>
              <a:t>Ligaments connecting the femur and tibia.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(Ligaments of The Knee Joint + Radiology)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875" t="19977" r="43902" b="6853"/>
          <a:stretch/>
        </p:blipFill>
        <p:spPr bwMode="auto">
          <a:xfrm>
            <a:off x="5334000" y="914400"/>
            <a:ext cx="3646714" cy="5257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03139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5181600" cy="5791200"/>
          </a:xfrm>
        </p:spPr>
        <p:txBody>
          <a:bodyPr>
            <a:noAutofit/>
          </a:bodyPr>
          <a:lstStyle/>
          <a:p>
            <a:pPr algn="just"/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Extracapsular ligaments:</a:t>
            </a:r>
          </a:p>
          <a:p>
            <a:pPr lvl="1" algn="just"/>
            <a:r>
              <a:rPr lang="en-US" sz="1400" b="1" dirty="0" smtClean="0"/>
              <a:t>Patellar ligament:</a:t>
            </a:r>
          </a:p>
          <a:p>
            <a:pPr lvl="2" algn="just"/>
            <a:r>
              <a:rPr lang="en-US" sz="1400" dirty="0" smtClean="0"/>
              <a:t>It is the distal part of the quadriceps tendon.</a:t>
            </a:r>
          </a:p>
          <a:p>
            <a:pPr lvl="2" algn="just"/>
            <a:r>
              <a:rPr lang="en-US" sz="1400" dirty="0" smtClean="0"/>
              <a:t>Strong, thick, fibrous band, passing from apex of patella to the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tuberosity.</a:t>
            </a:r>
          </a:p>
          <a:p>
            <a:pPr lvl="2" algn="just"/>
            <a:r>
              <a:rPr lang="en-US" sz="1400" dirty="0" smtClean="0"/>
              <a:t>Receives the medial and lateral patellar retinacula, aponeurotic expansions of the vastus </a:t>
            </a:r>
            <a:r>
              <a:rPr lang="en-US" sz="1400" dirty="0" err="1" smtClean="0"/>
              <a:t>medialis</a:t>
            </a:r>
            <a:r>
              <a:rPr lang="en-US" sz="1400" dirty="0" smtClean="0"/>
              <a:t> and </a:t>
            </a:r>
            <a:r>
              <a:rPr lang="en-US" sz="1400" dirty="0" err="1" smtClean="0"/>
              <a:t>vastus</a:t>
            </a:r>
            <a:r>
              <a:rPr lang="en-US" sz="1400" dirty="0" smtClean="0"/>
              <a:t> </a:t>
            </a:r>
            <a:r>
              <a:rPr lang="en-US" sz="1400" dirty="0" err="1" smtClean="0"/>
              <a:t>lateralis</a:t>
            </a:r>
            <a:r>
              <a:rPr lang="en-US" sz="1400" dirty="0" smtClean="0"/>
              <a:t>.</a:t>
            </a:r>
          </a:p>
          <a:p>
            <a:pPr lvl="1" algn="just"/>
            <a:r>
              <a:rPr lang="en-US" sz="1400" b="1" dirty="0" smtClean="0"/>
              <a:t>Fibular collateral ligament (FCL):</a:t>
            </a:r>
          </a:p>
          <a:p>
            <a:pPr lvl="2" algn="just"/>
            <a:r>
              <a:rPr lang="en-US" sz="1400" dirty="0" smtClean="0"/>
              <a:t>Rounded, cord-like, strong.</a:t>
            </a:r>
          </a:p>
          <a:p>
            <a:pPr lvl="2" algn="just"/>
            <a:r>
              <a:rPr lang="en-US" sz="1400" dirty="0" smtClean="0"/>
              <a:t>Extends inferiorly from lateral epicondyle of the femur to the lateral surface of the head of the fibula.</a:t>
            </a:r>
          </a:p>
          <a:p>
            <a:pPr lvl="2" algn="just"/>
            <a:r>
              <a:rPr lang="en-US" sz="1400" dirty="0" smtClean="0"/>
              <a:t>Tendon of the popliteus muscle passes deep to the FCL, separating it from the lateral meniscus.</a:t>
            </a:r>
          </a:p>
          <a:p>
            <a:pPr lvl="1" algn="just"/>
            <a:r>
              <a:rPr lang="en-US" sz="1400" b="1" dirty="0" err="1" smtClean="0"/>
              <a:t>Tibial</a:t>
            </a:r>
            <a:r>
              <a:rPr lang="en-US" sz="1400" b="1" dirty="0" smtClean="0"/>
              <a:t> collateral ligament (TCL):</a:t>
            </a:r>
          </a:p>
          <a:p>
            <a:pPr lvl="2" algn="just"/>
            <a:r>
              <a:rPr lang="en-US" sz="1400" dirty="0" smtClean="0"/>
              <a:t>Strong, flat band, extending from medial epicondyle of the femur to the medial condyle and superior part of the medial surface of the tibia.</a:t>
            </a:r>
          </a:p>
          <a:p>
            <a:pPr lvl="2" algn="just"/>
            <a:r>
              <a:rPr lang="en-US" sz="1400" dirty="0" smtClean="0"/>
              <a:t>At its midpoint, it is attached to the medial meniscus.</a:t>
            </a:r>
          </a:p>
          <a:p>
            <a:pPr lvl="1" algn="just"/>
            <a:r>
              <a:rPr lang="en-US" sz="1400" b="1" dirty="0" smtClean="0"/>
              <a:t>Note</a:t>
            </a:r>
            <a:r>
              <a:rPr lang="en-US" sz="1400" dirty="0" smtClean="0"/>
              <a:t>: oblique and arcuate popliteal ligaments are supporting the posterior aspect of the fibrous capsule of the knee joint. Oblique popliteal ligament is pierced by the </a:t>
            </a:r>
            <a:r>
              <a:rPr lang="en-US" sz="1400" dirty="0" err="1" smtClean="0"/>
              <a:t>obturator</a:t>
            </a:r>
            <a:r>
              <a:rPr lang="en-US" sz="1400" dirty="0" smtClean="0"/>
              <a:t> </a:t>
            </a:r>
            <a:r>
              <a:rPr lang="en-US" sz="1400" dirty="0" smtClean="0"/>
              <a:t>nerve and it is an expansion of </a:t>
            </a:r>
            <a:r>
              <a:rPr lang="en-US" sz="1400" dirty="0" err="1" smtClean="0"/>
              <a:t>semimembranosus</a:t>
            </a:r>
            <a:r>
              <a:rPr lang="en-US" sz="1400" dirty="0" smtClean="0"/>
              <a:t> muscle.</a:t>
            </a:r>
            <a:endParaRPr lang="en-US" sz="1400" dirty="0" smtClean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(Ligaments of The Knee Joint + Radiology)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7329" t="16195" r="39544" b="17921"/>
          <a:stretch/>
        </p:blipFill>
        <p:spPr bwMode="auto">
          <a:xfrm>
            <a:off x="5257800" y="1524000"/>
            <a:ext cx="3712028" cy="4495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575672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5105400" cy="5638800"/>
          </a:xfrm>
        </p:spPr>
        <p:txBody>
          <a:bodyPr>
            <a:normAutofit/>
          </a:bodyPr>
          <a:lstStyle/>
          <a:p>
            <a:pPr algn="just"/>
            <a:r>
              <a:rPr lang="en-US" sz="14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Intracapsular</a:t>
            </a:r>
            <a:r>
              <a:rPr lang="en-US" sz="1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ligaments:</a:t>
            </a:r>
          </a:p>
          <a:p>
            <a:pPr lvl="1" algn="just"/>
            <a:r>
              <a:rPr lang="en-US" sz="1400" b="1" dirty="0" smtClean="0"/>
              <a:t>Anterior cruciate ligament (ACL):</a:t>
            </a:r>
          </a:p>
          <a:p>
            <a:pPr lvl="2" algn="just"/>
            <a:r>
              <a:rPr lang="en-US" sz="1400" dirty="0" smtClean="0"/>
              <a:t>Weak.</a:t>
            </a:r>
            <a:endParaRPr lang="en-US" sz="1400" dirty="0" smtClean="0"/>
          </a:p>
          <a:p>
            <a:pPr lvl="2" algn="just"/>
            <a:r>
              <a:rPr lang="en-US" sz="1400" dirty="0" smtClean="0"/>
              <a:t>Arises from the anterior intercondylar area of the tibia, just posterior to the attachment of the medial meniscus.</a:t>
            </a:r>
          </a:p>
          <a:p>
            <a:pPr lvl="2" algn="just"/>
            <a:r>
              <a:rPr lang="en-US" sz="1400" dirty="0" smtClean="0"/>
              <a:t>Extends superiorly, posteriorly and laterally to attach to the posterior part of the medial side of the lateral condyle of the femur.</a:t>
            </a:r>
          </a:p>
          <a:p>
            <a:pPr lvl="2" algn="just"/>
            <a:r>
              <a:rPr lang="en-US" sz="1400" dirty="0" smtClean="0"/>
              <a:t>Limits posterior rolling of the femoral condyles on the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plateau during flexion, prevents posterior displacement of the femur on the tibia and hyperextension of the knee joint.</a:t>
            </a:r>
          </a:p>
          <a:p>
            <a:pPr lvl="1" algn="just"/>
            <a:r>
              <a:rPr lang="en-US" sz="1400" b="1" dirty="0" smtClean="0"/>
              <a:t>Posterior cruciate ligament (PCL):</a:t>
            </a:r>
          </a:p>
          <a:p>
            <a:pPr lvl="2" algn="just"/>
            <a:r>
              <a:rPr lang="en-US" sz="1400" dirty="0" smtClean="0"/>
              <a:t>Strong.</a:t>
            </a:r>
            <a:endParaRPr lang="en-US" sz="1400" dirty="0" smtClean="0"/>
          </a:p>
          <a:p>
            <a:pPr lvl="2" algn="just"/>
            <a:r>
              <a:rPr lang="en-US" sz="1400" dirty="0" smtClean="0"/>
              <a:t>Arises from posterior intercondylar area of the tibia.</a:t>
            </a:r>
          </a:p>
          <a:p>
            <a:pPr lvl="2" algn="just"/>
            <a:r>
              <a:rPr lang="en-US" sz="1400" dirty="0" smtClean="0"/>
              <a:t>Passes superiorly, anteriorly and medially to attach to the anterior part of the lateral surface of the medial condyle of the femur.</a:t>
            </a:r>
          </a:p>
          <a:p>
            <a:pPr lvl="2" algn="just"/>
            <a:r>
              <a:rPr lang="en-US" sz="1400" dirty="0" smtClean="0"/>
              <a:t>Limits anterior rolling of the femur on the </a:t>
            </a:r>
            <a:r>
              <a:rPr lang="en-US" sz="1400" dirty="0" err="1" smtClean="0"/>
              <a:t>tibial</a:t>
            </a:r>
            <a:r>
              <a:rPr lang="en-US" sz="1400" dirty="0" smtClean="0"/>
              <a:t> plateau during extension, prevents anterior displacement of the femur on the tibia and hyperflexion of the knee joint.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762000"/>
          </a:xfrm>
        </p:spPr>
        <p:txBody>
          <a:bodyPr>
            <a:normAutofit/>
          </a:bodyPr>
          <a:lstStyle/>
          <a:p>
            <a:r>
              <a:rPr lang="en-US" sz="2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STATION – 3 (Ligaments of The Knee Joint + Radiology)</a:t>
            </a:r>
            <a:endParaRPr lang="en-US" sz="2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8572" t="37805" r="39367" b="12372"/>
          <a:stretch/>
        </p:blipFill>
        <p:spPr bwMode="auto">
          <a:xfrm>
            <a:off x="5181600" y="2013857"/>
            <a:ext cx="3810000" cy="37338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56915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2108</Words>
  <Application>Microsoft Office PowerPoint</Application>
  <PresentationFormat>On-screen Show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DEMO – V (Knee Joint and Popliteal Fossa)</vt:lpstr>
      <vt:lpstr>STATION – 1 (Gross Anatomy of Popliteal Fossa)</vt:lpstr>
      <vt:lpstr>STATION – 1 (Gross Anatomy of Popliteal Fossa)</vt:lpstr>
      <vt:lpstr>STATION – 1 (Gross Anatomy of Popliteal Fossa)</vt:lpstr>
      <vt:lpstr>STATION – 2 (Surface Anatomy and Clinical Correlations)</vt:lpstr>
      <vt:lpstr>STATION – 2 (Surface Anatomy and Clinical Correlations)</vt:lpstr>
      <vt:lpstr>STATION – 3 (Ligaments of The Knee Joint + Radiology)</vt:lpstr>
      <vt:lpstr>STATION – 3 (Ligaments of The Knee Joint + Radiology)</vt:lpstr>
      <vt:lpstr>STATION – 3 (Ligaments of The Knee Joint + Radiology)</vt:lpstr>
      <vt:lpstr>STATION – 3 (Ligaments of The Knee Joint + Radiology)</vt:lpstr>
      <vt:lpstr>STATION – 3 (Ligaments of The Knee Joint + Radiology)</vt:lpstr>
      <vt:lpstr>STATION – 4 (Histology of Cartilage)</vt:lpstr>
      <vt:lpstr>STATION – 4 (Histology of Cartilage)</vt:lpstr>
      <vt:lpstr>STATION – 4 (Histology of Cartilage)</vt:lpstr>
      <vt:lpstr>STATION – 4 (Histology of Cartilage)</vt:lpstr>
      <vt:lpstr>STATION – 4 (Histology of Cartilage)</vt:lpstr>
      <vt:lpstr>STATION – 4 (Histology of Cartilage)</vt:lpstr>
      <vt:lpstr>STATION – 4 (Histology of Cartilage)</vt:lpstr>
      <vt:lpstr>GOOD LUCK! Wish You All The Best 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DEMO – V (Knee Joint and Popliteal Fossa)</dc:title>
  <dc:creator>al hashli</dc:creator>
  <cp:lastModifiedBy>user</cp:lastModifiedBy>
  <cp:revision>21</cp:revision>
  <dcterms:created xsi:type="dcterms:W3CDTF">2015-10-17T12:22:36Z</dcterms:created>
  <dcterms:modified xsi:type="dcterms:W3CDTF">2015-11-15T16:47:26Z</dcterms:modified>
</cp:coreProperties>
</file>