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4131536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285469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2571211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86063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3677152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257460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349542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3134233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309664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2216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9E1760-99A4-49FA-859E-965E32472A79}"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3608001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E1760-99A4-49FA-859E-965E32472A79}" type="datetimeFigureOut">
              <a:rPr lang="en-US" smtClean="0"/>
              <a:pPr/>
              <a:t>11/15/2015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44870B-BB9B-4789-B0B0-5B1FC670F10D}" type="slidenum">
              <a:rPr lang="en-US" smtClean="0"/>
              <a:pPr/>
              <a:t>‹#›</a:t>
            </a:fld>
            <a:endParaRPr lang="en-US"/>
          </a:p>
        </p:txBody>
      </p:sp>
    </p:spTree>
    <p:extLst>
      <p:ext uri="{BB962C8B-B14F-4D97-AF65-F5344CB8AC3E}">
        <p14:creationId xmlns:p14="http://schemas.microsoft.com/office/powerpoint/2010/main" xmlns="" val="212171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fontScale="90000"/>
          </a:bodyPr>
          <a:lstStyle/>
          <a:p>
            <a:r>
              <a:rPr lang="en-US" sz="6600" b="1" dirty="0" smtClean="0">
                <a:solidFill>
                  <a:srgbClr val="C00000"/>
                </a:solidFill>
                <a:effectLst>
                  <a:outerShdw blurRad="38100" dist="38100" dir="2700000" algn="tl">
                    <a:srgbClr val="000000">
                      <a:alpha val="43137"/>
                    </a:srgbClr>
                  </a:outerShdw>
                </a:effectLst>
              </a:rPr>
              <a:t>DEMO - IV</a:t>
            </a:r>
            <a:br>
              <a:rPr lang="en-US" sz="6600" b="1" dirty="0" smtClean="0">
                <a:solidFill>
                  <a:srgbClr val="C00000"/>
                </a:solidFill>
                <a:effectLst>
                  <a:outerShdw blurRad="38100" dist="38100" dir="2700000" algn="tl">
                    <a:srgbClr val="000000">
                      <a:alpha val="43137"/>
                    </a:srgbClr>
                  </a:outerShdw>
                </a:effectLst>
              </a:rPr>
            </a:br>
            <a:r>
              <a:rPr lang="en-US" sz="2700" b="1" u="sng" dirty="0" smtClean="0">
                <a:solidFill>
                  <a:schemeClr val="bg1">
                    <a:lumMod val="50000"/>
                  </a:schemeClr>
                </a:solidFill>
              </a:rPr>
              <a:t>(Thigh and Gluteal Regions)</a:t>
            </a:r>
            <a:endParaRPr lang="en-US" sz="2700" b="1" u="sng" dirty="0">
              <a:solidFill>
                <a:schemeClr val="bg1">
                  <a:lumMod val="50000"/>
                </a:schemeClr>
              </a:solidFill>
            </a:endParaRPr>
          </a:p>
        </p:txBody>
      </p:sp>
      <p:sp>
        <p:nvSpPr>
          <p:cNvPr id="3" name="Subtitle 2"/>
          <p:cNvSpPr>
            <a:spLocks noGrp="1"/>
          </p:cNvSpPr>
          <p:nvPr>
            <p:ph type="subTitle" idx="1"/>
          </p:nvPr>
        </p:nvSpPr>
        <p:spPr>
          <a:xfrm>
            <a:off x="1371600" y="5029200"/>
            <a:ext cx="6400800" cy="1447800"/>
          </a:xfrm>
        </p:spPr>
        <p:txBody>
          <a:bodyPr>
            <a:normAutofit/>
          </a:bodyPr>
          <a:lstStyle/>
          <a:p>
            <a:r>
              <a:rPr lang="en-US" sz="2400" b="1" dirty="0" smtClean="0">
                <a:solidFill>
                  <a:schemeClr val="tx1"/>
                </a:solidFill>
              </a:rPr>
              <a:t>Ali </a:t>
            </a:r>
            <a:r>
              <a:rPr lang="en-US" sz="2400" b="1" dirty="0" err="1" smtClean="0">
                <a:solidFill>
                  <a:schemeClr val="tx1"/>
                </a:solidFill>
              </a:rPr>
              <a:t>Jassim</a:t>
            </a:r>
            <a:r>
              <a:rPr lang="en-US" sz="2400" b="1" dirty="0" smtClean="0">
                <a:solidFill>
                  <a:schemeClr val="tx1"/>
                </a:solidFill>
              </a:rPr>
              <a:t> </a:t>
            </a:r>
            <a:r>
              <a:rPr lang="en-US" sz="2400" b="1" dirty="0" err="1" smtClean="0">
                <a:solidFill>
                  <a:schemeClr val="tx1"/>
                </a:solidFill>
              </a:rPr>
              <a:t>Alhashli</a:t>
            </a:r>
            <a:endParaRPr lang="en-US" sz="2400" b="1" dirty="0">
              <a:solidFill>
                <a:schemeClr val="tx1"/>
              </a:solidFill>
            </a:endParaRPr>
          </a:p>
          <a:p>
            <a:endParaRPr lang="en-US" sz="2400" b="1" dirty="0" smtClean="0">
              <a:solidFill>
                <a:schemeClr val="tx1"/>
              </a:solidFill>
            </a:endParaRPr>
          </a:p>
          <a:p>
            <a:r>
              <a:rPr lang="en-US" sz="1600" b="1" dirty="0" smtClean="0">
                <a:solidFill>
                  <a:schemeClr val="tx1"/>
                </a:solidFill>
              </a:rPr>
              <a:t>Year IV – Unit VII – Musculoskeletal System</a:t>
            </a:r>
            <a:endParaRPr lang="en-US" sz="1600" b="1" dirty="0">
              <a:solidFill>
                <a:schemeClr val="tx1"/>
              </a:solidFill>
            </a:endParaRPr>
          </a:p>
        </p:txBody>
      </p:sp>
      <p:pic>
        <p:nvPicPr>
          <p:cNvPr id="21506" name="Picture 2" descr="C:\Users\al hashli\Desktop\Ali\ali sultan bin casim tugra mai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2133600"/>
            <a:ext cx="3048000" cy="2667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2839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09900" y="3009900"/>
            <a:ext cx="6858000" cy="838200"/>
          </a:xfrm>
        </p:spPr>
        <p:txBody>
          <a:bodyPr>
            <a:normAutofit fontScale="90000"/>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5040" b="23617"/>
          <a:stretch/>
        </p:blipFill>
        <p:spPr bwMode="auto">
          <a:xfrm rot="5400000">
            <a:off x="1545771" y="2492831"/>
            <a:ext cx="6411686" cy="18832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Arrow Connector 5"/>
          <p:cNvCxnSpPr/>
          <p:nvPr/>
        </p:nvCxnSpPr>
        <p:spPr>
          <a:xfrm flipH="1">
            <a:off x="3581400" y="2971800"/>
            <a:ext cx="762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547256" y="2833300"/>
            <a:ext cx="1404258" cy="276999"/>
          </a:xfrm>
          <a:prstGeom prst="rect">
            <a:avLst/>
          </a:prstGeom>
          <a:noFill/>
        </p:spPr>
        <p:txBody>
          <a:bodyPr wrap="square" rtlCol="0">
            <a:spAutoFit/>
          </a:bodyPr>
          <a:lstStyle/>
          <a:p>
            <a:r>
              <a:rPr lang="en-US" sz="1200" b="1" dirty="0" smtClean="0"/>
              <a:t>Biceps </a:t>
            </a:r>
            <a:r>
              <a:rPr lang="en-US" sz="1200" b="1" dirty="0" err="1" smtClean="0"/>
              <a:t>femoris</a:t>
            </a:r>
            <a:endParaRPr lang="en-US" sz="1200" b="1" dirty="0"/>
          </a:p>
        </p:txBody>
      </p:sp>
      <p:cxnSp>
        <p:nvCxnSpPr>
          <p:cNvPr id="9" name="Straight Arrow Connector 8"/>
          <p:cNvCxnSpPr/>
          <p:nvPr/>
        </p:nvCxnSpPr>
        <p:spPr>
          <a:xfrm flipV="1">
            <a:off x="4876800" y="2971799"/>
            <a:ext cx="10668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943600" y="2825429"/>
            <a:ext cx="1360714" cy="276999"/>
          </a:xfrm>
          <a:prstGeom prst="rect">
            <a:avLst/>
          </a:prstGeom>
          <a:noFill/>
        </p:spPr>
        <p:txBody>
          <a:bodyPr wrap="square" rtlCol="0">
            <a:spAutoFit/>
          </a:bodyPr>
          <a:lstStyle/>
          <a:p>
            <a:r>
              <a:rPr lang="en-US" sz="1200" b="1" dirty="0" smtClean="0"/>
              <a:t>Semitendinosus</a:t>
            </a:r>
            <a:endParaRPr lang="en-US" sz="1200" b="1" dirty="0"/>
          </a:p>
        </p:txBody>
      </p:sp>
      <p:cxnSp>
        <p:nvCxnSpPr>
          <p:cNvPr id="12" name="Straight Arrow Connector 11"/>
          <p:cNvCxnSpPr/>
          <p:nvPr/>
        </p:nvCxnSpPr>
        <p:spPr>
          <a:xfrm flipH="1">
            <a:off x="3581400" y="4495800"/>
            <a:ext cx="1295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209800" y="4357300"/>
            <a:ext cx="1404256" cy="276999"/>
          </a:xfrm>
          <a:prstGeom prst="rect">
            <a:avLst/>
          </a:prstGeom>
          <a:noFill/>
        </p:spPr>
        <p:txBody>
          <a:bodyPr wrap="square" rtlCol="0">
            <a:spAutoFit/>
          </a:bodyPr>
          <a:lstStyle/>
          <a:p>
            <a:r>
              <a:rPr lang="en-US" sz="1200" b="1" dirty="0" smtClean="0"/>
              <a:t>semimembranosus</a:t>
            </a:r>
            <a:endParaRPr lang="en-US" sz="1200" b="1" dirty="0"/>
          </a:p>
        </p:txBody>
      </p:sp>
    </p:spTree>
    <p:extLst>
      <p:ext uri="{BB962C8B-B14F-4D97-AF65-F5344CB8AC3E}">
        <p14:creationId xmlns:p14="http://schemas.microsoft.com/office/powerpoint/2010/main" xmlns="" val="4147981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2 (Dr. </a:t>
            </a:r>
            <a:r>
              <a:rPr lang="en-US" sz="3200" b="1" dirty="0" err="1" smtClean="0">
                <a:solidFill>
                  <a:srgbClr val="C00000"/>
                </a:solidFill>
                <a:effectLst>
                  <a:outerShdw blurRad="38100" dist="38100" dir="2700000" algn="tl">
                    <a:srgbClr val="000000">
                      <a:alpha val="43137"/>
                    </a:srgbClr>
                  </a:outerShdw>
                </a:effectLst>
              </a:rPr>
              <a:t>A.Haleem</a:t>
            </a:r>
            <a:r>
              <a:rPr lang="en-US" sz="3200" b="1" dirty="0" smtClean="0">
                <a:solidFill>
                  <a:srgbClr val="C00000"/>
                </a:solidFill>
                <a:effectLst>
                  <a:outerShdw blurRad="38100" dist="38100" dir="2700000" algn="tl">
                    <a:srgbClr val="000000">
                      <a:alpha val="43137"/>
                    </a:srgbClr>
                  </a:outerShdw>
                </a:effectLst>
              </a:rPr>
              <a:t>)</a:t>
            </a:r>
            <a:endParaRPr lang="en-US" sz="3200" b="1" dirty="0">
              <a:solidFill>
                <a:srgbClr val="C00000"/>
              </a:solidFill>
              <a:effectLst>
                <a:outerShdw blurRad="38100" dist="38100" dir="2700000" algn="tl">
                  <a:srgbClr val="000000">
                    <a:alpha val="43137"/>
                  </a:srgbClr>
                </a:outerShdw>
              </a:effectLst>
            </a:endParaRPr>
          </a:p>
        </p:txBody>
      </p:sp>
      <p:pic>
        <p:nvPicPr>
          <p:cNvPr id="10242" name="Picture 2" descr="C:\Users\al hashli\Pictures\IMG_8513.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val="0"/>
              </a:ext>
            </a:extLst>
          </a:blip>
          <a:srcRect l="25837" t="20165" r="29337" b="37852"/>
          <a:stretch/>
        </p:blipFill>
        <p:spPr bwMode="auto">
          <a:xfrm rot="5400000">
            <a:off x="683197" y="2212403"/>
            <a:ext cx="4114800" cy="289039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flipH="1">
            <a:off x="1143000" y="3048000"/>
            <a:ext cx="533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52400" y="2724834"/>
            <a:ext cx="990600" cy="646331"/>
          </a:xfrm>
          <a:prstGeom prst="rect">
            <a:avLst/>
          </a:prstGeom>
          <a:noFill/>
        </p:spPr>
        <p:txBody>
          <a:bodyPr wrap="square" rtlCol="0">
            <a:spAutoFit/>
          </a:bodyPr>
          <a:lstStyle/>
          <a:p>
            <a:pPr algn="ctr"/>
            <a:r>
              <a:rPr lang="en-US" sz="1200" b="1" dirty="0" smtClean="0"/>
              <a:t>Anterior superior iliac spine</a:t>
            </a:r>
            <a:endParaRPr lang="en-US" sz="1200" b="1" dirty="0"/>
          </a:p>
        </p:txBody>
      </p:sp>
      <p:cxnSp>
        <p:nvCxnSpPr>
          <p:cNvPr id="9" name="Straight Arrow Connector 8"/>
          <p:cNvCxnSpPr/>
          <p:nvPr/>
        </p:nvCxnSpPr>
        <p:spPr>
          <a:xfrm flipH="1">
            <a:off x="1143000" y="3657600"/>
            <a:ext cx="838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68728" y="3334434"/>
            <a:ext cx="957943" cy="646331"/>
          </a:xfrm>
          <a:prstGeom prst="rect">
            <a:avLst/>
          </a:prstGeom>
          <a:noFill/>
        </p:spPr>
        <p:txBody>
          <a:bodyPr wrap="square" rtlCol="0">
            <a:spAutoFit/>
          </a:bodyPr>
          <a:lstStyle/>
          <a:p>
            <a:pPr algn="ctr"/>
            <a:r>
              <a:rPr lang="en-US" sz="1200" b="1" dirty="0" smtClean="0"/>
              <a:t>Anterior inferior iliac spine</a:t>
            </a:r>
            <a:endParaRPr lang="en-US" sz="1200" b="1" dirty="0"/>
          </a:p>
        </p:txBody>
      </p:sp>
      <p:cxnSp>
        <p:nvCxnSpPr>
          <p:cNvPr id="12" name="Straight Arrow Connector 11"/>
          <p:cNvCxnSpPr/>
          <p:nvPr/>
        </p:nvCxnSpPr>
        <p:spPr>
          <a:xfrm flipH="1">
            <a:off x="1126671" y="4953000"/>
            <a:ext cx="77832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11577" y="4814500"/>
            <a:ext cx="1404258" cy="276999"/>
          </a:xfrm>
          <a:prstGeom prst="rect">
            <a:avLst/>
          </a:prstGeom>
          <a:noFill/>
        </p:spPr>
        <p:txBody>
          <a:bodyPr wrap="square" rtlCol="0">
            <a:spAutoFit/>
          </a:bodyPr>
          <a:lstStyle/>
          <a:p>
            <a:r>
              <a:rPr lang="en-US" sz="1200" b="1" dirty="0" smtClean="0"/>
              <a:t>Pubic tubercle</a:t>
            </a:r>
            <a:endParaRPr lang="en-US" sz="1200" b="1" dirty="0"/>
          </a:p>
        </p:txBody>
      </p:sp>
      <p:cxnSp>
        <p:nvCxnSpPr>
          <p:cNvPr id="15" name="Straight Arrow Connector 14"/>
          <p:cNvCxnSpPr/>
          <p:nvPr/>
        </p:nvCxnSpPr>
        <p:spPr>
          <a:xfrm flipH="1">
            <a:off x="1126671" y="5257800"/>
            <a:ext cx="100692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68728" y="5026967"/>
            <a:ext cx="1031423" cy="461665"/>
          </a:xfrm>
          <a:prstGeom prst="rect">
            <a:avLst/>
          </a:prstGeom>
          <a:noFill/>
        </p:spPr>
        <p:txBody>
          <a:bodyPr wrap="square" rtlCol="0">
            <a:spAutoFit/>
          </a:bodyPr>
          <a:lstStyle/>
          <a:p>
            <a:pPr algn="ctr"/>
            <a:r>
              <a:rPr lang="en-US" sz="1200" b="1" dirty="0" smtClean="0"/>
              <a:t>Pubic symphysis</a:t>
            </a:r>
            <a:endParaRPr lang="en-US" sz="1200" b="1" dirty="0"/>
          </a:p>
        </p:txBody>
      </p:sp>
      <p:cxnSp>
        <p:nvCxnSpPr>
          <p:cNvPr id="18" name="Straight Arrow Connector 17"/>
          <p:cNvCxnSpPr/>
          <p:nvPr/>
        </p:nvCxnSpPr>
        <p:spPr>
          <a:xfrm>
            <a:off x="3429000" y="4343400"/>
            <a:ext cx="914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4321629" y="4204899"/>
            <a:ext cx="1404258" cy="276999"/>
          </a:xfrm>
          <a:prstGeom prst="rect">
            <a:avLst/>
          </a:prstGeom>
          <a:noFill/>
        </p:spPr>
        <p:txBody>
          <a:bodyPr wrap="square" rtlCol="0">
            <a:spAutoFit/>
          </a:bodyPr>
          <a:lstStyle/>
          <a:p>
            <a:r>
              <a:rPr lang="en-US" sz="1200" b="1" dirty="0" smtClean="0"/>
              <a:t>Ischial spine</a:t>
            </a:r>
            <a:endParaRPr lang="en-US" sz="1200" b="1" dirty="0"/>
          </a:p>
        </p:txBody>
      </p:sp>
      <p:cxnSp>
        <p:nvCxnSpPr>
          <p:cNvPr id="22" name="Straight Arrow Connector 21"/>
          <p:cNvCxnSpPr/>
          <p:nvPr/>
        </p:nvCxnSpPr>
        <p:spPr>
          <a:xfrm>
            <a:off x="3200400" y="3657600"/>
            <a:ext cx="1143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4185795" y="3807767"/>
            <a:ext cx="1404258" cy="461665"/>
          </a:xfrm>
          <a:prstGeom prst="rect">
            <a:avLst/>
          </a:prstGeom>
          <a:noFill/>
        </p:spPr>
        <p:txBody>
          <a:bodyPr wrap="square" rtlCol="0">
            <a:spAutoFit/>
          </a:bodyPr>
          <a:lstStyle/>
          <a:p>
            <a:pPr algn="ctr"/>
            <a:r>
              <a:rPr lang="en-US" sz="1200" b="1" dirty="0" smtClean="0"/>
              <a:t>Greater sciatic notch</a:t>
            </a:r>
            <a:endParaRPr lang="en-US" sz="1200" b="1" dirty="0"/>
          </a:p>
        </p:txBody>
      </p:sp>
      <p:cxnSp>
        <p:nvCxnSpPr>
          <p:cNvPr id="25" name="Straight Arrow Connector 24"/>
          <p:cNvCxnSpPr/>
          <p:nvPr/>
        </p:nvCxnSpPr>
        <p:spPr>
          <a:xfrm>
            <a:off x="3429000" y="4481898"/>
            <a:ext cx="892629" cy="1663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310743" y="4509700"/>
            <a:ext cx="1404258" cy="276999"/>
          </a:xfrm>
          <a:prstGeom prst="rect">
            <a:avLst/>
          </a:prstGeom>
          <a:noFill/>
        </p:spPr>
        <p:txBody>
          <a:bodyPr wrap="square" rtlCol="0">
            <a:spAutoFit/>
          </a:bodyPr>
          <a:lstStyle/>
          <a:p>
            <a:r>
              <a:rPr lang="en-US" sz="1200" b="1" dirty="0" smtClean="0"/>
              <a:t>Lesser sciatic notch</a:t>
            </a:r>
            <a:endParaRPr lang="en-US" sz="1200" b="1" dirty="0"/>
          </a:p>
        </p:txBody>
      </p:sp>
      <p:cxnSp>
        <p:nvCxnSpPr>
          <p:cNvPr id="29" name="Straight Arrow Connector 28"/>
          <p:cNvCxnSpPr/>
          <p:nvPr/>
        </p:nvCxnSpPr>
        <p:spPr>
          <a:xfrm flipH="1">
            <a:off x="1126671" y="2362200"/>
            <a:ext cx="108312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a:off x="424542" y="2223700"/>
            <a:ext cx="1404258" cy="276999"/>
          </a:xfrm>
          <a:prstGeom prst="rect">
            <a:avLst/>
          </a:prstGeom>
          <a:noFill/>
        </p:spPr>
        <p:txBody>
          <a:bodyPr wrap="square" rtlCol="0">
            <a:spAutoFit/>
          </a:bodyPr>
          <a:lstStyle/>
          <a:p>
            <a:r>
              <a:rPr lang="en-US" sz="1200" b="1" dirty="0" smtClean="0"/>
              <a:t>Iliac crest</a:t>
            </a:r>
            <a:endParaRPr lang="en-US" sz="1200" b="1" dirty="0"/>
          </a:p>
        </p:txBody>
      </p:sp>
      <p:cxnSp>
        <p:nvCxnSpPr>
          <p:cNvPr id="10240" name="Straight Arrow Connector 10239"/>
          <p:cNvCxnSpPr/>
          <p:nvPr/>
        </p:nvCxnSpPr>
        <p:spPr>
          <a:xfrm>
            <a:off x="2740597" y="4952999"/>
            <a:ext cx="157014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4310743" y="4814500"/>
            <a:ext cx="1404258" cy="276999"/>
          </a:xfrm>
          <a:prstGeom prst="rect">
            <a:avLst/>
          </a:prstGeom>
          <a:noFill/>
        </p:spPr>
        <p:txBody>
          <a:bodyPr wrap="square" rtlCol="0">
            <a:spAutoFit/>
          </a:bodyPr>
          <a:lstStyle/>
          <a:p>
            <a:r>
              <a:rPr lang="en-US" sz="1200" b="1" dirty="0" smtClean="0"/>
              <a:t>Obturator foramen</a:t>
            </a:r>
            <a:endParaRPr lang="en-US" sz="1200" b="1" dirty="0"/>
          </a:p>
        </p:txBody>
      </p:sp>
      <p:sp>
        <p:nvSpPr>
          <p:cNvPr id="37" name="TextBox 36"/>
          <p:cNvSpPr txBox="1"/>
          <p:nvPr/>
        </p:nvSpPr>
        <p:spPr>
          <a:xfrm>
            <a:off x="2038468" y="2785292"/>
            <a:ext cx="1404258" cy="276999"/>
          </a:xfrm>
          <a:prstGeom prst="rect">
            <a:avLst/>
          </a:prstGeom>
          <a:noFill/>
        </p:spPr>
        <p:txBody>
          <a:bodyPr wrap="square" rtlCol="0">
            <a:spAutoFit/>
          </a:bodyPr>
          <a:lstStyle/>
          <a:p>
            <a:r>
              <a:rPr lang="en-US" sz="1200" b="1" dirty="0" smtClean="0"/>
              <a:t>Iliac fossa</a:t>
            </a:r>
            <a:endParaRPr lang="en-US" sz="1200" b="1" dirty="0"/>
          </a:p>
        </p:txBody>
      </p:sp>
      <p:cxnSp>
        <p:nvCxnSpPr>
          <p:cNvPr id="10246" name="Straight Arrow Connector 10245"/>
          <p:cNvCxnSpPr/>
          <p:nvPr/>
        </p:nvCxnSpPr>
        <p:spPr>
          <a:xfrm flipV="1">
            <a:off x="3886200" y="3062291"/>
            <a:ext cx="457200" cy="13810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4321629" y="2831458"/>
            <a:ext cx="1404258" cy="461665"/>
          </a:xfrm>
          <a:prstGeom prst="rect">
            <a:avLst/>
          </a:prstGeom>
          <a:noFill/>
        </p:spPr>
        <p:txBody>
          <a:bodyPr wrap="square" rtlCol="0">
            <a:spAutoFit/>
          </a:bodyPr>
          <a:lstStyle/>
          <a:p>
            <a:pPr algn="ctr"/>
            <a:r>
              <a:rPr lang="en-US" sz="1200" b="1" dirty="0" smtClean="0"/>
              <a:t>Posterior superior iliac spine</a:t>
            </a:r>
            <a:endParaRPr lang="en-US" sz="1200" b="1" dirty="0"/>
          </a:p>
        </p:txBody>
      </p:sp>
      <p:cxnSp>
        <p:nvCxnSpPr>
          <p:cNvPr id="10250" name="Straight Arrow Connector 10249"/>
          <p:cNvCxnSpPr/>
          <p:nvPr/>
        </p:nvCxnSpPr>
        <p:spPr>
          <a:xfrm>
            <a:off x="3657600" y="3581400"/>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6" name="TextBox 45"/>
          <p:cNvSpPr txBox="1"/>
          <p:nvPr/>
        </p:nvSpPr>
        <p:spPr>
          <a:xfrm>
            <a:off x="4294414" y="3320141"/>
            <a:ext cx="1404258" cy="461665"/>
          </a:xfrm>
          <a:prstGeom prst="rect">
            <a:avLst/>
          </a:prstGeom>
          <a:noFill/>
        </p:spPr>
        <p:txBody>
          <a:bodyPr wrap="square" rtlCol="0">
            <a:spAutoFit/>
          </a:bodyPr>
          <a:lstStyle/>
          <a:p>
            <a:pPr algn="ctr"/>
            <a:r>
              <a:rPr lang="en-US" sz="1200" b="1" dirty="0" smtClean="0"/>
              <a:t>Posterior inferior iliac spine</a:t>
            </a:r>
            <a:endParaRPr lang="en-US" sz="1200" b="1" dirty="0"/>
          </a:p>
        </p:txBody>
      </p:sp>
      <p:pic>
        <p:nvPicPr>
          <p:cNvPr id="10253" name="Picture 4" descr="C:\Users\al hashli\Pictures\IMG_8507.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rightnessContrast bright="20000"/>
                    </a14:imgEffect>
                  </a14:imgLayer>
                </a14:imgProps>
              </a:ext>
              <a:ext uri="{28A0092B-C50C-407E-A947-70E740481C1C}">
                <a14:useLocalDpi xmlns:a14="http://schemas.microsoft.com/office/drawing/2010/main" xmlns="" val="0"/>
              </a:ext>
            </a:extLst>
          </a:blip>
          <a:srcRect l="10529" t="40547" r="10084" b="34691"/>
          <a:stretch/>
        </p:blipFill>
        <p:spPr bwMode="auto">
          <a:xfrm rot="5400000">
            <a:off x="6210301" y="3162299"/>
            <a:ext cx="4114797" cy="9906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255" name="Straight Arrow Connector 10254"/>
          <p:cNvCxnSpPr/>
          <p:nvPr/>
        </p:nvCxnSpPr>
        <p:spPr>
          <a:xfrm flipH="1" flipV="1">
            <a:off x="8267699" y="1447800"/>
            <a:ext cx="114301" cy="228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2" name="TextBox 51"/>
          <p:cNvSpPr txBox="1"/>
          <p:nvPr/>
        </p:nvSpPr>
        <p:spPr>
          <a:xfrm>
            <a:off x="8001000" y="1170801"/>
            <a:ext cx="566058" cy="276999"/>
          </a:xfrm>
          <a:prstGeom prst="rect">
            <a:avLst/>
          </a:prstGeom>
          <a:noFill/>
        </p:spPr>
        <p:txBody>
          <a:bodyPr wrap="square" rtlCol="0">
            <a:spAutoFit/>
          </a:bodyPr>
          <a:lstStyle/>
          <a:p>
            <a:r>
              <a:rPr lang="en-US" sz="1200" b="1" dirty="0" smtClean="0"/>
              <a:t>Head</a:t>
            </a:r>
            <a:endParaRPr lang="en-US" sz="1200" b="1" dirty="0"/>
          </a:p>
        </p:txBody>
      </p:sp>
      <p:cxnSp>
        <p:nvCxnSpPr>
          <p:cNvPr id="10257" name="Straight Arrow Connector 10256"/>
          <p:cNvCxnSpPr/>
          <p:nvPr/>
        </p:nvCxnSpPr>
        <p:spPr>
          <a:xfrm flipV="1">
            <a:off x="8567058" y="1447800"/>
            <a:ext cx="195942" cy="228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8458200" y="1170801"/>
            <a:ext cx="625929" cy="276999"/>
          </a:xfrm>
          <a:prstGeom prst="rect">
            <a:avLst/>
          </a:prstGeom>
          <a:noFill/>
        </p:spPr>
        <p:txBody>
          <a:bodyPr wrap="square" rtlCol="0">
            <a:spAutoFit/>
          </a:bodyPr>
          <a:lstStyle/>
          <a:p>
            <a:r>
              <a:rPr lang="en-US" sz="1200" b="1" dirty="0" smtClean="0"/>
              <a:t>Fovea</a:t>
            </a:r>
            <a:endParaRPr lang="en-US" sz="1200" b="1" dirty="0"/>
          </a:p>
        </p:txBody>
      </p:sp>
      <p:cxnSp>
        <p:nvCxnSpPr>
          <p:cNvPr id="10259" name="Straight Arrow Connector 10258"/>
          <p:cNvCxnSpPr/>
          <p:nvPr/>
        </p:nvCxnSpPr>
        <p:spPr>
          <a:xfrm flipH="1" flipV="1">
            <a:off x="7848600" y="1447800"/>
            <a:ext cx="304800" cy="457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7566873" y="1170800"/>
            <a:ext cx="499441" cy="276999"/>
          </a:xfrm>
          <a:prstGeom prst="rect">
            <a:avLst/>
          </a:prstGeom>
          <a:noFill/>
        </p:spPr>
        <p:txBody>
          <a:bodyPr wrap="square" rtlCol="0">
            <a:spAutoFit/>
          </a:bodyPr>
          <a:lstStyle/>
          <a:p>
            <a:r>
              <a:rPr lang="en-US" sz="1200" b="1" dirty="0" smtClean="0"/>
              <a:t>Neck</a:t>
            </a:r>
            <a:endParaRPr lang="en-US" sz="1200" b="1" dirty="0"/>
          </a:p>
        </p:txBody>
      </p:sp>
      <p:cxnSp>
        <p:nvCxnSpPr>
          <p:cNvPr id="10262" name="Straight Arrow Connector 10261"/>
          <p:cNvCxnSpPr/>
          <p:nvPr/>
        </p:nvCxnSpPr>
        <p:spPr>
          <a:xfrm flipH="1">
            <a:off x="7566873" y="1915886"/>
            <a:ext cx="40212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3" name="TextBox 62"/>
          <p:cNvSpPr txBox="1"/>
          <p:nvPr/>
        </p:nvSpPr>
        <p:spPr>
          <a:xfrm>
            <a:off x="6162615" y="1766500"/>
            <a:ext cx="1404258" cy="276999"/>
          </a:xfrm>
          <a:prstGeom prst="rect">
            <a:avLst/>
          </a:prstGeom>
          <a:noFill/>
        </p:spPr>
        <p:txBody>
          <a:bodyPr wrap="square" rtlCol="0">
            <a:spAutoFit/>
          </a:bodyPr>
          <a:lstStyle/>
          <a:p>
            <a:r>
              <a:rPr lang="en-US" sz="1200" b="1" dirty="0" smtClean="0"/>
              <a:t>Greater trochanter</a:t>
            </a:r>
            <a:endParaRPr lang="en-US" sz="1200" b="1" dirty="0"/>
          </a:p>
        </p:txBody>
      </p:sp>
      <p:cxnSp>
        <p:nvCxnSpPr>
          <p:cNvPr id="10265" name="Straight Arrow Connector 10264"/>
          <p:cNvCxnSpPr/>
          <p:nvPr/>
        </p:nvCxnSpPr>
        <p:spPr>
          <a:xfrm flipH="1">
            <a:off x="7566873" y="2223700"/>
            <a:ext cx="58652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6" name="TextBox 65"/>
          <p:cNvSpPr txBox="1"/>
          <p:nvPr/>
        </p:nvSpPr>
        <p:spPr>
          <a:xfrm>
            <a:off x="6248400" y="2085201"/>
            <a:ext cx="1404258" cy="461665"/>
          </a:xfrm>
          <a:prstGeom prst="rect">
            <a:avLst/>
          </a:prstGeom>
          <a:noFill/>
        </p:spPr>
        <p:txBody>
          <a:bodyPr wrap="square" rtlCol="0">
            <a:spAutoFit/>
          </a:bodyPr>
          <a:lstStyle/>
          <a:p>
            <a:pPr algn="ctr"/>
            <a:r>
              <a:rPr lang="en-US" sz="1200" b="1" dirty="0" smtClean="0"/>
              <a:t>Intertrochanteric line</a:t>
            </a:r>
            <a:endParaRPr lang="en-US" sz="1200" b="1" dirty="0"/>
          </a:p>
        </p:txBody>
      </p:sp>
      <p:cxnSp>
        <p:nvCxnSpPr>
          <p:cNvPr id="10267" name="Straight Arrow Connector 10266"/>
          <p:cNvCxnSpPr/>
          <p:nvPr/>
        </p:nvCxnSpPr>
        <p:spPr>
          <a:xfrm flipH="1">
            <a:off x="7566873" y="2362199"/>
            <a:ext cx="757976" cy="4692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6237514" y="2706858"/>
            <a:ext cx="1404258" cy="276999"/>
          </a:xfrm>
          <a:prstGeom prst="rect">
            <a:avLst/>
          </a:prstGeom>
          <a:noFill/>
        </p:spPr>
        <p:txBody>
          <a:bodyPr wrap="square" rtlCol="0">
            <a:spAutoFit/>
          </a:bodyPr>
          <a:lstStyle/>
          <a:p>
            <a:r>
              <a:rPr lang="en-US" sz="1200" b="1" dirty="0" smtClean="0"/>
              <a:t>Lesser trochanter</a:t>
            </a:r>
            <a:endParaRPr lang="en-US" sz="1200" b="1" dirty="0"/>
          </a:p>
        </p:txBody>
      </p:sp>
      <p:cxnSp>
        <p:nvCxnSpPr>
          <p:cNvPr id="10269" name="Straight Arrow Connector 10268"/>
          <p:cNvCxnSpPr/>
          <p:nvPr/>
        </p:nvCxnSpPr>
        <p:spPr>
          <a:xfrm flipH="1">
            <a:off x="7566873" y="3657600"/>
            <a:ext cx="49944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2" name="TextBox 71"/>
          <p:cNvSpPr txBox="1"/>
          <p:nvPr/>
        </p:nvSpPr>
        <p:spPr>
          <a:xfrm>
            <a:off x="6541603" y="3504807"/>
            <a:ext cx="1404258" cy="276999"/>
          </a:xfrm>
          <a:prstGeom prst="rect">
            <a:avLst/>
          </a:prstGeom>
          <a:noFill/>
        </p:spPr>
        <p:txBody>
          <a:bodyPr wrap="square" rtlCol="0">
            <a:spAutoFit/>
          </a:bodyPr>
          <a:lstStyle/>
          <a:p>
            <a:r>
              <a:rPr lang="en-US" sz="1200" b="1" dirty="0" smtClean="0"/>
              <a:t>Shaft of femur</a:t>
            </a:r>
            <a:endParaRPr lang="en-US" sz="1200" b="1" dirty="0"/>
          </a:p>
        </p:txBody>
      </p:sp>
      <p:cxnSp>
        <p:nvCxnSpPr>
          <p:cNvPr id="10271" name="Straight Arrow Connector 10270"/>
          <p:cNvCxnSpPr/>
          <p:nvPr/>
        </p:nvCxnSpPr>
        <p:spPr>
          <a:xfrm flipH="1">
            <a:off x="7566873" y="5257800"/>
            <a:ext cx="43412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5" name="TextBox 74"/>
          <p:cNvSpPr txBox="1"/>
          <p:nvPr/>
        </p:nvSpPr>
        <p:spPr>
          <a:xfrm>
            <a:off x="6455878" y="5138056"/>
            <a:ext cx="1404258" cy="276999"/>
          </a:xfrm>
          <a:prstGeom prst="rect">
            <a:avLst/>
          </a:prstGeom>
          <a:noFill/>
        </p:spPr>
        <p:txBody>
          <a:bodyPr wrap="square" rtlCol="0">
            <a:spAutoFit/>
          </a:bodyPr>
          <a:lstStyle/>
          <a:p>
            <a:r>
              <a:rPr lang="en-US" sz="1200" b="1" dirty="0" smtClean="0"/>
              <a:t>Lateral condyle</a:t>
            </a:r>
            <a:endParaRPr lang="en-US" sz="1200" b="1" dirty="0"/>
          </a:p>
        </p:txBody>
      </p:sp>
      <p:cxnSp>
        <p:nvCxnSpPr>
          <p:cNvPr id="33" name="Straight Arrow Connector 32"/>
          <p:cNvCxnSpPr/>
          <p:nvPr/>
        </p:nvCxnSpPr>
        <p:spPr>
          <a:xfrm flipH="1">
            <a:off x="8153400" y="5276555"/>
            <a:ext cx="304800" cy="59084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7451271" y="5868572"/>
            <a:ext cx="1404258" cy="276999"/>
          </a:xfrm>
          <a:prstGeom prst="rect">
            <a:avLst/>
          </a:prstGeom>
          <a:noFill/>
        </p:spPr>
        <p:txBody>
          <a:bodyPr wrap="square" rtlCol="0">
            <a:spAutoFit/>
          </a:bodyPr>
          <a:lstStyle/>
          <a:p>
            <a:r>
              <a:rPr lang="en-US" sz="1200" b="1" dirty="0" smtClean="0"/>
              <a:t>Medial condyle</a:t>
            </a:r>
            <a:endParaRPr lang="en-US" sz="1200" b="1" dirty="0"/>
          </a:p>
        </p:txBody>
      </p:sp>
      <p:sp>
        <p:nvSpPr>
          <p:cNvPr id="35" name="TextBox 34"/>
          <p:cNvSpPr txBox="1"/>
          <p:nvPr/>
        </p:nvSpPr>
        <p:spPr>
          <a:xfrm>
            <a:off x="476249" y="5878286"/>
            <a:ext cx="4520294" cy="738664"/>
          </a:xfrm>
          <a:prstGeom prst="rect">
            <a:avLst/>
          </a:prstGeom>
          <a:solidFill>
            <a:schemeClr val="bg1"/>
          </a:solidFill>
          <a:ln>
            <a:solidFill>
              <a:schemeClr val="tx1"/>
            </a:solidFill>
          </a:ln>
        </p:spPr>
        <p:txBody>
          <a:bodyPr wrap="square" rtlCol="0">
            <a:spAutoFit/>
          </a:bodyPr>
          <a:lstStyle/>
          <a:p>
            <a:pPr lvl="0" algn="ctr"/>
            <a:r>
              <a:rPr lang="en-US" sz="1400" b="1" dirty="0"/>
              <a:t>The </a:t>
            </a:r>
            <a:r>
              <a:rPr lang="en-US" sz="1400" b="1" dirty="0" err="1"/>
              <a:t>sacrotuberous</a:t>
            </a:r>
            <a:r>
              <a:rPr lang="en-US" sz="1400" b="1" dirty="0"/>
              <a:t> and sacrospinous ligaments convert the sciatic notches in the hip bones into the greater and lesser sciatic foramina</a:t>
            </a:r>
            <a:r>
              <a:rPr lang="en-US" sz="1400" b="1" dirty="0" smtClean="0"/>
              <a:t>.</a:t>
            </a:r>
            <a:endParaRPr lang="en-US" sz="1400" b="1" dirty="0"/>
          </a:p>
        </p:txBody>
      </p:sp>
    </p:spTree>
    <p:extLst>
      <p:ext uri="{BB962C8B-B14F-4D97-AF65-F5344CB8AC3E}">
        <p14:creationId xmlns:p14="http://schemas.microsoft.com/office/powerpoint/2010/main" xmlns="" val="1160174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839200" cy="5287963"/>
          </a:xfrm>
        </p:spPr>
        <p:txBody>
          <a:bodyPr>
            <a:normAutofit/>
          </a:bodyPr>
          <a:lstStyle/>
          <a:p>
            <a:pPr algn="just"/>
            <a:r>
              <a:rPr lang="en-US" sz="1400" b="1" u="sng" dirty="0" smtClean="0">
                <a:solidFill>
                  <a:srgbClr val="C00000"/>
                </a:solidFill>
                <a:effectLst>
                  <a:outerShdw blurRad="38100" dist="38100" dir="2700000" algn="tl">
                    <a:srgbClr val="000000">
                      <a:alpha val="43137"/>
                    </a:srgbClr>
                  </a:outerShdw>
                </a:effectLst>
              </a:rPr>
              <a:t>The pulsation of femoral artery</a:t>
            </a:r>
            <a:r>
              <a:rPr lang="en-US" sz="1400" dirty="0" smtClean="0"/>
              <a:t> can be felt in the midway of inguinal ligament (which is extending from the anterior superior iliac spine to the pubic tubercle).</a:t>
            </a:r>
          </a:p>
          <a:p>
            <a:pPr algn="just"/>
            <a:r>
              <a:rPr lang="en-US" sz="1400" b="1" u="sng" dirty="0" smtClean="0">
                <a:solidFill>
                  <a:srgbClr val="C00000"/>
                </a:solidFill>
                <a:effectLst>
                  <a:outerShdw blurRad="38100" dist="38100" dir="2700000" algn="tl">
                    <a:srgbClr val="000000">
                      <a:alpha val="43137"/>
                    </a:srgbClr>
                  </a:outerShdw>
                </a:effectLst>
              </a:rPr>
              <a:t>Femoral artery</a:t>
            </a:r>
            <a:r>
              <a:rPr lang="en-US" sz="1400" dirty="0" smtClean="0"/>
              <a:t>: it is the continuation of external iliac artery. It passes through the femoral triangle surrounded by femoral sheath and then </a:t>
            </a:r>
            <a:r>
              <a:rPr lang="en-US" sz="1400" dirty="0" smtClean="0"/>
              <a:t>continues </a:t>
            </a:r>
            <a:r>
              <a:rPr lang="en-US" sz="1400" dirty="0" smtClean="0"/>
              <a:t>in the adductor canal (middle third of the thigh) until it passes through the adductor hiatus (after which it will be called </a:t>
            </a:r>
            <a:r>
              <a:rPr lang="en-US" sz="1400" dirty="0" err="1" smtClean="0"/>
              <a:t>popliteal</a:t>
            </a:r>
            <a:r>
              <a:rPr lang="en-US" sz="1400" dirty="0" smtClean="0"/>
              <a:t> </a:t>
            </a:r>
            <a:r>
              <a:rPr lang="en-US" sz="1400" dirty="0" smtClean="0"/>
              <a:t>artery in the </a:t>
            </a:r>
            <a:r>
              <a:rPr lang="en-US" sz="1400" dirty="0" err="1" smtClean="0"/>
              <a:t>popliteal</a:t>
            </a:r>
            <a:r>
              <a:rPr lang="en-US" sz="1400" dirty="0" smtClean="0"/>
              <a:t> </a:t>
            </a:r>
            <a:r>
              <a:rPr lang="en-US" sz="1400" smtClean="0"/>
              <a:t>fossa).</a:t>
            </a:r>
            <a:endParaRPr lang="en-US" sz="1400" dirty="0" smtClean="0"/>
          </a:p>
          <a:p>
            <a:pPr lvl="0" algn="just"/>
            <a:r>
              <a:rPr lang="en-US" sz="1400" b="1" u="sng" dirty="0" smtClean="0">
                <a:solidFill>
                  <a:srgbClr val="C00000"/>
                </a:solidFill>
                <a:effectLst>
                  <a:outerShdw blurRad="38100" dist="38100" dir="2700000" algn="tl">
                    <a:srgbClr val="000000">
                      <a:alpha val="43137"/>
                    </a:srgbClr>
                  </a:outerShdw>
                </a:effectLst>
              </a:rPr>
              <a:t>Femoral triangle:</a:t>
            </a:r>
            <a:endParaRPr lang="en-US" sz="1400" dirty="0" smtClean="0">
              <a:solidFill>
                <a:srgbClr val="C00000"/>
              </a:solidFill>
              <a:effectLst>
                <a:outerShdw blurRad="38100" dist="38100" dir="2700000" algn="tl">
                  <a:srgbClr val="000000">
                    <a:alpha val="43137"/>
                  </a:srgbClr>
                </a:outerShdw>
              </a:effectLst>
            </a:endParaRPr>
          </a:p>
          <a:p>
            <a:pPr lvl="1" algn="just"/>
            <a:r>
              <a:rPr lang="en-US" sz="1400" b="1" dirty="0" smtClean="0"/>
              <a:t>Boundaries:</a:t>
            </a:r>
            <a:endParaRPr lang="en-US" sz="1400" dirty="0" smtClean="0"/>
          </a:p>
          <a:p>
            <a:pPr lvl="2" algn="just"/>
            <a:r>
              <a:rPr lang="en-US" sz="1400" i="1" u="sng" dirty="0" smtClean="0"/>
              <a:t>Superior</a:t>
            </a:r>
            <a:r>
              <a:rPr lang="en-US" sz="1400" dirty="0" smtClean="0"/>
              <a:t>: inguinal ligament.</a:t>
            </a:r>
          </a:p>
          <a:p>
            <a:pPr lvl="2" algn="just"/>
            <a:r>
              <a:rPr lang="en-US" sz="1400" i="1" u="sng" dirty="0" smtClean="0"/>
              <a:t>Lateral</a:t>
            </a:r>
            <a:r>
              <a:rPr lang="en-US" sz="1400" dirty="0" smtClean="0"/>
              <a:t>: medial border of </a:t>
            </a:r>
            <a:r>
              <a:rPr lang="en-US" sz="1400" dirty="0" err="1" smtClean="0"/>
              <a:t>sartorius</a:t>
            </a:r>
            <a:r>
              <a:rPr lang="en-US" sz="1400" dirty="0" smtClean="0"/>
              <a:t> muscle.</a:t>
            </a:r>
          </a:p>
          <a:p>
            <a:pPr lvl="2" algn="just"/>
            <a:r>
              <a:rPr lang="en-US" sz="1400" i="1" u="sng" dirty="0" smtClean="0"/>
              <a:t>Medial</a:t>
            </a:r>
            <a:r>
              <a:rPr lang="en-US" sz="1400" dirty="0" smtClean="0"/>
              <a:t>: lateral border of adductor longus muscle.</a:t>
            </a:r>
            <a:endParaRPr lang="en-US" sz="1400" b="1" dirty="0" smtClean="0"/>
          </a:p>
          <a:p>
            <a:pPr lvl="1" algn="just"/>
            <a:r>
              <a:rPr lang="en-US" sz="1400" b="1" dirty="0" smtClean="0"/>
              <a:t>Contents:</a:t>
            </a:r>
            <a:endParaRPr lang="en-US" sz="1400" dirty="0" smtClean="0"/>
          </a:p>
          <a:p>
            <a:pPr lvl="2" algn="just"/>
            <a:r>
              <a:rPr lang="en-US" sz="1400" i="1" u="sng" dirty="0" smtClean="0"/>
              <a:t>Femoral artery.</a:t>
            </a:r>
            <a:endParaRPr lang="en-US" sz="1400" dirty="0" smtClean="0"/>
          </a:p>
          <a:p>
            <a:pPr lvl="2" algn="just"/>
            <a:r>
              <a:rPr lang="en-US" sz="1400" i="1" u="sng" dirty="0" smtClean="0"/>
              <a:t>Femoral vein</a:t>
            </a:r>
            <a:r>
              <a:rPr lang="en-US" sz="1400" dirty="0"/>
              <a:t>.</a:t>
            </a:r>
            <a:endParaRPr lang="en-US" sz="1400" dirty="0" smtClean="0"/>
          </a:p>
          <a:p>
            <a:pPr lvl="2" algn="just"/>
            <a:r>
              <a:rPr lang="en-US" sz="1400" i="1" u="sng" dirty="0" smtClean="0"/>
              <a:t>Femoral nerve (L2-L4)</a:t>
            </a:r>
            <a:r>
              <a:rPr lang="en-US" sz="1400" dirty="0" smtClean="0"/>
              <a:t>: passing through femoral triangle outside the femoral sheath.</a:t>
            </a:r>
          </a:p>
          <a:p>
            <a:pPr lvl="0" algn="just"/>
            <a:r>
              <a:rPr lang="en-US" sz="1400" b="1" u="sng" dirty="0" smtClean="0">
                <a:solidFill>
                  <a:srgbClr val="C00000"/>
                </a:solidFill>
                <a:effectLst>
                  <a:outerShdw blurRad="38100" dist="38100" dir="2700000" algn="tl">
                    <a:srgbClr val="000000">
                      <a:alpha val="43137"/>
                    </a:srgbClr>
                  </a:outerShdw>
                </a:effectLst>
              </a:rPr>
              <a:t>Sciatic nerve</a:t>
            </a:r>
            <a:r>
              <a:rPr lang="en-US" sz="1400" dirty="0" smtClean="0"/>
              <a:t> is coming from the sacral plexus (L4, L5, S1, S2, S3). </a:t>
            </a:r>
            <a:r>
              <a:rPr lang="en-US" sz="1400" dirty="0"/>
              <a:t>It is exiting the pelvis through the greater sciatic foramen and passing posteriorly in the mid-point between greater trochanter and ischial tuberosity. It lies on adductor </a:t>
            </a:r>
            <a:r>
              <a:rPr lang="en-US" sz="1400" dirty="0" err="1"/>
              <a:t>magnus</a:t>
            </a:r>
            <a:r>
              <a:rPr lang="en-US" sz="1400" dirty="0"/>
              <a:t> during its passage. When it reaches the distal third of the thigh it will bifurcate to </a:t>
            </a:r>
            <a:r>
              <a:rPr lang="en-US" sz="1400" dirty="0" err="1"/>
              <a:t>tibial</a:t>
            </a:r>
            <a:r>
              <a:rPr lang="en-US" sz="1400" dirty="0"/>
              <a:t> and common fibular divisions</a:t>
            </a:r>
            <a:r>
              <a:rPr lang="en-US" sz="1400" dirty="0" smtClean="0"/>
              <a:t>. </a:t>
            </a:r>
            <a:r>
              <a:rPr lang="en-US" sz="1400" b="1" dirty="0" smtClean="0"/>
              <a:t>To know the course of sciatic nerve:</a:t>
            </a:r>
          </a:p>
          <a:p>
            <a:pPr lvl="1" algn="just"/>
            <a:r>
              <a:rPr lang="en-US" sz="1400" i="1" u="sng" dirty="0" smtClean="0"/>
              <a:t>Draw a line from posterior superior iliac spine to ischial tuberosity and mark the midpoint</a:t>
            </a:r>
            <a:r>
              <a:rPr lang="en-US" sz="1400" dirty="0" smtClean="0"/>
              <a:t>.</a:t>
            </a:r>
          </a:p>
          <a:p>
            <a:pPr lvl="1" algn="just"/>
            <a:r>
              <a:rPr lang="en-US" sz="1400" i="1" u="sng" dirty="0" smtClean="0"/>
              <a:t>Draw another line from greater trochanter to ischial tuberosity and mark the midpoint</a:t>
            </a:r>
            <a:r>
              <a:rPr lang="en-US" sz="1400" dirty="0" smtClean="0"/>
              <a:t>.</a:t>
            </a:r>
          </a:p>
          <a:p>
            <a:pPr marL="457200" lvl="1" indent="0" algn="just">
              <a:buNone/>
            </a:pPr>
            <a:r>
              <a:rPr lang="en-US" sz="1400" b="1" dirty="0" smtClean="0"/>
              <a:t>Connect both points to get a curved line representing the course of sciatic nerve.</a:t>
            </a:r>
            <a:endParaRPr lang="en-US" sz="1400" b="1" dirty="0"/>
          </a:p>
        </p:txBody>
      </p:sp>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2 (Dr. </a:t>
            </a:r>
            <a:r>
              <a:rPr lang="en-US" sz="3200" b="1" dirty="0" err="1" smtClean="0">
                <a:solidFill>
                  <a:srgbClr val="C00000"/>
                </a:solidFill>
                <a:effectLst>
                  <a:outerShdw blurRad="38100" dist="38100" dir="2700000" algn="tl">
                    <a:srgbClr val="000000">
                      <a:alpha val="43137"/>
                    </a:srgbClr>
                  </a:outerShdw>
                </a:effectLst>
              </a:rPr>
              <a:t>A.Haleem</a:t>
            </a:r>
            <a:r>
              <a:rPr lang="en-US" sz="3200" b="1" dirty="0" smtClean="0">
                <a:solidFill>
                  <a:srgbClr val="C00000"/>
                </a:solidFill>
                <a:effectLst>
                  <a:outerShdw blurRad="38100" dist="38100" dir="2700000" algn="tl">
                    <a:srgbClr val="000000">
                      <a:alpha val="43137"/>
                    </a:srgbClr>
                  </a:outerShdw>
                </a:effectLst>
              </a:rPr>
              <a:t>)</a:t>
            </a:r>
            <a:endParaRPr lang="en-US"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504982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85800"/>
            <a:ext cx="6477000" cy="4038599"/>
          </a:xfrm>
        </p:spPr>
        <p:txBody>
          <a:bodyPr>
            <a:normAutofit fontScale="47500" lnSpcReduction="20000"/>
          </a:bodyPr>
          <a:lstStyle/>
          <a:p>
            <a:r>
              <a:rPr lang="en-US" b="1" dirty="0" smtClean="0">
                <a:solidFill>
                  <a:srgbClr val="C00000"/>
                </a:solidFill>
                <a:effectLst>
                  <a:outerShdw blurRad="38100" dist="38100" dir="2700000" algn="tl">
                    <a:srgbClr val="000000">
                      <a:alpha val="43137"/>
                    </a:srgbClr>
                  </a:outerShdw>
                </a:effectLst>
              </a:rPr>
              <a:t>Movements of the hip joint:</a:t>
            </a:r>
          </a:p>
          <a:p>
            <a:pPr lvl="1"/>
            <a:r>
              <a:rPr lang="en-US" b="1" dirty="0" smtClean="0"/>
              <a:t>Flexion: by anterior thigh muscles</a:t>
            </a:r>
          </a:p>
          <a:p>
            <a:pPr lvl="2"/>
            <a:r>
              <a:rPr lang="en-US" dirty="0" smtClean="0"/>
              <a:t>Iliopsoas (psoas major and iliacus).</a:t>
            </a:r>
          </a:p>
          <a:p>
            <a:pPr lvl="2"/>
            <a:r>
              <a:rPr lang="en-US" dirty="0" smtClean="0"/>
              <a:t>Pectineus and </a:t>
            </a:r>
            <a:r>
              <a:rPr lang="en-US" dirty="0" err="1" smtClean="0"/>
              <a:t>sartorius</a:t>
            </a:r>
            <a:r>
              <a:rPr lang="en-US" dirty="0" smtClean="0"/>
              <a:t>.</a:t>
            </a:r>
          </a:p>
          <a:p>
            <a:pPr lvl="2"/>
            <a:r>
              <a:rPr lang="en-US" dirty="0" smtClean="0"/>
              <a:t>Rectus </a:t>
            </a:r>
            <a:r>
              <a:rPr lang="en-US" dirty="0" err="1" smtClean="0"/>
              <a:t>femoris</a:t>
            </a:r>
            <a:r>
              <a:rPr lang="en-US" dirty="0" smtClean="0"/>
              <a:t>.</a:t>
            </a:r>
          </a:p>
          <a:p>
            <a:pPr lvl="1"/>
            <a:r>
              <a:rPr lang="en-US" b="1" dirty="0" smtClean="0"/>
              <a:t>Extension:</a:t>
            </a:r>
          </a:p>
          <a:p>
            <a:pPr lvl="2"/>
            <a:r>
              <a:rPr lang="en-US" dirty="0" smtClean="0"/>
              <a:t>Gluteus maximus (acting to extend the hip joint against resistance).</a:t>
            </a:r>
          </a:p>
          <a:p>
            <a:pPr lvl="2"/>
            <a:r>
              <a:rPr lang="en-US" dirty="0" smtClean="0"/>
              <a:t>Hamstrings.</a:t>
            </a:r>
          </a:p>
          <a:p>
            <a:pPr lvl="1"/>
            <a:r>
              <a:rPr lang="en-US" b="1" dirty="0" smtClean="0"/>
              <a:t>Abduction and medial rotation:</a:t>
            </a:r>
          </a:p>
          <a:p>
            <a:pPr lvl="2"/>
            <a:r>
              <a:rPr lang="en-US" dirty="0" smtClean="0"/>
              <a:t>Gluteus </a:t>
            </a:r>
            <a:r>
              <a:rPr lang="en-US" dirty="0" err="1" smtClean="0"/>
              <a:t>medius</a:t>
            </a:r>
            <a:r>
              <a:rPr lang="en-US" dirty="0" smtClean="0"/>
              <a:t> and gluteus </a:t>
            </a:r>
            <a:r>
              <a:rPr lang="en-US" dirty="0" err="1" smtClean="0"/>
              <a:t>minimus</a:t>
            </a:r>
            <a:r>
              <a:rPr lang="en-US" dirty="0" smtClean="0"/>
              <a:t>.</a:t>
            </a:r>
          </a:p>
          <a:p>
            <a:pPr lvl="1"/>
            <a:r>
              <a:rPr lang="en-US" b="1" dirty="0" smtClean="0"/>
              <a:t>Adduction: by medial thigh muscles (adductors)</a:t>
            </a:r>
          </a:p>
          <a:p>
            <a:pPr lvl="2"/>
            <a:r>
              <a:rPr lang="en-US" dirty="0" smtClean="0"/>
              <a:t>Adductor longus.</a:t>
            </a:r>
          </a:p>
          <a:p>
            <a:pPr lvl="2"/>
            <a:r>
              <a:rPr lang="en-US" dirty="0" smtClean="0"/>
              <a:t>Adductor brevis.</a:t>
            </a:r>
          </a:p>
          <a:p>
            <a:pPr lvl="2"/>
            <a:r>
              <a:rPr lang="en-US" dirty="0" smtClean="0"/>
              <a:t>Adductor </a:t>
            </a:r>
            <a:r>
              <a:rPr lang="en-US" dirty="0" err="1" smtClean="0"/>
              <a:t>magnus</a:t>
            </a:r>
            <a:r>
              <a:rPr lang="en-US" dirty="0" smtClean="0"/>
              <a:t>.</a:t>
            </a:r>
          </a:p>
          <a:p>
            <a:pPr lvl="2"/>
            <a:r>
              <a:rPr lang="en-US" dirty="0" err="1" smtClean="0"/>
              <a:t>Gracilis</a:t>
            </a:r>
            <a:r>
              <a:rPr lang="en-US" dirty="0" smtClean="0"/>
              <a:t>.</a:t>
            </a:r>
          </a:p>
          <a:p>
            <a:pPr lvl="2"/>
            <a:r>
              <a:rPr lang="en-US" dirty="0" smtClean="0"/>
              <a:t>Obturator externus.</a:t>
            </a:r>
          </a:p>
          <a:p>
            <a:pPr lvl="1"/>
            <a:r>
              <a:rPr lang="en-US" b="1" dirty="0" smtClean="0"/>
              <a:t>Lateral rotation:</a:t>
            </a:r>
            <a:r>
              <a:rPr lang="en-US" b="1" dirty="0"/>
              <a:t> </a:t>
            </a:r>
            <a:r>
              <a:rPr lang="en-US" b="1" dirty="0" smtClean="0"/>
              <a:t>by deep gluteal muscles</a:t>
            </a:r>
          </a:p>
          <a:p>
            <a:pPr lvl="2"/>
            <a:r>
              <a:rPr lang="en-US" dirty="0" smtClean="0"/>
              <a:t>Piriformis.</a:t>
            </a:r>
          </a:p>
          <a:p>
            <a:pPr lvl="2"/>
            <a:r>
              <a:rPr lang="en-US" dirty="0" smtClean="0"/>
              <a:t>Obturator internus.</a:t>
            </a:r>
          </a:p>
          <a:p>
            <a:pPr lvl="2"/>
            <a:r>
              <a:rPr lang="en-US" dirty="0" smtClean="0"/>
              <a:t>Superior and inferior </a:t>
            </a:r>
            <a:r>
              <a:rPr lang="en-US" dirty="0" err="1" smtClean="0"/>
              <a:t>gemelli</a:t>
            </a:r>
            <a:r>
              <a:rPr lang="en-US" dirty="0" smtClean="0"/>
              <a:t>.</a:t>
            </a:r>
          </a:p>
          <a:p>
            <a:pPr lvl="2"/>
            <a:r>
              <a:rPr lang="en-US" dirty="0" smtClean="0"/>
              <a:t>Quadratus </a:t>
            </a:r>
            <a:r>
              <a:rPr lang="en-US" dirty="0" err="1" smtClean="0"/>
              <a:t>femoris</a:t>
            </a:r>
            <a:r>
              <a:rPr lang="en-US" dirty="0"/>
              <a:t>.</a:t>
            </a:r>
            <a:endParaRPr lang="en-US" dirty="0" smtClean="0"/>
          </a:p>
        </p:txBody>
      </p:sp>
      <p:sp>
        <p:nvSpPr>
          <p:cNvPr id="4" name="Title 1"/>
          <p:cNvSpPr>
            <a:spLocks noGrp="1"/>
          </p:cNvSpPr>
          <p:nvPr>
            <p:ph type="title"/>
          </p:nvPr>
        </p:nvSpPr>
        <p:spPr>
          <a:xfrm>
            <a:off x="457200" y="0"/>
            <a:ext cx="8229600" cy="6096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2 (Dr. </a:t>
            </a:r>
            <a:r>
              <a:rPr lang="en-US" sz="3200" b="1" dirty="0" err="1" smtClean="0">
                <a:solidFill>
                  <a:srgbClr val="C00000"/>
                </a:solidFill>
                <a:effectLst>
                  <a:outerShdw blurRad="38100" dist="38100" dir="2700000" algn="tl">
                    <a:srgbClr val="000000">
                      <a:alpha val="43137"/>
                    </a:srgbClr>
                  </a:outerShdw>
                </a:effectLst>
              </a:rPr>
              <a:t>A.Haleem</a:t>
            </a:r>
            <a:r>
              <a:rPr lang="en-US" sz="3200" b="1" dirty="0" smtClean="0">
                <a:solidFill>
                  <a:srgbClr val="C00000"/>
                </a:solidFill>
                <a:effectLst>
                  <a:outerShdw blurRad="38100" dist="38100" dir="2700000" algn="tl">
                    <a:srgbClr val="000000">
                      <a:alpha val="43137"/>
                    </a:srgbClr>
                  </a:outerShdw>
                </a:effectLst>
              </a:rPr>
              <a:t>)</a:t>
            </a:r>
            <a:endParaRPr lang="en-US" sz="3200" b="1" dirty="0">
              <a:solidFill>
                <a:srgbClr val="C00000"/>
              </a:solidFill>
              <a:effectLst>
                <a:outerShdw blurRad="38100" dist="38100" dir="2700000" algn="tl">
                  <a:srgbClr val="000000">
                    <a:alpha val="43137"/>
                  </a:srgbClr>
                </a:outerShdw>
              </a:effectLst>
            </a:endParaRPr>
          </a:p>
        </p:txBody>
      </p:sp>
      <p:pic>
        <p:nvPicPr>
          <p:cNvPr id="11266" name="Picture 2" descr="http://teachmeanatomy.info/wp-content/uploads/2012/10/hip-joint-movements.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11111"/>
          <a:stretch/>
        </p:blipFill>
        <p:spPr bwMode="auto">
          <a:xfrm>
            <a:off x="1371600" y="4648200"/>
            <a:ext cx="6477000" cy="205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3498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2 (Dr. </a:t>
            </a:r>
            <a:r>
              <a:rPr lang="en-US" sz="3200" b="1" dirty="0" err="1" smtClean="0">
                <a:solidFill>
                  <a:srgbClr val="C00000"/>
                </a:solidFill>
                <a:effectLst>
                  <a:outerShdw blurRad="38100" dist="38100" dir="2700000" algn="tl">
                    <a:srgbClr val="000000">
                      <a:alpha val="43137"/>
                    </a:srgbClr>
                  </a:outerShdw>
                </a:effectLst>
              </a:rPr>
              <a:t>A.Haleem</a:t>
            </a:r>
            <a:r>
              <a:rPr lang="en-US" sz="3200" b="1" dirty="0" smtClean="0">
                <a:solidFill>
                  <a:srgbClr val="C00000"/>
                </a:solidFill>
                <a:effectLst>
                  <a:outerShdw blurRad="38100" dist="38100" dir="2700000" algn="tl">
                    <a:srgbClr val="000000">
                      <a:alpha val="43137"/>
                    </a:srgbClr>
                  </a:outerShdw>
                </a:effectLst>
              </a:rPr>
              <a:t>)</a:t>
            </a:r>
            <a:endParaRPr lang="en-US" sz="3200" b="1" dirty="0">
              <a:solidFill>
                <a:srgbClr val="C00000"/>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543" t="14251" r="44399" b="6086"/>
          <a:stretch/>
        </p:blipFill>
        <p:spPr bwMode="auto">
          <a:xfrm>
            <a:off x="143107" y="762000"/>
            <a:ext cx="3057293" cy="594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6567" t="13836" r="42538" b="21196"/>
          <a:stretch/>
        </p:blipFill>
        <p:spPr bwMode="auto">
          <a:xfrm>
            <a:off x="3200401" y="762000"/>
            <a:ext cx="3124200" cy="594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367" t="58760" r="42826" b="19241"/>
          <a:stretch/>
        </p:blipFill>
        <p:spPr bwMode="auto">
          <a:xfrm>
            <a:off x="6324600" y="990600"/>
            <a:ext cx="2743199" cy="160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7"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9703" t="75849" r="16225" b="17930"/>
          <a:stretch/>
        </p:blipFill>
        <p:spPr bwMode="auto">
          <a:xfrm>
            <a:off x="6324599" y="762000"/>
            <a:ext cx="2743199" cy="228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9703" t="75849" r="16225" b="17930"/>
          <a:stretch/>
        </p:blipFill>
        <p:spPr bwMode="auto">
          <a:xfrm>
            <a:off x="6324601" y="2560134"/>
            <a:ext cx="2743199" cy="4145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19" name="Picture 7"/>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4917" t="20722" r="42439" b="7255"/>
          <a:stretch/>
        </p:blipFill>
        <p:spPr bwMode="auto">
          <a:xfrm>
            <a:off x="3226421" y="762000"/>
            <a:ext cx="3098180" cy="594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24138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09900" y="3009900"/>
            <a:ext cx="68580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2 (Dr. </a:t>
            </a:r>
            <a:r>
              <a:rPr lang="en-US" sz="3200" b="1" dirty="0" err="1" smtClean="0">
                <a:solidFill>
                  <a:srgbClr val="C00000"/>
                </a:solidFill>
                <a:effectLst>
                  <a:outerShdw blurRad="38100" dist="38100" dir="2700000" algn="tl">
                    <a:srgbClr val="000000">
                      <a:alpha val="43137"/>
                    </a:srgbClr>
                  </a:outerShdw>
                </a:effectLst>
              </a:rPr>
              <a:t>A.Haleem</a:t>
            </a:r>
            <a:r>
              <a:rPr lang="en-US" sz="3200" b="1" dirty="0" smtClean="0">
                <a:solidFill>
                  <a:srgbClr val="C00000"/>
                </a:solidFill>
                <a:effectLst>
                  <a:outerShdw blurRad="38100" dist="38100" dir="2700000" algn="tl">
                    <a:srgbClr val="000000">
                      <a:alpha val="43137"/>
                    </a:srgbClr>
                  </a:outerShdw>
                </a:effectLst>
              </a:rPr>
              <a:t>)</a:t>
            </a:r>
            <a:endParaRPr lang="en-US" sz="3200" b="1" dirty="0">
              <a:solidFill>
                <a:srgbClr val="C00000"/>
              </a:solidFill>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220" t="20191" r="20364" b="6070"/>
          <a:stretch/>
        </p:blipFill>
        <p:spPr bwMode="auto">
          <a:xfrm>
            <a:off x="1143000" y="152400"/>
            <a:ext cx="7543800" cy="6553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7855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4495800" cy="4906963"/>
          </a:xfrm>
        </p:spPr>
        <p:txBody>
          <a:bodyPr>
            <a:normAutofit lnSpcReduction="10000"/>
          </a:bodyPr>
          <a:lstStyle/>
          <a:p>
            <a:pPr lvl="0" algn="just"/>
            <a:r>
              <a:rPr lang="en-US" sz="1600" b="1" u="sng" dirty="0">
                <a:solidFill>
                  <a:srgbClr val="C00000"/>
                </a:solidFill>
                <a:effectLst>
                  <a:outerShdw blurRad="38100" dist="38100" dir="2700000" algn="tl">
                    <a:srgbClr val="000000">
                      <a:alpha val="43137"/>
                    </a:srgbClr>
                  </a:outerShdw>
                </a:effectLst>
              </a:rPr>
              <a:t>Muscles of the gluteal region: </a:t>
            </a:r>
            <a:r>
              <a:rPr lang="en-US" sz="1600" b="1" u="sng" dirty="0" smtClean="0">
                <a:solidFill>
                  <a:srgbClr val="C00000"/>
                </a:solidFill>
                <a:effectLst>
                  <a:outerShdw blurRad="38100" dist="38100" dir="2700000" algn="tl">
                    <a:srgbClr val="000000">
                      <a:alpha val="43137"/>
                    </a:srgbClr>
                  </a:outerShdw>
                </a:effectLst>
              </a:rPr>
              <a:t>classified to:</a:t>
            </a:r>
            <a:endParaRPr lang="en-US" sz="1600" dirty="0" smtClean="0">
              <a:solidFill>
                <a:srgbClr val="C00000"/>
              </a:solidFill>
              <a:effectLst>
                <a:outerShdw blurRad="38100" dist="38100" dir="2700000" algn="tl">
                  <a:srgbClr val="000000">
                    <a:alpha val="43137"/>
                  </a:srgbClr>
                </a:outerShdw>
              </a:effectLst>
            </a:endParaRPr>
          </a:p>
          <a:p>
            <a:pPr lvl="1" algn="just"/>
            <a:r>
              <a:rPr lang="en-US" sz="1600" b="1" dirty="0" smtClean="0"/>
              <a:t>Superficial </a:t>
            </a:r>
            <a:r>
              <a:rPr lang="en-US" sz="1600" b="1" dirty="0"/>
              <a:t>muscles which </a:t>
            </a:r>
            <a:r>
              <a:rPr lang="en-US" sz="1600" b="1" dirty="0" smtClean="0"/>
              <a:t>include:</a:t>
            </a:r>
            <a:endParaRPr lang="en-US" sz="1600" dirty="0" smtClean="0"/>
          </a:p>
          <a:p>
            <a:pPr lvl="2" algn="just"/>
            <a:r>
              <a:rPr lang="en-US" sz="1600" i="1" u="sng" dirty="0" smtClean="0"/>
              <a:t>Gluteus </a:t>
            </a:r>
            <a:r>
              <a:rPr lang="en-US" sz="1600" i="1" u="sng" dirty="0"/>
              <a:t>maximus</a:t>
            </a:r>
            <a:r>
              <a:rPr lang="en-US" sz="1600" dirty="0"/>
              <a:t>: causing extension of the thigh and lateral rotation. Its outer-lateral quadrant is a preferred site for intramuscular injections (large area for distribution of the drug</a:t>
            </a:r>
            <a:r>
              <a:rPr lang="en-US" sz="1600" dirty="0" smtClean="0"/>
              <a:t>). This muscle is innervated by inferior gluteal nerve.</a:t>
            </a:r>
          </a:p>
          <a:p>
            <a:pPr lvl="2" algn="just"/>
            <a:r>
              <a:rPr lang="en-US" sz="1600" i="1" u="sng" dirty="0" smtClean="0"/>
              <a:t>Gluteus </a:t>
            </a:r>
            <a:r>
              <a:rPr lang="en-US" sz="1600" i="1" u="sng" dirty="0" err="1"/>
              <a:t>medius</a:t>
            </a:r>
            <a:r>
              <a:rPr lang="en-US" sz="1600" i="1" u="sng" dirty="0"/>
              <a:t> and gluteus </a:t>
            </a:r>
            <a:r>
              <a:rPr lang="en-US" sz="1600" i="1" u="sng" dirty="0" err="1"/>
              <a:t>minimus</a:t>
            </a:r>
            <a:r>
              <a:rPr lang="en-US" sz="1600" i="1" u="sng" dirty="0"/>
              <a:t>:</a:t>
            </a:r>
            <a:r>
              <a:rPr lang="en-US" sz="1600" dirty="0"/>
              <a:t> they cause abduction and medial rotation of the thigh</a:t>
            </a:r>
            <a:r>
              <a:rPr lang="en-US" sz="1600" dirty="0" smtClean="0"/>
              <a:t>. These two muscles are innervated by superior gluteal nerve.</a:t>
            </a:r>
            <a:endParaRPr lang="en-US" sz="1600" dirty="0"/>
          </a:p>
          <a:p>
            <a:pPr lvl="1" algn="just"/>
            <a:r>
              <a:rPr lang="en-US" sz="1600" b="1" dirty="0" smtClean="0"/>
              <a:t>Deep </a:t>
            </a:r>
            <a:r>
              <a:rPr lang="en-US" sz="1600" b="1" dirty="0"/>
              <a:t>muscles which cause lateral rotation of the thigh and </a:t>
            </a:r>
            <a:r>
              <a:rPr lang="en-US" sz="1600" b="1" dirty="0" smtClean="0"/>
              <a:t>include:</a:t>
            </a:r>
            <a:endParaRPr lang="en-US" sz="1600" dirty="0" smtClean="0"/>
          </a:p>
          <a:p>
            <a:pPr lvl="2" algn="just"/>
            <a:r>
              <a:rPr lang="en-US" sz="1600" i="1" u="sng" dirty="0" smtClean="0"/>
              <a:t>Piriformis.</a:t>
            </a:r>
            <a:endParaRPr lang="en-US" sz="1600" dirty="0" smtClean="0"/>
          </a:p>
          <a:p>
            <a:pPr lvl="2" algn="just"/>
            <a:r>
              <a:rPr lang="en-US" sz="1600" i="1" u="sng" dirty="0" smtClean="0"/>
              <a:t>Obturator internus.</a:t>
            </a:r>
            <a:endParaRPr lang="en-US" sz="1600" dirty="0" smtClean="0"/>
          </a:p>
          <a:p>
            <a:pPr lvl="2" algn="just"/>
            <a:r>
              <a:rPr lang="en-US" sz="1600" i="1" u="sng" dirty="0" smtClean="0"/>
              <a:t>Superior </a:t>
            </a:r>
            <a:r>
              <a:rPr lang="en-US" sz="1600" i="1" u="sng" dirty="0"/>
              <a:t>and inferior </a:t>
            </a:r>
            <a:r>
              <a:rPr lang="en-US" sz="1600" i="1" u="sng" dirty="0" err="1" smtClean="0"/>
              <a:t>gemelli</a:t>
            </a:r>
            <a:r>
              <a:rPr lang="en-US" sz="1600" i="1" u="sng" dirty="0" smtClean="0"/>
              <a:t>.</a:t>
            </a:r>
            <a:endParaRPr lang="en-US" sz="1600" dirty="0" smtClean="0"/>
          </a:p>
          <a:p>
            <a:pPr lvl="2" algn="just"/>
            <a:r>
              <a:rPr lang="en-US" sz="1600" i="1" u="sng" dirty="0" smtClean="0"/>
              <a:t>Quadratus </a:t>
            </a:r>
            <a:r>
              <a:rPr lang="en-US" sz="1600" i="1" u="sng" dirty="0" err="1"/>
              <a:t>femoris</a:t>
            </a:r>
            <a:r>
              <a:rPr lang="en-US" sz="1600" i="1" u="sng" dirty="0"/>
              <a:t>.</a:t>
            </a:r>
            <a:endParaRPr lang="en-US" sz="1600" dirty="0"/>
          </a:p>
          <a:p>
            <a:pPr algn="just"/>
            <a:endParaRPr lang="en-US" sz="1600" dirty="0"/>
          </a:p>
        </p:txBody>
      </p:sp>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3 (Muscles of Gluteal Region)</a:t>
            </a:r>
            <a:endParaRPr lang="en-US" sz="3200" b="1" dirty="0">
              <a:solidFill>
                <a:srgbClr val="C00000"/>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6786" t="24762" r="8452" b="15767"/>
          <a:stretch/>
        </p:blipFill>
        <p:spPr bwMode="auto">
          <a:xfrm>
            <a:off x="4572000" y="1524000"/>
            <a:ext cx="4397828" cy="434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4572000" y="1828800"/>
            <a:ext cx="990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924800" y="1524000"/>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24800" y="1981200"/>
            <a:ext cx="609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24800" y="25146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0" y="2286000"/>
            <a:ext cx="762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0" y="4572000"/>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93363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3 (Muscles of Gluteal Region)</a:t>
            </a:r>
            <a:endParaRPr lang="en-US" sz="3200" b="1" dirty="0">
              <a:solidFill>
                <a:srgbClr val="C00000"/>
              </a:solidFill>
              <a:effectLst>
                <a:outerShdw blurRad="38100" dist="38100" dir="2700000" algn="tl">
                  <a:srgbClr val="000000">
                    <a:alpha val="43137"/>
                  </a:srgbClr>
                </a:outerShdw>
              </a:effectLst>
            </a:endParaRPr>
          </a:p>
        </p:txBody>
      </p:sp>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830"/>
          <a:stretch/>
        </p:blipFill>
        <p:spPr bwMode="auto">
          <a:xfrm rot="5400000">
            <a:off x="1945103" y="2017298"/>
            <a:ext cx="5458581" cy="3405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Arrow Connector 5"/>
          <p:cNvCxnSpPr/>
          <p:nvPr/>
        </p:nvCxnSpPr>
        <p:spPr>
          <a:xfrm flipH="1">
            <a:off x="2819400" y="2209800"/>
            <a:ext cx="1295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676400" y="2071299"/>
            <a:ext cx="1404258" cy="276999"/>
          </a:xfrm>
          <a:prstGeom prst="rect">
            <a:avLst/>
          </a:prstGeom>
          <a:noFill/>
        </p:spPr>
        <p:txBody>
          <a:bodyPr wrap="square" rtlCol="0">
            <a:spAutoFit/>
          </a:bodyPr>
          <a:lstStyle/>
          <a:p>
            <a:r>
              <a:rPr lang="en-US" sz="1200" b="1" dirty="0" smtClean="0"/>
              <a:t>Gluteus </a:t>
            </a:r>
            <a:r>
              <a:rPr lang="en-US" sz="1200" b="1" dirty="0" err="1" smtClean="0"/>
              <a:t>medius</a:t>
            </a:r>
            <a:endParaRPr lang="en-US" sz="1200" b="1" dirty="0"/>
          </a:p>
        </p:txBody>
      </p:sp>
      <p:cxnSp>
        <p:nvCxnSpPr>
          <p:cNvPr id="9" name="Straight Arrow Connector 8"/>
          <p:cNvCxnSpPr/>
          <p:nvPr/>
        </p:nvCxnSpPr>
        <p:spPr>
          <a:xfrm>
            <a:off x="5638800" y="1905000"/>
            <a:ext cx="990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6629400" y="1766500"/>
            <a:ext cx="1404258" cy="276999"/>
          </a:xfrm>
          <a:prstGeom prst="rect">
            <a:avLst/>
          </a:prstGeom>
          <a:noFill/>
        </p:spPr>
        <p:txBody>
          <a:bodyPr wrap="square" rtlCol="0">
            <a:spAutoFit/>
          </a:bodyPr>
          <a:lstStyle/>
          <a:p>
            <a:r>
              <a:rPr lang="en-US" sz="1200" b="1" dirty="0" smtClean="0"/>
              <a:t>Gluteus maximus</a:t>
            </a:r>
            <a:endParaRPr lang="en-US" sz="1200" b="1" dirty="0"/>
          </a:p>
        </p:txBody>
      </p:sp>
      <p:cxnSp>
        <p:nvCxnSpPr>
          <p:cNvPr id="12" name="Straight Arrow Connector 11"/>
          <p:cNvCxnSpPr/>
          <p:nvPr/>
        </p:nvCxnSpPr>
        <p:spPr>
          <a:xfrm>
            <a:off x="5181600" y="2819400"/>
            <a:ext cx="1447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629400" y="2680900"/>
            <a:ext cx="1404258" cy="276999"/>
          </a:xfrm>
          <a:prstGeom prst="rect">
            <a:avLst/>
          </a:prstGeom>
          <a:noFill/>
        </p:spPr>
        <p:txBody>
          <a:bodyPr wrap="square" rtlCol="0">
            <a:spAutoFit/>
          </a:bodyPr>
          <a:lstStyle/>
          <a:p>
            <a:r>
              <a:rPr lang="en-US" sz="1200" b="1" dirty="0" smtClean="0"/>
              <a:t>Piriformis</a:t>
            </a:r>
            <a:endParaRPr lang="en-US" sz="1200" b="1" dirty="0"/>
          </a:p>
        </p:txBody>
      </p:sp>
      <p:cxnSp>
        <p:nvCxnSpPr>
          <p:cNvPr id="16" name="Straight Arrow Connector 15"/>
          <p:cNvCxnSpPr/>
          <p:nvPr/>
        </p:nvCxnSpPr>
        <p:spPr>
          <a:xfrm>
            <a:off x="5181600" y="3352800"/>
            <a:ext cx="1447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6640286" y="3214300"/>
            <a:ext cx="1404258" cy="276999"/>
          </a:xfrm>
          <a:prstGeom prst="rect">
            <a:avLst/>
          </a:prstGeom>
          <a:noFill/>
        </p:spPr>
        <p:txBody>
          <a:bodyPr wrap="square" rtlCol="0">
            <a:spAutoFit/>
          </a:bodyPr>
          <a:lstStyle/>
          <a:p>
            <a:r>
              <a:rPr lang="en-US" sz="1200" b="1" dirty="0" smtClean="0"/>
              <a:t>Superior </a:t>
            </a:r>
            <a:r>
              <a:rPr lang="en-US" sz="1200" b="1" dirty="0" err="1" smtClean="0"/>
              <a:t>gemellus</a:t>
            </a:r>
            <a:endParaRPr lang="en-US" sz="1200" b="1" dirty="0"/>
          </a:p>
        </p:txBody>
      </p:sp>
      <p:cxnSp>
        <p:nvCxnSpPr>
          <p:cNvPr id="19" name="Straight Arrow Connector 18"/>
          <p:cNvCxnSpPr/>
          <p:nvPr/>
        </p:nvCxnSpPr>
        <p:spPr>
          <a:xfrm>
            <a:off x="5181600" y="3719892"/>
            <a:ext cx="145868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6640286" y="3581392"/>
            <a:ext cx="1404258" cy="276999"/>
          </a:xfrm>
          <a:prstGeom prst="rect">
            <a:avLst/>
          </a:prstGeom>
          <a:noFill/>
        </p:spPr>
        <p:txBody>
          <a:bodyPr wrap="square" rtlCol="0">
            <a:spAutoFit/>
          </a:bodyPr>
          <a:lstStyle/>
          <a:p>
            <a:r>
              <a:rPr lang="en-US" sz="1200" b="1" dirty="0" smtClean="0"/>
              <a:t>Obturator internus</a:t>
            </a:r>
            <a:endParaRPr lang="en-US" sz="1200" b="1" dirty="0"/>
          </a:p>
        </p:txBody>
      </p:sp>
      <p:cxnSp>
        <p:nvCxnSpPr>
          <p:cNvPr id="22" name="Straight Arrow Connector 21"/>
          <p:cNvCxnSpPr/>
          <p:nvPr/>
        </p:nvCxnSpPr>
        <p:spPr>
          <a:xfrm>
            <a:off x="4942114" y="4038600"/>
            <a:ext cx="1687286"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640286" y="3900100"/>
            <a:ext cx="1404258" cy="276999"/>
          </a:xfrm>
          <a:prstGeom prst="rect">
            <a:avLst/>
          </a:prstGeom>
          <a:noFill/>
        </p:spPr>
        <p:txBody>
          <a:bodyPr wrap="square" rtlCol="0">
            <a:spAutoFit/>
          </a:bodyPr>
          <a:lstStyle/>
          <a:p>
            <a:r>
              <a:rPr lang="en-US" sz="1200" b="1" dirty="0" smtClean="0"/>
              <a:t>Inferior </a:t>
            </a:r>
            <a:r>
              <a:rPr lang="en-US" sz="1200" b="1" dirty="0" err="1" smtClean="0"/>
              <a:t>gemillus</a:t>
            </a:r>
            <a:endParaRPr lang="en-US" sz="1200" b="1" dirty="0"/>
          </a:p>
        </p:txBody>
      </p:sp>
      <p:cxnSp>
        <p:nvCxnSpPr>
          <p:cNvPr id="25" name="Straight Arrow Connector 24"/>
          <p:cNvCxnSpPr/>
          <p:nvPr/>
        </p:nvCxnSpPr>
        <p:spPr>
          <a:xfrm flipH="1">
            <a:off x="2819400" y="4419600"/>
            <a:ext cx="1600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1496784" y="4281100"/>
            <a:ext cx="1404258" cy="276999"/>
          </a:xfrm>
          <a:prstGeom prst="rect">
            <a:avLst/>
          </a:prstGeom>
          <a:noFill/>
        </p:spPr>
        <p:txBody>
          <a:bodyPr wrap="square" rtlCol="0">
            <a:spAutoFit/>
          </a:bodyPr>
          <a:lstStyle/>
          <a:p>
            <a:r>
              <a:rPr lang="en-US" sz="1200" b="1" dirty="0" smtClean="0"/>
              <a:t>Quadratus </a:t>
            </a:r>
            <a:r>
              <a:rPr lang="en-US" sz="1200" b="1" dirty="0" err="1" smtClean="0"/>
              <a:t>femoris</a:t>
            </a:r>
            <a:endParaRPr lang="en-US" sz="1200" b="1" dirty="0"/>
          </a:p>
        </p:txBody>
      </p:sp>
      <p:cxnSp>
        <p:nvCxnSpPr>
          <p:cNvPr id="28" name="Straight Arrow Connector 27"/>
          <p:cNvCxnSpPr/>
          <p:nvPr/>
        </p:nvCxnSpPr>
        <p:spPr>
          <a:xfrm flipH="1">
            <a:off x="2819400" y="5181600"/>
            <a:ext cx="185499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1905000" y="5043100"/>
            <a:ext cx="996042" cy="276999"/>
          </a:xfrm>
          <a:prstGeom prst="rect">
            <a:avLst/>
          </a:prstGeom>
          <a:noFill/>
        </p:spPr>
        <p:txBody>
          <a:bodyPr wrap="square" rtlCol="0">
            <a:spAutoFit/>
          </a:bodyPr>
          <a:lstStyle/>
          <a:p>
            <a:r>
              <a:rPr lang="en-US" sz="1200" b="1" dirty="0" smtClean="0"/>
              <a:t>Sciatic nerve</a:t>
            </a:r>
            <a:endParaRPr lang="en-US" sz="1200" b="1" dirty="0"/>
          </a:p>
        </p:txBody>
      </p:sp>
    </p:spTree>
    <p:extLst>
      <p:ext uri="{BB962C8B-B14F-4D97-AF65-F5344CB8AC3E}">
        <p14:creationId xmlns:p14="http://schemas.microsoft.com/office/powerpoint/2010/main" xmlns="" val="4195500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3 (Muscles of Gluteal Region)</a:t>
            </a:r>
            <a:endParaRPr lang="en-US" sz="3200" b="1" dirty="0">
              <a:solidFill>
                <a:srgbClr val="C00000"/>
              </a:solidFill>
              <a:effectLst>
                <a:outerShdw blurRad="38100" dist="38100" dir="2700000" algn="tl">
                  <a:srgbClr val="000000">
                    <a:alpha val="43137"/>
                  </a:srgbClr>
                </a:outerShdw>
              </a:effectLst>
            </a:endParaRPr>
          </a:p>
        </p:txBody>
      </p:sp>
      <p:pic>
        <p:nvPicPr>
          <p:cNvPr id="17410" name="Picture 2" descr="C:\Users\al hashli\Documents\Scan0015.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t="51931" r="15132" b="8301"/>
          <a:stretch/>
        </p:blipFill>
        <p:spPr bwMode="auto">
          <a:xfrm rot="10800000">
            <a:off x="152400" y="1447800"/>
            <a:ext cx="6096000" cy="4648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7411" name="Picture 3" descr="C:\Users\al hashli\Documents\Scan0016.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9309" t="7953" r="24520" b="67836"/>
          <a:stretch/>
        </p:blipFill>
        <p:spPr bwMode="auto">
          <a:xfrm>
            <a:off x="6324600" y="1447800"/>
            <a:ext cx="2667000" cy="46482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2372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533400"/>
          </a:xfrm>
        </p:spPr>
        <p:txBody>
          <a:bodyPr>
            <a:normAutofit fontScale="90000"/>
          </a:bodyPr>
          <a:lstStyle/>
          <a:p>
            <a:r>
              <a:rPr lang="en-US" sz="3200" b="1" dirty="0" smtClean="0">
                <a:solidFill>
                  <a:srgbClr val="C00000"/>
                </a:solidFill>
                <a:effectLst>
                  <a:outerShdw blurRad="38100" dist="38100" dir="2700000" algn="tl">
                    <a:srgbClr val="000000">
                      <a:alpha val="43137"/>
                    </a:srgbClr>
                  </a:outerShdw>
                </a:effectLst>
              </a:rPr>
              <a:t>STATION – 4 (Bones + Radiology)</a:t>
            </a:r>
            <a:endParaRPr lang="en-US" sz="3200" b="1" dirty="0">
              <a:solidFill>
                <a:srgbClr val="C00000"/>
              </a:solidFill>
              <a:effectLst>
                <a:outerShdw blurRad="38100" dist="38100" dir="2700000" algn="tl">
                  <a:srgbClr val="000000">
                    <a:alpha val="43137"/>
                  </a:srgbClr>
                </a:outerShdw>
              </a:effectLst>
            </a:endParaRPr>
          </a:p>
        </p:txBody>
      </p:sp>
      <p:pic>
        <p:nvPicPr>
          <p:cNvPr id="18434" name="Picture 2" descr="http://nategeier.com/spinningbabies/wp-content/uploads/2014/12/4-Pelvic-Types-edited.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8714" y="3657600"/>
            <a:ext cx="7997282" cy="304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843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856" t="44342" r="7195" b="17697"/>
          <a:stretch/>
        </p:blipFill>
        <p:spPr bwMode="auto">
          <a:xfrm>
            <a:off x="609600" y="609600"/>
            <a:ext cx="7997282" cy="2971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0511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657" y="1127918"/>
            <a:ext cx="5562600" cy="5287963"/>
          </a:xfrm>
        </p:spPr>
        <p:txBody>
          <a:bodyPr>
            <a:normAutofit fontScale="92500"/>
          </a:bodyPr>
          <a:lstStyle/>
          <a:p>
            <a:pPr lvl="0" algn="just"/>
            <a:r>
              <a:rPr lang="en-US" sz="1600" b="1" u="sng" dirty="0">
                <a:solidFill>
                  <a:srgbClr val="C00000"/>
                </a:solidFill>
                <a:effectLst>
                  <a:outerShdw blurRad="38100" dist="38100" dir="2700000" algn="tl">
                    <a:srgbClr val="000000">
                      <a:alpha val="43137"/>
                    </a:srgbClr>
                  </a:outerShdw>
                </a:effectLst>
              </a:rPr>
              <a:t>Muscles of the </a:t>
            </a:r>
            <a:r>
              <a:rPr lang="en-US" sz="1600" b="1" u="sng" dirty="0" smtClean="0">
                <a:solidFill>
                  <a:srgbClr val="C00000"/>
                </a:solidFill>
                <a:effectLst>
                  <a:outerShdw blurRad="38100" dist="38100" dir="2700000" algn="tl">
                    <a:srgbClr val="000000">
                      <a:alpha val="43137"/>
                    </a:srgbClr>
                  </a:outerShdw>
                </a:effectLst>
              </a:rPr>
              <a:t>thigh:</a:t>
            </a:r>
            <a:endParaRPr lang="en-US" sz="1600" dirty="0" smtClean="0">
              <a:solidFill>
                <a:srgbClr val="C00000"/>
              </a:solidFill>
              <a:effectLst>
                <a:outerShdw blurRad="38100" dist="38100" dir="2700000" algn="tl">
                  <a:srgbClr val="000000">
                    <a:alpha val="43137"/>
                  </a:srgbClr>
                </a:outerShdw>
              </a:effectLst>
            </a:endParaRPr>
          </a:p>
          <a:p>
            <a:pPr lvl="1" algn="just"/>
            <a:r>
              <a:rPr lang="en-US" sz="1600" b="1" dirty="0" smtClean="0"/>
              <a:t>Anterior </a:t>
            </a:r>
            <a:r>
              <a:rPr lang="en-US" sz="1600" b="1" dirty="0"/>
              <a:t>thigh muscles (all of them are innervated by the femoral nerve L2-L4 except for psoas major which is innervated by the lumbar nerve</a:t>
            </a:r>
            <a:r>
              <a:rPr lang="en-US" sz="1600" b="1" dirty="0" smtClean="0"/>
              <a:t>):</a:t>
            </a:r>
            <a:endParaRPr lang="en-US" sz="1600" dirty="0" smtClean="0"/>
          </a:p>
          <a:p>
            <a:pPr lvl="2" algn="just"/>
            <a:r>
              <a:rPr lang="en-US" sz="1600" i="1" u="sng" dirty="0" smtClean="0"/>
              <a:t>Pectineus</a:t>
            </a:r>
            <a:r>
              <a:rPr lang="en-US" sz="1600" dirty="0"/>
              <a:t>: extending from the superior ramus of the pubis to the pectineal line on the femur. It causes: adduction, flexion and medial </a:t>
            </a:r>
            <a:r>
              <a:rPr lang="en-US" sz="1600" dirty="0" smtClean="0"/>
              <a:t>rotation of the thigh.</a:t>
            </a:r>
          </a:p>
          <a:p>
            <a:pPr lvl="2" algn="just"/>
            <a:r>
              <a:rPr lang="en-US" sz="1600" i="1" u="sng" dirty="0" smtClean="0"/>
              <a:t>Sartorius </a:t>
            </a:r>
            <a:r>
              <a:rPr lang="ar-BH" sz="1600" i="1" u="sng" dirty="0" smtClean="0"/>
              <a:t>(العضلة الخياطة)</a:t>
            </a:r>
            <a:r>
              <a:rPr lang="en-US" sz="1600" dirty="0" smtClean="0"/>
              <a:t>: </a:t>
            </a:r>
            <a:r>
              <a:rPr lang="en-US" sz="1600" dirty="0"/>
              <a:t>extending from the anterior superior iliac spine to the </a:t>
            </a:r>
            <a:r>
              <a:rPr lang="en-US" sz="1600" dirty="0" err="1" smtClean="0"/>
              <a:t>supero</a:t>
            </a:r>
            <a:r>
              <a:rPr lang="en-US" sz="1600" dirty="0" smtClean="0"/>
              <a:t>-medial </a:t>
            </a:r>
            <a:r>
              <a:rPr lang="en-US" sz="1600" dirty="0"/>
              <a:t>aspect of the tibia. It causes abduction, flexion and lateral </a:t>
            </a:r>
            <a:r>
              <a:rPr lang="en-US" sz="1600" dirty="0" smtClean="0"/>
              <a:t>rotation of the thigh.</a:t>
            </a:r>
          </a:p>
          <a:p>
            <a:pPr lvl="2" algn="just"/>
            <a:r>
              <a:rPr lang="en-US" sz="1600" i="1" u="sng" dirty="0" smtClean="0"/>
              <a:t>Iliopsoas </a:t>
            </a:r>
            <a:r>
              <a:rPr lang="en-US" sz="1600" i="1" u="sng" dirty="0"/>
              <a:t>muscle which is composed </a:t>
            </a:r>
            <a:r>
              <a:rPr lang="en-US" sz="1600" i="1" u="sng" dirty="0" smtClean="0"/>
              <a:t>of:</a:t>
            </a:r>
            <a:endParaRPr lang="en-US" sz="1600" dirty="0" smtClean="0"/>
          </a:p>
          <a:p>
            <a:pPr lvl="3" algn="just"/>
            <a:r>
              <a:rPr lang="en-US" sz="1600" dirty="0" smtClean="0"/>
              <a:t>Psoas </a:t>
            </a:r>
            <a:r>
              <a:rPr lang="en-US" sz="1600" dirty="0"/>
              <a:t>major: extending from T12-L5 vertebrae to the lesser trochanter of the </a:t>
            </a:r>
            <a:r>
              <a:rPr lang="en-US" sz="1600" dirty="0" smtClean="0"/>
              <a:t>femur.</a:t>
            </a:r>
          </a:p>
          <a:p>
            <a:pPr lvl="3" algn="just"/>
            <a:r>
              <a:rPr lang="en-US" sz="1600" dirty="0" smtClean="0"/>
              <a:t>Iliacus</a:t>
            </a:r>
            <a:r>
              <a:rPr lang="en-US" sz="1600" dirty="0"/>
              <a:t>: extending from iliac crest and iliac fossa </a:t>
            </a:r>
            <a:r>
              <a:rPr lang="en-US" sz="1600" dirty="0" smtClean="0"/>
              <a:t>and joining the tendon of psoas major to the lesser trochanter of the femur.</a:t>
            </a:r>
          </a:p>
          <a:p>
            <a:pPr marL="1371600" lvl="3" indent="0" algn="just">
              <a:buNone/>
            </a:pPr>
            <a:r>
              <a:rPr lang="en-US" sz="1600" b="1" dirty="0" smtClean="0"/>
              <a:t>Note</a:t>
            </a:r>
            <a:r>
              <a:rPr lang="en-US" sz="1600" dirty="0"/>
              <a:t>: both of them will cause flexion of the thigh and maintain posture. Psoas major will cause lumbar lordosis and compensatory thoracic kyphosis of the vertebral column during standing.</a:t>
            </a:r>
          </a:p>
          <a:p>
            <a:pPr algn="just"/>
            <a:endParaRPr lang="en-US" sz="16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1381" t="21597" r="30653" b="7537"/>
          <a:stretch/>
        </p:blipFill>
        <p:spPr bwMode="auto">
          <a:xfrm>
            <a:off x="5595257" y="1524000"/>
            <a:ext cx="3320142" cy="4800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5595257" y="1524000"/>
            <a:ext cx="1034143"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95257" y="3048000"/>
            <a:ext cx="80554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6477000" y="2514600"/>
            <a:ext cx="778328"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709556" y="2383795"/>
            <a:ext cx="805543" cy="261610"/>
          </a:xfrm>
          <a:prstGeom prst="rect">
            <a:avLst/>
          </a:prstGeom>
          <a:noFill/>
        </p:spPr>
        <p:txBody>
          <a:bodyPr wrap="square" rtlCol="0">
            <a:spAutoFit/>
          </a:bodyPr>
          <a:lstStyle/>
          <a:p>
            <a:r>
              <a:rPr lang="en-US" sz="1100" b="1" dirty="0" smtClean="0"/>
              <a:t>Pectineus</a:t>
            </a:r>
            <a:endParaRPr lang="en-US" sz="1100" b="1" dirty="0"/>
          </a:p>
        </p:txBody>
      </p:sp>
      <p:sp>
        <p:nvSpPr>
          <p:cNvPr id="9" name="Rectangle 8"/>
          <p:cNvSpPr/>
          <p:nvPr/>
        </p:nvSpPr>
        <p:spPr>
          <a:xfrm>
            <a:off x="5709556" y="2383795"/>
            <a:ext cx="767444" cy="2616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605860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7620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4 (Bones + Radiology)</a:t>
            </a:r>
            <a:endParaRPr lang="en-US" sz="3200" b="1" dirty="0">
              <a:solidFill>
                <a:srgbClr val="C00000"/>
              </a:solidFill>
              <a:effectLst>
                <a:outerShdw blurRad="38100" dist="38100" dir="2700000" algn="tl">
                  <a:srgbClr val="000000">
                    <a:alpha val="43137"/>
                  </a:srgbClr>
                </a:outerShdw>
              </a:effectLst>
            </a:endParaRPr>
          </a:p>
        </p:txBody>
      </p:sp>
      <p:pic>
        <p:nvPicPr>
          <p:cNvPr id="19460" name="Picture 4" descr="http://www.highlands.edu/academics/divisions/scipe/biology/faculty/harnden/2121/images/sacrum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914400"/>
            <a:ext cx="8534400" cy="571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97577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7620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4 (Bones + Radiology)</a:t>
            </a:r>
            <a:endParaRPr lang="en-US" sz="3200" b="1" dirty="0">
              <a:solidFill>
                <a:srgbClr val="C00000"/>
              </a:solidFill>
              <a:effectLst>
                <a:outerShdw blurRad="38100" dist="38100" dir="2700000" algn="tl">
                  <a:srgbClr val="000000">
                    <a:alpha val="43137"/>
                  </a:srgbClr>
                </a:outerShdw>
              </a:effectLst>
            </a:endParaRPr>
          </a:p>
        </p:txBody>
      </p:sp>
      <p:pic>
        <p:nvPicPr>
          <p:cNvPr id="21508" name="Picture 4" descr="Radiographic Anatomy - Pelvis AP Ma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838200"/>
            <a:ext cx="8667750" cy="571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762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7620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4 (Bones + Radiology)</a:t>
            </a:r>
            <a:endParaRPr lang="en-US" sz="3200" b="1" dirty="0">
              <a:solidFill>
                <a:srgbClr val="C00000"/>
              </a:solidFill>
              <a:effectLst>
                <a:outerShdw blurRad="38100" dist="38100" dir="2700000" algn="tl">
                  <a:srgbClr val="000000">
                    <a:alpha val="43137"/>
                  </a:srgbClr>
                </a:outerShdw>
              </a:effectLst>
            </a:endParaRPr>
          </a:p>
        </p:txBody>
      </p:sp>
      <p:pic>
        <p:nvPicPr>
          <p:cNvPr id="20482" name="Picture 2" descr="Radiographic Anatomy - Femur - A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1" y="762000"/>
            <a:ext cx="4267199" cy="58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0484" name="Picture 4" descr="Radiographic Anatomy - Femur - AP - Dist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8200" y="762000"/>
            <a:ext cx="4267200" cy="58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80956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b="1" dirty="0" smtClean="0">
                <a:solidFill>
                  <a:srgbClr val="C00000"/>
                </a:solidFill>
                <a:effectLst>
                  <a:outerShdw blurRad="38100" dist="38100" dir="2700000" algn="tl">
                    <a:srgbClr val="000000">
                      <a:alpha val="43137"/>
                    </a:srgbClr>
                  </a:outerShdw>
                </a:effectLst>
              </a:rPr>
              <a:t>Good Luck!</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45526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 y="990600"/>
            <a:ext cx="6346371" cy="5135563"/>
          </a:xfrm>
        </p:spPr>
        <p:txBody>
          <a:bodyPr>
            <a:normAutofit/>
          </a:bodyPr>
          <a:lstStyle/>
          <a:p>
            <a:pPr lvl="0" algn="just"/>
            <a:r>
              <a:rPr lang="en-US" sz="1600" b="1" u="sng" dirty="0" smtClean="0">
                <a:solidFill>
                  <a:srgbClr val="C00000"/>
                </a:solidFill>
                <a:effectLst>
                  <a:outerShdw blurRad="38100" dist="38100" dir="2700000" algn="tl">
                    <a:srgbClr val="000000">
                      <a:alpha val="43137"/>
                    </a:srgbClr>
                  </a:outerShdw>
                </a:effectLst>
              </a:rPr>
              <a:t>Muscles of the thigh:</a:t>
            </a:r>
            <a:endParaRPr lang="en-US" sz="1600" dirty="0" smtClean="0">
              <a:solidFill>
                <a:srgbClr val="C00000"/>
              </a:solidFill>
              <a:effectLst>
                <a:outerShdw blurRad="38100" dist="38100" dir="2700000" algn="tl">
                  <a:srgbClr val="000000">
                    <a:alpha val="43137"/>
                  </a:srgbClr>
                </a:outerShdw>
              </a:effectLst>
            </a:endParaRPr>
          </a:p>
          <a:p>
            <a:pPr lvl="1" algn="just"/>
            <a:r>
              <a:rPr lang="en-US" sz="1600" b="1" dirty="0" smtClean="0"/>
              <a:t>Anterior thigh muscles (all of them are innervated by the femoral nerve L2-L4 except for psoas major which is innervated by the lumbar nerve):</a:t>
            </a:r>
            <a:endParaRPr lang="en-US" sz="1600" dirty="0"/>
          </a:p>
          <a:p>
            <a:pPr lvl="2" algn="just"/>
            <a:r>
              <a:rPr lang="en-US" sz="1600" i="1" u="sng" dirty="0" smtClean="0"/>
              <a:t>Quadriceps </a:t>
            </a:r>
            <a:r>
              <a:rPr lang="en-US" sz="1600" i="1" u="sng" dirty="0" err="1" smtClean="0"/>
              <a:t>femoris</a:t>
            </a:r>
            <a:r>
              <a:rPr lang="en-US" sz="1600" i="1" u="sng" dirty="0" smtClean="0"/>
              <a:t>:</a:t>
            </a:r>
            <a:endParaRPr lang="en-US" sz="1600" dirty="0" smtClean="0"/>
          </a:p>
          <a:p>
            <a:pPr lvl="3" algn="just"/>
            <a:r>
              <a:rPr lang="en-US" sz="1600" dirty="0" smtClean="0">
                <a:solidFill>
                  <a:srgbClr val="C00000"/>
                </a:solidFill>
              </a:rPr>
              <a:t>Rectus </a:t>
            </a:r>
            <a:r>
              <a:rPr lang="en-US" sz="1600" dirty="0" err="1">
                <a:solidFill>
                  <a:srgbClr val="C00000"/>
                </a:solidFill>
              </a:rPr>
              <a:t>femoris</a:t>
            </a:r>
            <a:r>
              <a:rPr lang="en-US" sz="1600" dirty="0"/>
              <a:t>: originating from the anterior inferior iliac spine. It causes flexion of the thigh and extension of the leg at knee joint. Its ability to extend the knee is limited when the thigh is </a:t>
            </a:r>
            <a:r>
              <a:rPr lang="en-US" sz="1600" dirty="0" smtClean="0"/>
              <a:t>flexed.</a:t>
            </a:r>
          </a:p>
          <a:p>
            <a:pPr lvl="3" algn="just"/>
            <a:r>
              <a:rPr lang="en-US" sz="1600" dirty="0" smtClean="0">
                <a:solidFill>
                  <a:srgbClr val="C00000"/>
                </a:solidFill>
              </a:rPr>
              <a:t>Vastus </a:t>
            </a:r>
            <a:r>
              <a:rPr lang="en-US" sz="1600" dirty="0" err="1">
                <a:solidFill>
                  <a:srgbClr val="C00000"/>
                </a:solidFill>
              </a:rPr>
              <a:t>lateralis</a:t>
            </a:r>
            <a:r>
              <a:rPr lang="en-US" sz="1600" dirty="0"/>
              <a:t>: originating from the greater trochanter and lateral lip of </a:t>
            </a:r>
            <a:r>
              <a:rPr lang="en-US" sz="1600" dirty="0" err="1"/>
              <a:t>linea</a:t>
            </a:r>
            <a:r>
              <a:rPr lang="en-US" sz="1600" dirty="0"/>
              <a:t> </a:t>
            </a:r>
            <a:r>
              <a:rPr lang="en-US" sz="1600" dirty="0" err="1" smtClean="0"/>
              <a:t>aspera</a:t>
            </a:r>
            <a:r>
              <a:rPr lang="en-US" sz="1600" dirty="0" smtClean="0"/>
              <a:t>.</a:t>
            </a:r>
          </a:p>
          <a:p>
            <a:pPr lvl="3" algn="just"/>
            <a:r>
              <a:rPr lang="en-US" sz="1600" dirty="0" smtClean="0">
                <a:solidFill>
                  <a:srgbClr val="C00000"/>
                </a:solidFill>
              </a:rPr>
              <a:t>Vastus </a:t>
            </a:r>
            <a:r>
              <a:rPr lang="en-US" sz="1600" dirty="0" err="1">
                <a:solidFill>
                  <a:srgbClr val="C00000"/>
                </a:solidFill>
              </a:rPr>
              <a:t>medialis</a:t>
            </a:r>
            <a:r>
              <a:rPr lang="en-US" sz="1600" dirty="0"/>
              <a:t>: originating from intertrochanteric line and medial lip of </a:t>
            </a:r>
            <a:r>
              <a:rPr lang="en-US" sz="1600" dirty="0" err="1"/>
              <a:t>linea</a:t>
            </a:r>
            <a:r>
              <a:rPr lang="en-US" sz="1600" dirty="0"/>
              <a:t> </a:t>
            </a:r>
            <a:r>
              <a:rPr lang="en-US" sz="1600" dirty="0" err="1" smtClean="0"/>
              <a:t>aspera</a:t>
            </a:r>
            <a:r>
              <a:rPr lang="en-US" sz="1600" dirty="0" smtClean="0"/>
              <a:t>.</a:t>
            </a:r>
          </a:p>
          <a:p>
            <a:pPr lvl="3" algn="just"/>
            <a:r>
              <a:rPr lang="en-US" sz="1600" dirty="0" smtClean="0">
                <a:solidFill>
                  <a:srgbClr val="C00000"/>
                </a:solidFill>
              </a:rPr>
              <a:t>Vastus </a:t>
            </a:r>
            <a:r>
              <a:rPr lang="en-US" sz="1600" dirty="0">
                <a:solidFill>
                  <a:srgbClr val="C00000"/>
                </a:solidFill>
              </a:rPr>
              <a:t>intermedius</a:t>
            </a:r>
            <a:r>
              <a:rPr lang="en-US" sz="1600" dirty="0"/>
              <a:t>: originating from anterior and lateral aspects of the femur </a:t>
            </a:r>
            <a:r>
              <a:rPr lang="en-US" sz="1600" dirty="0" smtClean="0"/>
              <a:t>bone.</a:t>
            </a:r>
          </a:p>
          <a:p>
            <a:pPr lvl="3" algn="just"/>
            <a:r>
              <a:rPr lang="en-US" sz="1600" b="1" dirty="0" smtClean="0"/>
              <a:t>Note</a:t>
            </a:r>
            <a:r>
              <a:rPr lang="en-US" sz="1600" dirty="0"/>
              <a:t>: all of these 4 muscles will merge to form the quadriceps tendon in which the patella will be embedded and then will continue as the patellar ligament to inset in the </a:t>
            </a:r>
            <a:r>
              <a:rPr lang="en-US" sz="1600" dirty="0" err="1"/>
              <a:t>tibial</a:t>
            </a:r>
            <a:r>
              <a:rPr lang="en-US" sz="1600" dirty="0"/>
              <a:t> tuberosity.</a:t>
            </a:r>
          </a:p>
          <a:p>
            <a:endParaRPr lang="en-US" sz="1600" dirty="0"/>
          </a:p>
        </p:txBody>
      </p:sp>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397" t="34596" r="57030" b="11611"/>
          <a:stretch/>
        </p:blipFill>
        <p:spPr bwMode="auto">
          <a:xfrm>
            <a:off x="6477000" y="1371600"/>
            <a:ext cx="2514600" cy="4419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16325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normAutofit/>
          </a:bodyPr>
          <a:lstStyle/>
          <a:p>
            <a:pPr algn="just"/>
            <a:r>
              <a:rPr lang="en-US" sz="1600" b="1" u="sng" dirty="0" smtClean="0">
                <a:solidFill>
                  <a:srgbClr val="C00000"/>
                </a:solidFill>
                <a:effectLst>
                  <a:outerShdw blurRad="38100" dist="38100" dir="2700000" algn="tl">
                    <a:srgbClr val="000000">
                      <a:alpha val="43137"/>
                    </a:srgbClr>
                  </a:outerShdw>
                </a:effectLst>
              </a:rPr>
              <a:t>Muscles of the thigh:</a:t>
            </a:r>
            <a:endParaRPr lang="en-US" sz="1600" b="1" dirty="0"/>
          </a:p>
          <a:p>
            <a:pPr lvl="1" algn="just"/>
            <a:r>
              <a:rPr lang="en-US" sz="1600" b="1" dirty="0" smtClean="0"/>
              <a:t>Medial </a:t>
            </a:r>
            <a:r>
              <a:rPr lang="en-US" sz="1600" b="1" dirty="0"/>
              <a:t>thigh muscles (they are adductor muscles causing adduction of the thigh. All of them are innervated by obturator nerve except for the hamstring part of adductor </a:t>
            </a:r>
            <a:r>
              <a:rPr lang="en-US" sz="1600" b="1" dirty="0" err="1"/>
              <a:t>magnus</a:t>
            </a:r>
            <a:r>
              <a:rPr lang="en-US" sz="1600" b="1" dirty="0" smtClean="0"/>
              <a:t>):</a:t>
            </a:r>
            <a:endParaRPr lang="en-US" sz="1600" dirty="0" smtClean="0"/>
          </a:p>
          <a:p>
            <a:pPr lvl="2" algn="just"/>
            <a:r>
              <a:rPr lang="en-US" sz="1600" i="1" u="sng" dirty="0" smtClean="0"/>
              <a:t>Adductor longus:</a:t>
            </a:r>
            <a:r>
              <a:rPr lang="en-US" sz="1600" dirty="0" smtClean="0"/>
              <a:t> extending from body of pubis to the middle third of </a:t>
            </a:r>
            <a:r>
              <a:rPr lang="en-US" sz="1600" dirty="0" err="1" smtClean="0"/>
              <a:t>linea</a:t>
            </a:r>
            <a:r>
              <a:rPr lang="en-US" sz="1600" dirty="0" smtClean="0"/>
              <a:t> </a:t>
            </a:r>
            <a:r>
              <a:rPr lang="en-US" sz="1600" dirty="0" err="1" smtClean="0"/>
              <a:t>aspera</a:t>
            </a:r>
            <a:r>
              <a:rPr lang="en-US" sz="1600" dirty="0" smtClean="0"/>
              <a:t> of the femur.</a:t>
            </a:r>
          </a:p>
          <a:p>
            <a:pPr lvl="2" algn="just"/>
            <a:r>
              <a:rPr lang="en-US" sz="1600" i="1" u="sng" dirty="0" smtClean="0"/>
              <a:t>Adductor </a:t>
            </a:r>
            <a:r>
              <a:rPr lang="en-US" sz="1600" i="1" u="sng" dirty="0"/>
              <a:t>brevis</a:t>
            </a:r>
            <a:r>
              <a:rPr lang="en-US" sz="1600" dirty="0"/>
              <a:t>: </a:t>
            </a:r>
            <a:r>
              <a:rPr lang="en-US" sz="1600" dirty="0" smtClean="0"/>
              <a:t>found </a:t>
            </a:r>
            <a:r>
              <a:rPr lang="en-US" sz="1600" dirty="0"/>
              <a:t>deep to pectineus and adductor longus </a:t>
            </a:r>
            <a:r>
              <a:rPr lang="en-US" sz="1600" dirty="0" smtClean="0"/>
              <a:t>muscles. Extending from the body and inferior ramus of pubis to the pectineal line (same insertion of pectineus muscle).</a:t>
            </a:r>
          </a:p>
          <a:p>
            <a:pPr lvl="2" algn="just"/>
            <a:r>
              <a:rPr lang="en-US" sz="1600" i="1" u="sng" dirty="0" smtClean="0"/>
              <a:t>Adductor </a:t>
            </a:r>
            <a:r>
              <a:rPr lang="en-US" sz="1600" i="1" u="sng" dirty="0" err="1"/>
              <a:t>magnus</a:t>
            </a:r>
            <a:r>
              <a:rPr lang="en-US" sz="1600" dirty="0"/>
              <a:t>: with 2 parts (adductor part which is innervated by obturator nerve and hamstring part which is innervated by the </a:t>
            </a:r>
            <a:r>
              <a:rPr lang="en-US" sz="1600" dirty="0" err="1"/>
              <a:t>tibial</a:t>
            </a:r>
            <a:r>
              <a:rPr lang="en-US" sz="1600" dirty="0"/>
              <a:t> division of sciatic nerve</a:t>
            </a:r>
            <a:r>
              <a:rPr lang="en-US" sz="1600" dirty="0" smtClean="0"/>
              <a:t>). Note: the hamstring part is inserted in the adductor tubercle in the distal end of the femur.</a:t>
            </a:r>
          </a:p>
          <a:p>
            <a:pPr lvl="2" algn="just"/>
            <a:r>
              <a:rPr lang="en-US" sz="1600" i="1" u="sng" dirty="0" err="1" smtClean="0"/>
              <a:t>Gracilis</a:t>
            </a:r>
            <a:r>
              <a:rPr lang="en-US" sz="1600" dirty="0"/>
              <a:t>: because of its minor function it can be removed and used in transplantation </a:t>
            </a:r>
            <a:r>
              <a:rPr lang="en-US" sz="1600" dirty="0" smtClean="0"/>
              <a:t>surgeries. It extends from the body and inferior ramus of pubis to the </a:t>
            </a:r>
            <a:r>
              <a:rPr lang="en-US" sz="1600" dirty="0" err="1" smtClean="0"/>
              <a:t>supero</a:t>
            </a:r>
            <a:r>
              <a:rPr lang="en-US" sz="1600" dirty="0" smtClean="0"/>
              <a:t>-medial aspect of the tibia (same insertion of </a:t>
            </a:r>
            <a:r>
              <a:rPr lang="en-US" sz="1600" dirty="0" err="1" smtClean="0"/>
              <a:t>sartorius</a:t>
            </a:r>
            <a:r>
              <a:rPr lang="en-US" sz="1600" dirty="0" smtClean="0"/>
              <a:t> muscle).</a:t>
            </a:r>
          </a:p>
          <a:p>
            <a:pPr lvl="2" algn="just"/>
            <a:r>
              <a:rPr lang="en-US" sz="1600" i="1" u="sng" dirty="0" smtClean="0"/>
              <a:t>Obturator </a:t>
            </a:r>
            <a:r>
              <a:rPr lang="en-US" sz="1600" i="1" u="sng" dirty="0"/>
              <a:t>externus.</a:t>
            </a:r>
            <a:endParaRPr lang="en-US" sz="1600" dirty="0"/>
          </a:p>
          <a:p>
            <a:pPr algn="just"/>
            <a:endParaRPr lang="en-US" sz="1600" dirty="0"/>
          </a:p>
        </p:txBody>
      </p:sp>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503817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26229" y="3004457"/>
            <a:ext cx="6868886" cy="838200"/>
          </a:xfrm>
        </p:spPr>
        <p:txBody>
          <a:bodyPr>
            <a:normAutofit fontScale="90000"/>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699" t="20762" r="18978" b="9165"/>
          <a:stretch/>
        </p:blipFill>
        <p:spPr bwMode="auto">
          <a:xfrm>
            <a:off x="914400" y="304800"/>
            <a:ext cx="7968343" cy="6248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27022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838200"/>
          </a:xfrm>
        </p:spPr>
        <p:txBody>
          <a:bodyPr>
            <a:normAutofit/>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sp>
        <p:nvSpPr>
          <p:cNvPr id="5" name="Title 1"/>
          <p:cNvSpPr>
            <a:spLocks noGrp="1"/>
          </p:cNvSpPr>
          <p:nvPr>
            <p:ph idx="1"/>
          </p:nvPr>
        </p:nvSpPr>
        <p:spPr>
          <a:xfrm>
            <a:off x="152400" y="914400"/>
            <a:ext cx="8763000" cy="5638800"/>
          </a:xfrm>
        </p:spPr>
        <p:txBody>
          <a:bodyPr>
            <a:normAutofit/>
          </a:bodyPr>
          <a:lstStyle/>
          <a:p>
            <a:pPr algn="just"/>
            <a:r>
              <a:rPr lang="en-US" sz="1400" b="1" u="sng" dirty="0" smtClean="0">
                <a:solidFill>
                  <a:srgbClr val="C00000"/>
                </a:solidFill>
                <a:effectLst>
                  <a:outerShdw blurRad="38100" dist="38100" dir="2700000" algn="tl">
                    <a:srgbClr val="000000">
                      <a:alpha val="43137"/>
                    </a:srgbClr>
                  </a:outerShdw>
                </a:effectLst>
              </a:rPr>
              <a:t>Muscles of the thigh:</a:t>
            </a:r>
            <a:endParaRPr lang="en-US" sz="1400" b="1" dirty="0" smtClean="0"/>
          </a:p>
          <a:p>
            <a:pPr lvl="1" algn="just"/>
            <a:r>
              <a:rPr lang="en-US" sz="1400" b="1" dirty="0" smtClean="0"/>
              <a:t>Posterior thigh muscles (their main function is to extend the thigh and flex the knee. All of them are innervated by the </a:t>
            </a:r>
            <a:r>
              <a:rPr lang="en-US" sz="1400" b="1" dirty="0" err="1" smtClean="0"/>
              <a:t>tibial</a:t>
            </a:r>
            <a:r>
              <a:rPr lang="en-US" sz="1400" b="1" dirty="0" smtClean="0"/>
              <a:t> division of sciatic nerve):</a:t>
            </a:r>
            <a:endParaRPr lang="en-US" sz="1400" dirty="0" smtClean="0"/>
          </a:p>
          <a:p>
            <a:pPr lvl="2" algn="just"/>
            <a:r>
              <a:rPr lang="en-US" sz="1400" i="1" u="sng" dirty="0" smtClean="0"/>
              <a:t>Biceps </a:t>
            </a:r>
            <a:r>
              <a:rPr lang="en-US" sz="1400" i="1" u="sng" dirty="0" err="1" smtClean="0"/>
              <a:t>femoris</a:t>
            </a:r>
            <a:r>
              <a:rPr lang="en-US" sz="1400" i="1" u="sng" dirty="0" smtClean="0"/>
              <a:t>:</a:t>
            </a:r>
            <a:r>
              <a:rPr lang="en-US" sz="1400" dirty="0" smtClean="0"/>
              <a:t> with its long and short heads. Note: the short head of biceps </a:t>
            </a:r>
            <a:r>
              <a:rPr lang="en-US" sz="1400" dirty="0" err="1" smtClean="0"/>
              <a:t>femoris</a:t>
            </a:r>
            <a:r>
              <a:rPr lang="en-US" sz="1400" dirty="0" smtClean="0"/>
              <a:t> is not considered a hamstring muscle because it only crosses the knee joint and it is innervated by the common fibular division of sciatic nerve. </a:t>
            </a:r>
          </a:p>
          <a:p>
            <a:pPr lvl="2" algn="just"/>
            <a:r>
              <a:rPr lang="en-US" sz="1400" i="1" u="sng" dirty="0" smtClean="0"/>
              <a:t>Semi-</a:t>
            </a:r>
            <a:r>
              <a:rPr lang="en-US" sz="1400" i="1" u="sng" dirty="0" err="1" smtClean="0"/>
              <a:t>tendinosus</a:t>
            </a:r>
            <a:r>
              <a:rPr lang="en-US" sz="1400" i="1" u="sng" dirty="0" smtClean="0"/>
              <a:t>.</a:t>
            </a:r>
            <a:endParaRPr lang="en-US" sz="1400" dirty="0" smtClean="0"/>
          </a:p>
          <a:p>
            <a:pPr lvl="2" algn="just"/>
            <a:r>
              <a:rPr lang="en-US" sz="1400" i="1" u="sng" dirty="0" smtClean="0"/>
              <a:t>Semi-</a:t>
            </a:r>
            <a:r>
              <a:rPr lang="en-US" sz="1400" i="1" u="sng" dirty="0" err="1" smtClean="0"/>
              <a:t>membranosus</a:t>
            </a:r>
            <a:r>
              <a:rPr lang="en-US" sz="1400" i="1" u="sng" dirty="0" smtClean="0"/>
              <a:t>:</a:t>
            </a:r>
            <a:r>
              <a:rPr lang="en-US" sz="1400" dirty="0" smtClean="0"/>
              <a:t> has a groove for semi-</a:t>
            </a:r>
            <a:r>
              <a:rPr lang="en-US" sz="1400" dirty="0" err="1" smtClean="0"/>
              <a:t>tendinosus</a:t>
            </a:r>
            <a:r>
              <a:rPr lang="en-US" sz="1400" dirty="0" smtClean="0"/>
              <a:t>.</a:t>
            </a:r>
          </a:p>
          <a:p>
            <a:pPr lvl="2" algn="just">
              <a:buNone/>
            </a:pPr>
            <a:r>
              <a:rPr lang="en-US" sz="1400" b="1" dirty="0" smtClean="0"/>
              <a:t>	Note</a:t>
            </a:r>
            <a:r>
              <a:rPr lang="en-US" sz="1400" dirty="0" smtClean="0"/>
              <a:t>: the ability of these muscles to flex the knee is limited when the thigh is fully extended (the opposite is true). Hamstring muscles originate from ischial tuberosity except for the short head of biceps </a:t>
            </a:r>
            <a:r>
              <a:rPr lang="en-US" sz="1400" dirty="0" err="1" smtClean="0"/>
              <a:t>femoris</a:t>
            </a:r>
            <a:r>
              <a:rPr lang="en-US" sz="1400" dirty="0" smtClean="0"/>
              <a:t> which originates from </a:t>
            </a:r>
            <a:r>
              <a:rPr lang="en-US" sz="1400" dirty="0" err="1" smtClean="0"/>
              <a:t>linea</a:t>
            </a:r>
            <a:r>
              <a:rPr lang="en-US" sz="1400" dirty="0" smtClean="0"/>
              <a:t> </a:t>
            </a:r>
            <a:r>
              <a:rPr lang="en-US" sz="1400" dirty="0" err="1" smtClean="0"/>
              <a:t>aspera</a:t>
            </a:r>
            <a:r>
              <a:rPr lang="en-US" sz="1400" dirty="0" smtClean="0"/>
              <a:t> and lateral supracondylar line of the femur.</a:t>
            </a:r>
          </a:p>
          <a:p>
            <a:pPr lvl="0" algn="just"/>
            <a:r>
              <a:rPr lang="en-US" sz="1400" b="1" u="sng" dirty="0">
                <a:solidFill>
                  <a:srgbClr val="C00000"/>
                </a:solidFill>
                <a:effectLst>
                  <a:outerShdw blurRad="38100" dist="38100" dir="2700000" algn="tl">
                    <a:srgbClr val="000000">
                      <a:alpha val="43137"/>
                    </a:srgbClr>
                  </a:outerShdw>
                </a:effectLst>
              </a:rPr>
              <a:t>Femoral </a:t>
            </a:r>
            <a:r>
              <a:rPr lang="en-US" sz="1400" b="1" u="sng" dirty="0" smtClean="0">
                <a:solidFill>
                  <a:srgbClr val="C00000"/>
                </a:solidFill>
                <a:effectLst>
                  <a:outerShdw blurRad="38100" dist="38100" dir="2700000" algn="tl">
                    <a:srgbClr val="000000">
                      <a:alpha val="43137"/>
                    </a:srgbClr>
                  </a:outerShdw>
                </a:effectLst>
              </a:rPr>
              <a:t>triangle:</a:t>
            </a:r>
            <a:endParaRPr lang="en-US" sz="1400" dirty="0" smtClean="0">
              <a:solidFill>
                <a:srgbClr val="C00000"/>
              </a:solidFill>
              <a:effectLst>
                <a:outerShdw blurRad="38100" dist="38100" dir="2700000" algn="tl">
                  <a:srgbClr val="000000">
                    <a:alpha val="43137"/>
                  </a:srgbClr>
                </a:outerShdw>
              </a:effectLst>
            </a:endParaRPr>
          </a:p>
          <a:p>
            <a:pPr lvl="1" algn="just"/>
            <a:r>
              <a:rPr lang="en-US" sz="1400" b="1" dirty="0" smtClean="0"/>
              <a:t>Boundaries:</a:t>
            </a:r>
            <a:endParaRPr lang="en-US" sz="1400" dirty="0" smtClean="0"/>
          </a:p>
          <a:p>
            <a:pPr lvl="2" algn="just"/>
            <a:r>
              <a:rPr lang="en-US" sz="1400" i="1" u="sng" dirty="0" smtClean="0"/>
              <a:t>Superior</a:t>
            </a:r>
            <a:r>
              <a:rPr lang="en-US" sz="1400" dirty="0" smtClean="0"/>
              <a:t>: inguinal ligament.</a:t>
            </a:r>
          </a:p>
          <a:p>
            <a:pPr lvl="2" algn="just"/>
            <a:r>
              <a:rPr lang="en-US" sz="1400" i="1" u="sng" dirty="0" smtClean="0"/>
              <a:t>Lateral</a:t>
            </a:r>
            <a:r>
              <a:rPr lang="en-US" sz="1400" dirty="0" smtClean="0"/>
              <a:t>: medial border of </a:t>
            </a:r>
            <a:r>
              <a:rPr lang="en-US" sz="1400" dirty="0" err="1" smtClean="0"/>
              <a:t>sartorius</a:t>
            </a:r>
            <a:r>
              <a:rPr lang="en-US" sz="1400" dirty="0" smtClean="0"/>
              <a:t> muscle.</a:t>
            </a:r>
          </a:p>
          <a:p>
            <a:pPr lvl="2" algn="just"/>
            <a:r>
              <a:rPr lang="en-US" sz="1400" i="1" u="sng" dirty="0" smtClean="0"/>
              <a:t>Medial</a:t>
            </a:r>
            <a:r>
              <a:rPr lang="en-US" sz="1400" dirty="0" smtClean="0"/>
              <a:t>: lateral border of adductor longus muscle.</a:t>
            </a:r>
            <a:endParaRPr lang="en-US" sz="1400" b="1" dirty="0" smtClean="0"/>
          </a:p>
          <a:p>
            <a:pPr lvl="1" algn="just"/>
            <a:r>
              <a:rPr lang="en-US" sz="1400" b="1" dirty="0" smtClean="0"/>
              <a:t>Contents:</a:t>
            </a:r>
            <a:endParaRPr lang="en-US" sz="1400" dirty="0"/>
          </a:p>
          <a:p>
            <a:pPr lvl="2" algn="just"/>
            <a:r>
              <a:rPr lang="en-US" sz="1400" i="1" u="sng" dirty="0" smtClean="0"/>
              <a:t>Femoral </a:t>
            </a:r>
            <a:r>
              <a:rPr lang="en-US" sz="1400" i="1" u="sng" dirty="0"/>
              <a:t>artery</a:t>
            </a:r>
            <a:r>
              <a:rPr lang="en-US" sz="1400" dirty="0"/>
              <a:t>: a continuation of external iliac artery → passing through the femoral triangle lateral to the femoral vein and surrounded by femoral sheath → giving a branch named “</a:t>
            </a:r>
            <a:r>
              <a:rPr lang="en-US" sz="1400" dirty="0" err="1"/>
              <a:t>profunda</a:t>
            </a:r>
            <a:r>
              <a:rPr lang="en-US" sz="1400" dirty="0"/>
              <a:t> artery of femur</a:t>
            </a:r>
            <a:r>
              <a:rPr lang="en-US" sz="1400" dirty="0" smtClean="0"/>
              <a:t>”. Note: femoral artery is best exposed in adductor canal in the middle third of the thigh.</a:t>
            </a:r>
          </a:p>
          <a:p>
            <a:pPr lvl="2" algn="just"/>
            <a:r>
              <a:rPr lang="en-US" sz="1400" i="1" u="sng" dirty="0" smtClean="0"/>
              <a:t>Femoral </a:t>
            </a:r>
            <a:r>
              <a:rPr lang="en-US" sz="1400" i="1" u="sng" dirty="0"/>
              <a:t>vein</a:t>
            </a:r>
            <a:r>
              <a:rPr lang="en-US" sz="1400" dirty="0"/>
              <a:t>: passing through femoral triangle and surrounded by femoral sheath. Note: femoral canal is medial to femoral vein allowing it to expand when there is increased venous </a:t>
            </a:r>
            <a:r>
              <a:rPr lang="en-US" sz="1400" dirty="0" smtClean="0"/>
              <a:t>return.</a:t>
            </a:r>
          </a:p>
          <a:p>
            <a:pPr lvl="2" algn="just"/>
            <a:r>
              <a:rPr lang="en-US" sz="1400" i="1" u="sng" dirty="0" smtClean="0"/>
              <a:t>Femoral </a:t>
            </a:r>
            <a:r>
              <a:rPr lang="en-US" sz="1400" i="1" u="sng" dirty="0"/>
              <a:t>nerve (L2-L4)</a:t>
            </a:r>
            <a:r>
              <a:rPr lang="en-US" sz="1400" dirty="0"/>
              <a:t>: passing through femoral triangle outside the femoral sheath.</a:t>
            </a:r>
          </a:p>
          <a:p>
            <a:pPr algn="just"/>
            <a:endParaRPr lang="en-US" sz="1400" b="1" u="sng" dirty="0" smtClean="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917714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09900" y="3009900"/>
            <a:ext cx="6858000" cy="838200"/>
          </a:xfrm>
        </p:spPr>
        <p:txBody>
          <a:bodyPr>
            <a:normAutofit fontScale="90000"/>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094" t="44216" r="18704" b="10655"/>
          <a:stretch/>
        </p:blipFill>
        <p:spPr bwMode="auto">
          <a:xfrm>
            <a:off x="1371600" y="152400"/>
            <a:ext cx="7162800" cy="2971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6558" t="31046" r="20699" b="17957"/>
          <a:stretch/>
        </p:blipFill>
        <p:spPr bwMode="auto">
          <a:xfrm>
            <a:off x="2247900" y="3276600"/>
            <a:ext cx="5410200"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41770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09900" y="3009900"/>
            <a:ext cx="6858000" cy="838200"/>
          </a:xfrm>
        </p:spPr>
        <p:txBody>
          <a:bodyPr>
            <a:normAutofit fontScale="90000"/>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pic>
        <p:nvPicPr>
          <p:cNvPr id="7170" name="Picture 2" descr="C:\Users\al hashli\Documents\Scan0014.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contrast="20000"/>
                    </a14:imgEffect>
                  </a14:imgLayer>
                </a14:imgProps>
              </a:ext>
              <a:ext uri="{28A0092B-C50C-407E-A947-70E740481C1C}">
                <a14:useLocalDpi xmlns:a14="http://schemas.microsoft.com/office/drawing/2010/main" xmlns="" val="0"/>
              </a:ext>
            </a:extLst>
          </a:blip>
          <a:srcRect l="28302" t="34732" r="14825" b="8036"/>
          <a:stretch/>
        </p:blipFill>
        <p:spPr bwMode="auto">
          <a:xfrm rot="10800000">
            <a:off x="4343400" y="119741"/>
            <a:ext cx="4577444" cy="65858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7171" name="Picture 3" descr="C:\Users\al hashli\Documents\Scan0014.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5473" t="5639" r="15457" b="78183"/>
          <a:stretch/>
        </p:blipFill>
        <p:spPr bwMode="auto">
          <a:xfrm rot="10800000">
            <a:off x="1219200" y="119741"/>
            <a:ext cx="2329540" cy="26234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7172" name="Picture 4" descr="C:\Users\al hashli\Documents\Scan0014.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3134" t="6066" r="43476" b="78219"/>
          <a:stretch/>
        </p:blipFill>
        <p:spPr bwMode="auto">
          <a:xfrm rot="10800000">
            <a:off x="1219198" y="2895600"/>
            <a:ext cx="2329543" cy="251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7173" name="Picture 5" descr="C:\Users\al hashli\Documents\Scan0014.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954" t="14457" r="73640" b="78972"/>
          <a:stretch/>
        </p:blipFill>
        <p:spPr bwMode="auto">
          <a:xfrm rot="10800000">
            <a:off x="1219200" y="5562600"/>
            <a:ext cx="2329542" cy="1143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1590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09900" y="3009900"/>
            <a:ext cx="6858000" cy="838200"/>
          </a:xfrm>
        </p:spPr>
        <p:txBody>
          <a:bodyPr>
            <a:normAutofit fontScale="90000"/>
          </a:bodyPr>
          <a:lstStyle/>
          <a:p>
            <a:r>
              <a:rPr lang="en-US" sz="3200" b="1" dirty="0" smtClean="0">
                <a:solidFill>
                  <a:srgbClr val="C00000"/>
                </a:solidFill>
                <a:effectLst>
                  <a:outerShdw blurRad="38100" dist="38100" dir="2700000" algn="tl">
                    <a:srgbClr val="000000">
                      <a:alpha val="43137"/>
                    </a:srgbClr>
                  </a:outerShdw>
                </a:effectLst>
              </a:rPr>
              <a:t>STATION – 1 (Gross Anatomy of The Thigh)</a:t>
            </a:r>
            <a:endParaRPr lang="en-US" sz="3200" b="1" dirty="0">
              <a:solidFill>
                <a:srgbClr val="C00000"/>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273" t="38818" b="28259"/>
          <a:stretch/>
        </p:blipFill>
        <p:spPr bwMode="auto">
          <a:xfrm rot="5400000">
            <a:off x="-179614" y="2628900"/>
            <a:ext cx="6498769" cy="1589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Arrow Connector 5"/>
          <p:cNvCxnSpPr/>
          <p:nvPr/>
        </p:nvCxnSpPr>
        <p:spPr>
          <a:xfrm flipH="1">
            <a:off x="2057400" y="685800"/>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1186542" y="547300"/>
            <a:ext cx="1066800" cy="276999"/>
          </a:xfrm>
          <a:prstGeom prst="rect">
            <a:avLst/>
          </a:prstGeom>
          <a:noFill/>
        </p:spPr>
        <p:txBody>
          <a:bodyPr wrap="square" rtlCol="0">
            <a:spAutoFit/>
          </a:bodyPr>
          <a:lstStyle/>
          <a:p>
            <a:r>
              <a:rPr lang="en-US" sz="1200" b="1" dirty="0" smtClean="0"/>
              <a:t>Psoas major</a:t>
            </a:r>
            <a:endParaRPr lang="en-US" sz="1200" b="1" dirty="0"/>
          </a:p>
        </p:txBody>
      </p:sp>
      <p:cxnSp>
        <p:nvCxnSpPr>
          <p:cNvPr id="9" name="Straight Arrow Connector 8"/>
          <p:cNvCxnSpPr/>
          <p:nvPr/>
        </p:nvCxnSpPr>
        <p:spPr>
          <a:xfrm>
            <a:off x="3069771" y="824299"/>
            <a:ext cx="96882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038600" y="685800"/>
            <a:ext cx="1066800" cy="276999"/>
          </a:xfrm>
          <a:prstGeom prst="rect">
            <a:avLst/>
          </a:prstGeom>
          <a:noFill/>
        </p:spPr>
        <p:txBody>
          <a:bodyPr wrap="square" rtlCol="0">
            <a:spAutoFit/>
          </a:bodyPr>
          <a:lstStyle/>
          <a:p>
            <a:r>
              <a:rPr lang="en-US" sz="1200" b="1" dirty="0" smtClean="0"/>
              <a:t>Iliacus</a:t>
            </a:r>
            <a:endParaRPr lang="en-US" sz="1200" b="1" dirty="0"/>
          </a:p>
        </p:txBody>
      </p:sp>
      <p:cxnSp>
        <p:nvCxnSpPr>
          <p:cNvPr id="12" name="Straight Arrow Connector 11"/>
          <p:cNvCxnSpPr/>
          <p:nvPr/>
        </p:nvCxnSpPr>
        <p:spPr>
          <a:xfrm>
            <a:off x="2971800" y="1219200"/>
            <a:ext cx="1066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4038600" y="1080700"/>
            <a:ext cx="1676400" cy="276999"/>
          </a:xfrm>
          <a:prstGeom prst="rect">
            <a:avLst/>
          </a:prstGeom>
          <a:noFill/>
        </p:spPr>
        <p:txBody>
          <a:bodyPr wrap="square" rtlCol="0">
            <a:spAutoFit/>
          </a:bodyPr>
          <a:lstStyle/>
          <a:p>
            <a:r>
              <a:rPr lang="en-US" sz="1200" b="1" dirty="0" smtClean="0"/>
              <a:t>Inguinal ligament</a:t>
            </a:r>
            <a:endParaRPr lang="en-US" sz="1200" b="1" dirty="0"/>
          </a:p>
        </p:txBody>
      </p:sp>
      <p:cxnSp>
        <p:nvCxnSpPr>
          <p:cNvPr id="15" name="Straight Arrow Connector 14"/>
          <p:cNvCxnSpPr/>
          <p:nvPr/>
        </p:nvCxnSpPr>
        <p:spPr>
          <a:xfrm>
            <a:off x="2819400" y="1524000"/>
            <a:ext cx="1219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4038600" y="1385500"/>
            <a:ext cx="1066800" cy="646331"/>
          </a:xfrm>
          <a:prstGeom prst="rect">
            <a:avLst/>
          </a:prstGeom>
          <a:noFill/>
        </p:spPr>
        <p:txBody>
          <a:bodyPr wrap="square" rtlCol="0">
            <a:spAutoFit/>
          </a:bodyPr>
          <a:lstStyle/>
          <a:p>
            <a:pPr algn="ctr"/>
            <a:r>
              <a:rPr lang="en-US" sz="1200" b="1" dirty="0" smtClean="0"/>
              <a:t>Femoral vein, artery &amp; nerve</a:t>
            </a:r>
            <a:endParaRPr lang="en-US" sz="1200" b="1" dirty="0"/>
          </a:p>
        </p:txBody>
      </p:sp>
      <p:cxnSp>
        <p:nvCxnSpPr>
          <p:cNvPr id="18" name="Straight Arrow Connector 17"/>
          <p:cNvCxnSpPr/>
          <p:nvPr/>
        </p:nvCxnSpPr>
        <p:spPr>
          <a:xfrm flipH="1">
            <a:off x="2057400" y="1600200"/>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838200" y="1461700"/>
            <a:ext cx="1306285" cy="276999"/>
          </a:xfrm>
          <a:prstGeom prst="rect">
            <a:avLst/>
          </a:prstGeom>
          <a:noFill/>
        </p:spPr>
        <p:txBody>
          <a:bodyPr wrap="square" rtlCol="0">
            <a:spAutoFit/>
          </a:bodyPr>
          <a:lstStyle/>
          <a:p>
            <a:r>
              <a:rPr lang="en-US" sz="1200" b="1" dirty="0" smtClean="0"/>
              <a:t>Pectineus muscle</a:t>
            </a:r>
            <a:endParaRPr lang="en-US" sz="1200" b="1" dirty="0"/>
          </a:p>
        </p:txBody>
      </p:sp>
      <p:cxnSp>
        <p:nvCxnSpPr>
          <p:cNvPr id="21" name="Straight Arrow Connector 20"/>
          <p:cNvCxnSpPr/>
          <p:nvPr/>
        </p:nvCxnSpPr>
        <p:spPr>
          <a:xfrm flipH="1">
            <a:off x="2057400" y="2031831"/>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849085" y="1893331"/>
            <a:ext cx="1295400" cy="276999"/>
          </a:xfrm>
          <a:prstGeom prst="rect">
            <a:avLst/>
          </a:prstGeom>
          <a:noFill/>
        </p:spPr>
        <p:txBody>
          <a:bodyPr wrap="square" rtlCol="0">
            <a:spAutoFit/>
          </a:bodyPr>
          <a:lstStyle/>
          <a:p>
            <a:r>
              <a:rPr lang="en-US" sz="1200" b="1" dirty="0" smtClean="0"/>
              <a:t>Adductor longus</a:t>
            </a:r>
            <a:endParaRPr lang="en-US" sz="1200" b="1" dirty="0"/>
          </a:p>
        </p:txBody>
      </p:sp>
      <p:cxnSp>
        <p:nvCxnSpPr>
          <p:cNvPr id="24" name="Straight Arrow Connector 23"/>
          <p:cNvCxnSpPr/>
          <p:nvPr/>
        </p:nvCxnSpPr>
        <p:spPr>
          <a:xfrm flipH="1">
            <a:off x="2057400" y="2362200"/>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1322613" y="2194057"/>
            <a:ext cx="1066800" cy="276999"/>
          </a:xfrm>
          <a:prstGeom prst="rect">
            <a:avLst/>
          </a:prstGeom>
          <a:noFill/>
        </p:spPr>
        <p:txBody>
          <a:bodyPr wrap="square" rtlCol="0">
            <a:spAutoFit/>
          </a:bodyPr>
          <a:lstStyle/>
          <a:p>
            <a:r>
              <a:rPr lang="en-US" sz="1200" b="1" dirty="0" smtClean="0"/>
              <a:t>Sartorius</a:t>
            </a:r>
            <a:endParaRPr lang="en-US" sz="1200" b="1" dirty="0"/>
          </a:p>
        </p:txBody>
      </p:sp>
      <p:cxnSp>
        <p:nvCxnSpPr>
          <p:cNvPr id="27" name="Straight Arrow Connector 26"/>
          <p:cNvCxnSpPr/>
          <p:nvPr/>
        </p:nvCxnSpPr>
        <p:spPr>
          <a:xfrm flipH="1">
            <a:off x="2057400" y="2971800"/>
            <a:ext cx="6858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979713" y="2833300"/>
            <a:ext cx="1295400" cy="276999"/>
          </a:xfrm>
          <a:prstGeom prst="rect">
            <a:avLst/>
          </a:prstGeom>
          <a:noFill/>
        </p:spPr>
        <p:txBody>
          <a:bodyPr wrap="square" rtlCol="0">
            <a:spAutoFit/>
          </a:bodyPr>
          <a:lstStyle/>
          <a:p>
            <a:r>
              <a:rPr lang="en-US" sz="1200" b="1" dirty="0" smtClean="0"/>
              <a:t>Vastus </a:t>
            </a:r>
            <a:r>
              <a:rPr lang="en-US" sz="1200" b="1" dirty="0" err="1" smtClean="0"/>
              <a:t>medialis</a:t>
            </a:r>
            <a:endParaRPr lang="en-US" sz="1200" b="1" dirty="0"/>
          </a:p>
        </p:txBody>
      </p:sp>
      <p:cxnSp>
        <p:nvCxnSpPr>
          <p:cNvPr id="30" name="Straight Arrow Connector 29"/>
          <p:cNvCxnSpPr/>
          <p:nvPr/>
        </p:nvCxnSpPr>
        <p:spPr>
          <a:xfrm>
            <a:off x="3200400" y="2170330"/>
            <a:ext cx="8382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038600" y="2049529"/>
            <a:ext cx="1371600" cy="276999"/>
          </a:xfrm>
          <a:prstGeom prst="rect">
            <a:avLst/>
          </a:prstGeom>
          <a:noFill/>
        </p:spPr>
        <p:txBody>
          <a:bodyPr wrap="square" rtlCol="0">
            <a:spAutoFit/>
          </a:bodyPr>
          <a:lstStyle/>
          <a:p>
            <a:r>
              <a:rPr lang="en-US" sz="1200" b="1" dirty="0" smtClean="0"/>
              <a:t>Rectus </a:t>
            </a:r>
            <a:r>
              <a:rPr lang="en-US" sz="1200" b="1" dirty="0" err="1" smtClean="0"/>
              <a:t>femoris</a:t>
            </a:r>
            <a:endParaRPr lang="en-US" sz="1200" b="1" dirty="0"/>
          </a:p>
        </p:txBody>
      </p:sp>
      <p:cxnSp>
        <p:nvCxnSpPr>
          <p:cNvPr id="33" name="Straight Arrow Connector 32"/>
          <p:cNvCxnSpPr/>
          <p:nvPr/>
        </p:nvCxnSpPr>
        <p:spPr>
          <a:xfrm>
            <a:off x="3429000" y="2971799"/>
            <a:ext cx="6096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4038600" y="2833299"/>
            <a:ext cx="1295400" cy="276999"/>
          </a:xfrm>
          <a:prstGeom prst="rect">
            <a:avLst/>
          </a:prstGeom>
          <a:noFill/>
        </p:spPr>
        <p:txBody>
          <a:bodyPr wrap="square" rtlCol="0">
            <a:spAutoFit/>
          </a:bodyPr>
          <a:lstStyle/>
          <a:p>
            <a:r>
              <a:rPr lang="en-US" sz="1200" b="1" dirty="0" smtClean="0"/>
              <a:t>Vastus </a:t>
            </a:r>
            <a:r>
              <a:rPr lang="en-US" sz="1200" b="1" dirty="0" err="1" smtClean="0"/>
              <a:t>lateralis</a:t>
            </a:r>
            <a:endParaRPr lang="en-US" sz="1200" b="1" dirty="0"/>
          </a:p>
        </p:txBody>
      </p:sp>
      <p:cxnSp>
        <p:nvCxnSpPr>
          <p:cNvPr id="36" name="Straight Arrow Connector 35"/>
          <p:cNvCxnSpPr/>
          <p:nvPr/>
        </p:nvCxnSpPr>
        <p:spPr>
          <a:xfrm flipH="1">
            <a:off x="2057400" y="3505200"/>
            <a:ext cx="101237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TextBox 37"/>
          <p:cNvSpPr txBox="1"/>
          <p:nvPr/>
        </p:nvSpPr>
        <p:spPr>
          <a:xfrm>
            <a:off x="685800" y="3366700"/>
            <a:ext cx="1458685" cy="276999"/>
          </a:xfrm>
          <a:prstGeom prst="rect">
            <a:avLst/>
          </a:prstGeom>
          <a:noFill/>
        </p:spPr>
        <p:txBody>
          <a:bodyPr wrap="square" rtlCol="0">
            <a:spAutoFit/>
          </a:bodyPr>
          <a:lstStyle/>
          <a:p>
            <a:r>
              <a:rPr lang="en-US" sz="1200" b="1" dirty="0" smtClean="0"/>
              <a:t>Quadriceps tendon</a:t>
            </a:r>
            <a:endParaRPr lang="en-US" sz="1200" b="1" dirty="0"/>
          </a:p>
        </p:txBody>
      </p:sp>
      <p:cxnSp>
        <p:nvCxnSpPr>
          <p:cNvPr id="39" name="Straight Arrow Connector 38"/>
          <p:cNvCxnSpPr/>
          <p:nvPr/>
        </p:nvCxnSpPr>
        <p:spPr>
          <a:xfrm>
            <a:off x="3069771" y="3810000"/>
            <a:ext cx="968829"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4022270" y="3671500"/>
            <a:ext cx="1066800" cy="276999"/>
          </a:xfrm>
          <a:prstGeom prst="rect">
            <a:avLst/>
          </a:prstGeom>
          <a:noFill/>
        </p:spPr>
        <p:txBody>
          <a:bodyPr wrap="square" rtlCol="0">
            <a:spAutoFit/>
          </a:bodyPr>
          <a:lstStyle/>
          <a:p>
            <a:r>
              <a:rPr lang="en-US" sz="1200" b="1" dirty="0" smtClean="0"/>
              <a:t>Patella</a:t>
            </a:r>
            <a:endParaRPr lang="en-US" sz="1200" b="1" dirty="0"/>
          </a:p>
        </p:txBody>
      </p:sp>
      <p:cxnSp>
        <p:nvCxnSpPr>
          <p:cNvPr id="42" name="Straight Arrow Connector 41"/>
          <p:cNvCxnSpPr/>
          <p:nvPr/>
        </p:nvCxnSpPr>
        <p:spPr>
          <a:xfrm flipH="1">
            <a:off x="2057400" y="4267200"/>
            <a:ext cx="101237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685800" y="3944034"/>
            <a:ext cx="1393371" cy="646331"/>
          </a:xfrm>
          <a:prstGeom prst="rect">
            <a:avLst/>
          </a:prstGeom>
          <a:noFill/>
        </p:spPr>
        <p:txBody>
          <a:bodyPr wrap="square" rtlCol="0">
            <a:spAutoFit/>
          </a:bodyPr>
          <a:lstStyle/>
          <a:p>
            <a:pPr algn="ctr"/>
            <a:r>
              <a:rPr lang="en-US" sz="1200" b="1" dirty="0" smtClean="0"/>
              <a:t>Patellar </a:t>
            </a:r>
            <a:r>
              <a:rPr lang="en-US" sz="1200" b="1" dirty="0" smtClean="0"/>
              <a:t>ligament</a:t>
            </a:r>
            <a:r>
              <a:rPr lang="en-US" sz="1200" b="1" dirty="0" smtClean="0"/>
              <a:t> </a:t>
            </a:r>
            <a:r>
              <a:rPr lang="en-US" sz="1200" b="1" dirty="0" smtClean="0"/>
              <a:t>inserting in </a:t>
            </a:r>
            <a:r>
              <a:rPr lang="en-US" sz="1200" b="1" dirty="0" err="1" smtClean="0"/>
              <a:t>tibial</a:t>
            </a:r>
            <a:r>
              <a:rPr lang="en-US" sz="1200" b="1" dirty="0" smtClean="0"/>
              <a:t> tuberosity</a:t>
            </a:r>
            <a:endParaRPr lang="en-US" sz="1200" b="1" dirty="0"/>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3204" r="3518" b="19622"/>
          <a:stretch/>
        </p:blipFill>
        <p:spPr bwMode="auto">
          <a:xfrm rot="5400000">
            <a:off x="4786992" y="2473782"/>
            <a:ext cx="6498768" cy="18995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5" name="Straight Arrow Connector 44"/>
          <p:cNvCxnSpPr/>
          <p:nvPr/>
        </p:nvCxnSpPr>
        <p:spPr>
          <a:xfrm flipH="1">
            <a:off x="6858000" y="2590800"/>
            <a:ext cx="15240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 name="TextBox 47"/>
          <p:cNvSpPr txBox="1"/>
          <p:nvPr/>
        </p:nvSpPr>
        <p:spPr>
          <a:xfrm>
            <a:off x="5638800" y="2452299"/>
            <a:ext cx="1295400" cy="276999"/>
          </a:xfrm>
          <a:prstGeom prst="rect">
            <a:avLst/>
          </a:prstGeom>
          <a:noFill/>
        </p:spPr>
        <p:txBody>
          <a:bodyPr wrap="square" rtlCol="0">
            <a:spAutoFit/>
          </a:bodyPr>
          <a:lstStyle/>
          <a:p>
            <a:r>
              <a:rPr lang="en-US" sz="1200" b="1" dirty="0" smtClean="0"/>
              <a:t>Adductor longus</a:t>
            </a:r>
            <a:endParaRPr lang="en-US" sz="1200" b="1" dirty="0"/>
          </a:p>
        </p:txBody>
      </p:sp>
      <p:cxnSp>
        <p:nvCxnSpPr>
          <p:cNvPr id="47" name="Straight Arrow Connector 46"/>
          <p:cNvCxnSpPr/>
          <p:nvPr/>
        </p:nvCxnSpPr>
        <p:spPr>
          <a:xfrm flipH="1">
            <a:off x="6858000" y="3110298"/>
            <a:ext cx="9906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 name="TextBox 50"/>
          <p:cNvSpPr txBox="1"/>
          <p:nvPr/>
        </p:nvSpPr>
        <p:spPr>
          <a:xfrm>
            <a:off x="6286500" y="2957897"/>
            <a:ext cx="723900" cy="276999"/>
          </a:xfrm>
          <a:prstGeom prst="rect">
            <a:avLst/>
          </a:prstGeom>
          <a:noFill/>
        </p:spPr>
        <p:txBody>
          <a:bodyPr wrap="square" rtlCol="0">
            <a:spAutoFit/>
          </a:bodyPr>
          <a:lstStyle/>
          <a:p>
            <a:r>
              <a:rPr lang="en-US" sz="1200" b="1" dirty="0" err="1" smtClean="0"/>
              <a:t>Gracilis</a:t>
            </a:r>
            <a:endParaRPr lang="en-US" sz="1200" b="1" dirty="0"/>
          </a:p>
        </p:txBody>
      </p:sp>
      <p:cxnSp>
        <p:nvCxnSpPr>
          <p:cNvPr id="50" name="Straight Arrow Connector 49"/>
          <p:cNvCxnSpPr/>
          <p:nvPr/>
        </p:nvCxnSpPr>
        <p:spPr>
          <a:xfrm flipH="1">
            <a:off x="6858000" y="3505199"/>
            <a:ext cx="6858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5562600" y="3352799"/>
            <a:ext cx="1447800" cy="276999"/>
          </a:xfrm>
          <a:prstGeom prst="rect">
            <a:avLst/>
          </a:prstGeom>
          <a:noFill/>
        </p:spPr>
        <p:txBody>
          <a:bodyPr wrap="square" rtlCol="0">
            <a:spAutoFit/>
          </a:bodyPr>
          <a:lstStyle/>
          <a:p>
            <a:r>
              <a:rPr lang="en-US" sz="1200" b="1" dirty="0" smtClean="0"/>
              <a:t>Adductor </a:t>
            </a:r>
            <a:r>
              <a:rPr lang="en-US" sz="1200" b="1" dirty="0" err="1" smtClean="0"/>
              <a:t>magnus</a:t>
            </a:r>
            <a:endParaRPr lang="en-US" sz="1200" b="1" dirty="0"/>
          </a:p>
        </p:txBody>
      </p:sp>
      <p:cxnSp>
        <p:nvCxnSpPr>
          <p:cNvPr id="53" name="Straight Arrow Connector 52"/>
          <p:cNvCxnSpPr/>
          <p:nvPr/>
        </p:nvCxnSpPr>
        <p:spPr>
          <a:xfrm flipH="1">
            <a:off x="6858000" y="5181600"/>
            <a:ext cx="1295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5780315" y="5043099"/>
            <a:ext cx="1306285" cy="276999"/>
          </a:xfrm>
          <a:prstGeom prst="rect">
            <a:avLst/>
          </a:prstGeom>
          <a:noFill/>
        </p:spPr>
        <p:txBody>
          <a:bodyPr wrap="square" rtlCol="0">
            <a:spAutoFit/>
          </a:bodyPr>
          <a:lstStyle/>
          <a:p>
            <a:r>
              <a:rPr lang="en-US" sz="1200" b="1" dirty="0" smtClean="0"/>
              <a:t>Vastus </a:t>
            </a:r>
            <a:r>
              <a:rPr lang="en-US" sz="1200" b="1" dirty="0" err="1" smtClean="0"/>
              <a:t>medialis</a:t>
            </a:r>
            <a:endParaRPr lang="en-US" sz="1200" b="1" dirty="0"/>
          </a:p>
        </p:txBody>
      </p:sp>
    </p:spTree>
    <p:extLst>
      <p:ext uri="{BB962C8B-B14F-4D97-AF65-F5344CB8AC3E}">
        <p14:creationId xmlns:p14="http://schemas.microsoft.com/office/powerpoint/2010/main" xmlns="" val="27136078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1388</Words>
  <Application>Microsoft Office PowerPoint</Application>
  <PresentationFormat>On-screen Show (4:3)</PresentationFormat>
  <Paragraphs>160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DEMO - IV (Thigh and Gluteal Regions)</vt:lpstr>
      <vt:lpstr>STATION – 1 (Gross Anatomy of The Thigh)</vt:lpstr>
      <vt:lpstr>STATION – 1 (Gross Anatomy of The Thigh)</vt:lpstr>
      <vt:lpstr>STATION – 1 (Gross Anatomy of The Thigh)</vt:lpstr>
      <vt:lpstr>STATION – 1 (Gross Anatomy of The Thigh)</vt:lpstr>
      <vt:lpstr>STATION – 1 (Gross Anatomy of The Thigh)</vt:lpstr>
      <vt:lpstr>STATION – 1 (Gross Anatomy of The Thigh)</vt:lpstr>
      <vt:lpstr>STATION – 1 (Gross Anatomy of The Thigh)</vt:lpstr>
      <vt:lpstr>STATION – 1 (Gross Anatomy of The Thigh)</vt:lpstr>
      <vt:lpstr>STATION – 1 (Gross Anatomy of The Thigh)</vt:lpstr>
      <vt:lpstr>STATION – 2 (Dr. A.Haleem)</vt:lpstr>
      <vt:lpstr>STATION – 2 (Dr. A.Haleem)</vt:lpstr>
      <vt:lpstr>STATION – 2 (Dr. A.Haleem)</vt:lpstr>
      <vt:lpstr>STATION – 2 (Dr. A.Haleem)</vt:lpstr>
      <vt:lpstr>STATION – 2 (Dr. A.Haleem)</vt:lpstr>
      <vt:lpstr>STATION – 3 (Muscles of Gluteal Region)</vt:lpstr>
      <vt:lpstr>STATION – 3 (Muscles of Gluteal Region)</vt:lpstr>
      <vt:lpstr>STATION – 3 (Muscles of Gluteal Region)</vt:lpstr>
      <vt:lpstr>STATION – 4 (Bones + Radiology)</vt:lpstr>
      <vt:lpstr>STATION – 4 (Bones + Radiology)</vt:lpstr>
      <vt:lpstr>STATION – 4 (Bones + Radiology)</vt:lpstr>
      <vt:lpstr>STATION – 4 (Bones + Radiology)</vt:lpstr>
      <vt:lpstr>Good Luck!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 IV (Thigh and Gluteal Regions)</dc:title>
  <dc:creator>al hashli</dc:creator>
  <cp:lastModifiedBy>user</cp:lastModifiedBy>
  <cp:revision>23</cp:revision>
  <dcterms:created xsi:type="dcterms:W3CDTF">2015-10-09T08:32:25Z</dcterms:created>
  <dcterms:modified xsi:type="dcterms:W3CDTF">2015-11-15T16:07:19Z</dcterms:modified>
</cp:coreProperties>
</file>