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80" r:id="rId21"/>
    <p:sldId id="281" r:id="rId22"/>
    <p:sldId id="276" r:id="rId23"/>
    <p:sldId id="277" r:id="rId24"/>
    <p:sldId id="278" r:id="rId25"/>
    <p:sldId id="279" r:id="rId26"/>
    <p:sldId id="282" r:id="rId27"/>
    <p:sldId id="283" r:id="rId28"/>
    <p:sldId id="284" r:id="rId29"/>
    <p:sldId id="285" r:id="rId30"/>
    <p:sldId id="286" r:id="rId31"/>
    <p:sldId id="287" r:id="rId32"/>
    <p:sldId id="288" r:id="rId33"/>
    <p:sldId id="289" r:id="rId34"/>
    <p:sldId id="290"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3165916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1492235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78099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95503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386259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3866418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111833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3929072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928845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190748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A63B1F-2CCF-4A1E-8806-9DE5B9C4F2EF}"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319436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63B1F-2CCF-4A1E-8806-9DE5B9C4F2EF}" type="datetimeFigureOut">
              <a:rPr lang="en-US" smtClean="0"/>
              <a:pPr/>
              <a:t>11/15/2015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D3B5B-440C-40C8-8B05-B98994DEF6D7}" type="slidenum">
              <a:rPr lang="en-US" smtClean="0"/>
              <a:pPr/>
              <a:t>‹#›</a:t>
            </a:fld>
            <a:endParaRPr lang="en-US"/>
          </a:p>
        </p:txBody>
      </p:sp>
    </p:spTree>
    <p:extLst>
      <p:ext uri="{BB962C8B-B14F-4D97-AF65-F5344CB8AC3E}">
        <p14:creationId xmlns:p14="http://schemas.microsoft.com/office/powerpoint/2010/main" xmlns="" val="3309176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fontScale="90000"/>
          </a:bodyPr>
          <a:lstStyle/>
          <a:p>
            <a:r>
              <a:rPr lang="en-US" sz="6600" b="1" dirty="0" smtClean="0">
                <a:solidFill>
                  <a:srgbClr val="C00000"/>
                </a:solidFill>
                <a:effectLst>
                  <a:outerShdw blurRad="38100" dist="38100" dir="2700000" algn="tl">
                    <a:srgbClr val="000000">
                      <a:alpha val="43137"/>
                    </a:srgbClr>
                  </a:outerShdw>
                </a:effectLst>
              </a:rPr>
              <a:t>DEMO – III</a:t>
            </a:r>
            <a:br>
              <a:rPr lang="en-US" sz="6600" b="1" dirty="0" smtClean="0">
                <a:solidFill>
                  <a:srgbClr val="C00000"/>
                </a:solidFill>
                <a:effectLst>
                  <a:outerShdw blurRad="38100" dist="38100" dir="2700000" algn="tl">
                    <a:srgbClr val="000000">
                      <a:alpha val="43137"/>
                    </a:srgbClr>
                  </a:outerShdw>
                </a:effectLst>
              </a:rPr>
            </a:br>
            <a:r>
              <a:rPr lang="en-US" sz="2700" b="1" u="sng" dirty="0" smtClean="0">
                <a:solidFill>
                  <a:schemeClr val="bg1">
                    <a:lumMod val="50000"/>
                  </a:schemeClr>
                </a:solidFill>
              </a:rPr>
              <a:t>(Forearm and Hand)</a:t>
            </a:r>
            <a:endParaRPr lang="en-US" sz="2700" b="1" u="sng" dirty="0">
              <a:solidFill>
                <a:schemeClr val="bg1">
                  <a:lumMod val="50000"/>
                </a:schemeClr>
              </a:solidFill>
            </a:endParaRPr>
          </a:p>
        </p:txBody>
      </p:sp>
      <p:sp>
        <p:nvSpPr>
          <p:cNvPr id="3" name="Subtitle 2"/>
          <p:cNvSpPr>
            <a:spLocks noGrp="1"/>
          </p:cNvSpPr>
          <p:nvPr>
            <p:ph type="subTitle" idx="1"/>
          </p:nvPr>
        </p:nvSpPr>
        <p:spPr>
          <a:xfrm>
            <a:off x="1371600" y="5410200"/>
            <a:ext cx="6400800" cy="1066800"/>
          </a:xfrm>
        </p:spPr>
        <p:txBody>
          <a:bodyPr>
            <a:normAutofit fontScale="92500" lnSpcReduction="10000"/>
          </a:bodyPr>
          <a:lstStyle/>
          <a:p>
            <a:r>
              <a:rPr lang="en-US" sz="2400" b="1" dirty="0" smtClean="0">
                <a:solidFill>
                  <a:schemeClr val="tx1"/>
                </a:solidFill>
              </a:rPr>
              <a:t>Ali </a:t>
            </a:r>
            <a:r>
              <a:rPr lang="en-US" sz="2400" b="1" dirty="0" err="1" smtClean="0">
                <a:solidFill>
                  <a:schemeClr val="tx1"/>
                </a:solidFill>
              </a:rPr>
              <a:t>Jassim</a:t>
            </a:r>
            <a:r>
              <a:rPr lang="en-US" sz="2400" b="1" dirty="0" smtClean="0">
                <a:solidFill>
                  <a:schemeClr val="tx1"/>
                </a:solidFill>
              </a:rPr>
              <a:t> </a:t>
            </a:r>
            <a:r>
              <a:rPr lang="en-US" sz="2400" b="1" dirty="0" err="1" smtClean="0">
                <a:solidFill>
                  <a:schemeClr val="tx1"/>
                </a:solidFill>
              </a:rPr>
              <a:t>Alhashli</a:t>
            </a:r>
            <a:endParaRPr lang="en-US" sz="2400" b="1" dirty="0">
              <a:solidFill>
                <a:schemeClr val="tx1"/>
              </a:solidFill>
            </a:endParaRPr>
          </a:p>
          <a:p>
            <a:endParaRPr lang="en-US" sz="2400" b="1" dirty="0" smtClean="0">
              <a:solidFill>
                <a:schemeClr val="tx1"/>
              </a:solidFill>
            </a:endParaRPr>
          </a:p>
          <a:p>
            <a:r>
              <a:rPr lang="en-US" sz="1600" b="1" dirty="0" smtClean="0">
                <a:solidFill>
                  <a:schemeClr val="tx1"/>
                </a:solidFill>
              </a:rPr>
              <a:t>Year IV – Unit VII – Musculoskeletal System</a:t>
            </a:r>
            <a:endParaRPr lang="en-US" sz="1600" b="1" dirty="0">
              <a:solidFill>
                <a:schemeClr val="tx1"/>
              </a:solidFill>
            </a:endParaRPr>
          </a:p>
        </p:txBody>
      </p:sp>
      <p:pic>
        <p:nvPicPr>
          <p:cNvPr id="21506" name="Picture 2" descr="C:\Users\al hashli\Desktop\Ali\ali sultan bin casim tugra mai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37114" y="2286000"/>
            <a:ext cx="3048000" cy="2667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79576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675" t="31451" r="7060" b="6312"/>
          <a:stretch/>
        </p:blipFill>
        <p:spPr bwMode="auto">
          <a:xfrm>
            <a:off x="228600" y="1371600"/>
            <a:ext cx="8730344" cy="4343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2590800" y="2590800"/>
            <a:ext cx="1524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743200" y="3276600"/>
            <a:ext cx="12192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19400" y="2209800"/>
            <a:ext cx="1143000" cy="381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43200" y="2819400"/>
            <a:ext cx="1219200" cy="4572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8600" y="1752600"/>
            <a:ext cx="685800" cy="533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3291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a:bodyPr>
          <a:lstStyle/>
          <a:p>
            <a:pPr algn="just"/>
            <a:r>
              <a:rPr lang="en-US" sz="1900" b="1" dirty="0" smtClean="0">
                <a:solidFill>
                  <a:srgbClr val="C00000"/>
                </a:solidFill>
                <a:effectLst>
                  <a:outerShdw blurRad="38100" dist="38100" dir="2700000" algn="tl">
                    <a:srgbClr val="000000">
                      <a:alpha val="43137"/>
                    </a:srgbClr>
                  </a:outerShdw>
                </a:effectLst>
              </a:rPr>
              <a:t>Nerves of the hand:</a:t>
            </a:r>
          </a:p>
          <a:p>
            <a:pPr lvl="1" algn="just"/>
            <a:r>
              <a:rPr lang="en-US" sz="1900" b="1" dirty="0" smtClean="0"/>
              <a:t>Median nerve:</a:t>
            </a:r>
          </a:p>
          <a:p>
            <a:pPr lvl="2" algn="just"/>
            <a:r>
              <a:rPr lang="en-US" sz="1900" dirty="0" smtClean="0"/>
              <a:t>Enters the hand through the carpal tunnel deep to the flexor retinaculum along with the tendons of FDS, FDP and FPL.</a:t>
            </a:r>
          </a:p>
          <a:p>
            <a:pPr lvl="2" algn="just"/>
            <a:r>
              <a:rPr lang="en-US" sz="1900" dirty="0" smtClean="0"/>
              <a:t>Carpal tunnel: passageway deep to the flexor retinaculum between the tubercles of the scaphoid and the trapezoid bones on the lateral side and the pisiform and the hook of hamate on the medial side.</a:t>
            </a:r>
          </a:p>
          <a:p>
            <a:pPr lvl="2" algn="just"/>
            <a:r>
              <a:rPr lang="en-US" sz="1900" dirty="0" smtClean="0"/>
              <a:t>Median nerve supplies two and a half </a:t>
            </a:r>
            <a:r>
              <a:rPr lang="en-US" sz="1900" dirty="0" err="1" smtClean="0"/>
              <a:t>thenar</a:t>
            </a:r>
            <a:r>
              <a:rPr lang="en-US" sz="1900" dirty="0" smtClean="0"/>
              <a:t> muscles and the 1</a:t>
            </a:r>
            <a:r>
              <a:rPr lang="en-US" sz="1900" baseline="30000" dirty="0" smtClean="0"/>
              <a:t>st</a:t>
            </a:r>
            <a:r>
              <a:rPr lang="en-US" sz="1900" dirty="0" smtClean="0"/>
              <a:t> and 2</a:t>
            </a:r>
            <a:r>
              <a:rPr lang="en-US" sz="1900" baseline="30000" dirty="0" smtClean="0"/>
              <a:t>nd</a:t>
            </a:r>
            <a:r>
              <a:rPr lang="en-US" sz="1900" dirty="0" smtClean="0"/>
              <a:t> </a:t>
            </a:r>
            <a:r>
              <a:rPr lang="en-US" sz="1900" dirty="0" err="1" smtClean="0"/>
              <a:t>lumbricals</a:t>
            </a:r>
            <a:r>
              <a:rPr lang="en-US" sz="1900" dirty="0" smtClean="0"/>
              <a:t>. It also sends sensory fibers to the skin on the lateral palmar surface, the sides of the first 3 digits, the lateral half of the 4</a:t>
            </a:r>
            <a:r>
              <a:rPr lang="en-US" sz="1900" baseline="30000" dirty="0" smtClean="0"/>
              <a:t>th</a:t>
            </a:r>
            <a:r>
              <a:rPr lang="en-US" sz="1900" dirty="0" smtClean="0"/>
              <a:t> digit and the dorsum of the distal halves of these digits.</a:t>
            </a:r>
          </a:p>
          <a:p>
            <a:pPr lvl="2" algn="just"/>
            <a:r>
              <a:rPr lang="en-US" sz="1900" dirty="0" smtClean="0"/>
              <a:t>Palmar cutaneous branch of the median nerve does not pass through the carpal tunnel. In carpal tunnel syndrome, the median nerve is compressed and there will be atrophy of </a:t>
            </a:r>
            <a:r>
              <a:rPr lang="en-US" sz="1900" dirty="0" err="1" smtClean="0"/>
              <a:t>thenar</a:t>
            </a:r>
            <a:r>
              <a:rPr lang="en-US" sz="1900" dirty="0" smtClean="0"/>
              <a:t> muscles but the palmar sensation laterally will not be affected because palmar cutaneous branch of the median nerve does not pass through the tunnel.</a:t>
            </a:r>
            <a:endParaRPr lang="en-US" sz="1900" dirty="0"/>
          </a:p>
        </p:txBody>
      </p:sp>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789197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457200" y="838200"/>
            <a:ext cx="8229600" cy="5791200"/>
          </a:xfrm>
        </p:spPr>
        <p:txBody>
          <a:bodyPr>
            <a:normAutofit/>
          </a:bodyPr>
          <a:lstStyle/>
          <a:p>
            <a:pPr algn="just"/>
            <a:r>
              <a:rPr lang="en-US" sz="1600" b="1" dirty="0" smtClean="0">
                <a:solidFill>
                  <a:srgbClr val="C00000"/>
                </a:solidFill>
                <a:effectLst>
                  <a:outerShdw blurRad="38100" dist="38100" dir="2700000" algn="tl">
                    <a:srgbClr val="000000">
                      <a:alpha val="43137"/>
                    </a:srgbClr>
                  </a:outerShdw>
                </a:effectLst>
              </a:rPr>
              <a:t>Nerves of the hand:</a:t>
            </a:r>
          </a:p>
          <a:p>
            <a:pPr lvl="1" algn="just"/>
            <a:r>
              <a:rPr lang="en-US" sz="1600" b="1" dirty="0" smtClean="0"/>
              <a:t>Ulnar nerve:</a:t>
            </a:r>
          </a:p>
          <a:p>
            <a:pPr lvl="2" algn="just"/>
            <a:r>
              <a:rPr lang="en-US" sz="1600" dirty="0" smtClean="0"/>
              <a:t>Passing through the ulnar canal anterior to flexor retinaculum. The ulnar artery is on its lateral side.</a:t>
            </a:r>
          </a:p>
          <a:p>
            <a:pPr lvl="2" algn="just"/>
            <a:r>
              <a:rPr lang="en-US" sz="1600" dirty="0" smtClean="0"/>
              <a:t>Just proximal to the wrist, the ulnar nerve gives off a palmar cutaneous branch that passes superficial to the flexor retinaculum and palmar aponeurosis. It supplies skin on the medial side of the palm.</a:t>
            </a:r>
          </a:p>
          <a:p>
            <a:pPr lvl="2" algn="just"/>
            <a:r>
              <a:rPr lang="en-US" sz="1600" dirty="0" smtClean="0"/>
              <a:t>The ulnar nerve also gives off a dorsal cutaneous branch, which supplies the medial half of the dorsum of the hand, the 5</a:t>
            </a:r>
            <a:r>
              <a:rPr lang="en-US" sz="1600" baseline="30000" dirty="0" smtClean="0"/>
              <a:t>th</a:t>
            </a:r>
            <a:r>
              <a:rPr lang="en-US" sz="1600" dirty="0" smtClean="0"/>
              <a:t> finger and the medial half of the 4</a:t>
            </a:r>
            <a:r>
              <a:rPr lang="en-US" sz="1600" baseline="30000" dirty="0" smtClean="0"/>
              <a:t>th</a:t>
            </a:r>
            <a:r>
              <a:rPr lang="en-US" sz="1600" dirty="0" smtClean="0"/>
              <a:t> finger.</a:t>
            </a:r>
          </a:p>
          <a:p>
            <a:pPr lvl="2" algn="just"/>
            <a:r>
              <a:rPr lang="en-US" sz="1600" dirty="0" smtClean="0"/>
              <a:t>The ulnar nerves divides to superficial branch which supplies cutaneous branches to the anterior surfaces of the medial one and a half fingers and deep branch which supplies hypothenar muscles, medial two </a:t>
            </a:r>
            <a:r>
              <a:rPr lang="en-US" sz="1600" dirty="0" err="1" smtClean="0"/>
              <a:t>lumbricals</a:t>
            </a:r>
            <a:r>
              <a:rPr lang="en-US" sz="1600" dirty="0" smtClean="0"/>
              <a:t>, adductor </a:t>
            </a:r>
            <a:r>
              <a:rPr lang="en-US" sz="1600" dirty="0" err="1" smtClean="0"/>
              <a:t>pollicis</a:t>
            </a:r>
            <a:r>
              <a:rPr lang="en-US" sz="1600" dirty="0" smtClean="0"/>
              <a:t>, </a:t>
            </a:r>
            <a:r>
              <a:rPr lang="en-US" sz="1600" dirty="0" smtClean="0"/>
              <a:t>deep </a:t>
            </a:r>
            <a:r>
              <a:rPr lang="en-US" sz="1600" dirty="0" smtClean="0"/>
              <a:t>head </a:t>
            </a:r>
            <a:r>
              <a:rPr lang="en-US" sz="1600" dirty="0" smtClean="0"/>
              <a:t>FPB and all </a:t>
            </a:r>
            <a:r>
              <a:rPr lang="en-US" sz="1600" dirty="0" err="1" smtClean="0"/>
              <a:t>interossei</a:t>
            </a:r>
            <a:r>
              <a:rPr lang="en-US" sz="1600" dirty="0" smtClean="0"/>
              <a:t> muscles.</a:t>
            </a:r>
            <a:endParaRPr lang="en-US" sz="1600" dirty="0" smtClean="0"/>
          </a:p>
          <a:p>
            <a:pPr lvl="1" algn="just"/>
            <a:r>
              <a:rPr lang="en-US" sz="1600" b="1" dirty="0" smtClean="0"/>
              <a:t>Radial nerve:</a:t>
            </a:r>
          </a:p>
          <a:p>
            <a:pPr lvl="2" algn="just"/>
            <a:r>
              <a:rPr lang="en-US" sz="1600" dirty="0" smtClean="0"/>
              <a:t>Supplies no hand muscles.</a:t>
            </a:r>
          </a:p>
          <a:p>
            <a:pPr lvl="2" algn="just"/>
            <a:r>
              <a:rPr lang="en-US" sz="1600" dirty="0" smtClean="0"/>
              <a:t>Its terminal branches (superficial and deep) arise in the cubital fossa.</a:t>
            </a:r>
          </a:p>
          <a:p>
            <a:pPr lvl="2" algn="just"/>
            <a:r>
              <a:rPr lang="en-US" sz="1600" dirty="0" smtClean="0"/>
              <a:t>Superficial branch is entirely sensory supplying the skin and fascia over the lateral two thirds of the dorsum of the hand, the dorsum of the thumb and the proximal parts of the lateral one and a half digits.</a:t>
            </a:r>
          </a:p>
        </p:txBody>
      </p:sp>
    </p:spTree>
    <p:extLst>
      <p:ext uri="{BB962C8B-B14F-4D97-AF65-F5344CB8AC3E}">
        <p14:creationId xmlns:p14="http://schemas.microsoft.com/office/powerpoint/2010/main" xmlns="" val="3079126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374" t="36228" r="6197" b="9430"/>
          <a:stretch/>
        </p:blipFill>
        <p:spPr bwMode="auto">
          <a:xfrm>
            <a:off x="152400" y="1447800"/>
            <a:ext cx="8850087" cy="44304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443305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 y="838200"/>
            <a:ext cx="5029200" cy="5562600"/>
          </a:xfrm>
        </p:spPr>
        <p:txBody>
          <a:bodyPr>
            <a:noAutofit/>
          </a:bodyPr>
          <a:lstStyle/>
          <a:p>
            <a:pPr algn="just"/>
            <a:r>
              <a:rPr lang="en-US" sz="1400" b="1" dirty="0" smtClean="0">
                <a:solidFill>
                  <a:srgbClr val="C00000"/>
                </a:solidFill>
                <a:effectLst>
                  <a:outerShdw blurRad="38100" dist="38100" dir="2700000" algn="tl">
                    <a:srgbClr val="000000">
                      <a:alpha val="43137"/>
                    </a:srgbClr>
                  </a:outerShdw>
                </a:effectLst>
              </a:rPr>
              <a:t>Clinical correlations:</a:t>
            </a:r>
          </a:p>
          <a:p>
            <a:pPr lvl="1" algn="just"/>
            <a:r>
              <a:rPr lang="en-US" sz="1400" b="1" dirty="0" smtClean="0"/>
              <a:t>Tenosynovitis: </a:t>
            </a:r>
          </a:p>
          <a:p>
            <a:pPr lvl="2" algn="just"/>
            <a:r>
              <a:rPr lang="en-US" sz="1400" dirty="0" smtClean="0"/>
              <a:t>Inflammation of the tendon and synovial sheath.</a:t>
            </a:r>
          </a:p>
          <a:p>
            <a:pPr lvl="2" algn="just"/>
            <a:r>
              <a:rPr lang="en-US" sz="1400" dirty="0" smtClean="0"/>
              <a:t>Digit swells and movement becomes painful.</a:t>
            </a:r>
          </a:p>
          <a:p>
            <a:pPr lvl="2" algn="just"/>
            <a:r>
              <a:rPr lang="en-US" sz="1400" dirty="0" smtClean="0"/>
              <a:t>Infection is usually confined to the infected digit.</a:t>
            </a:r>
          </a:p>
          <a:p>
            <a:pPr lvl="2" algn="just"/>
            <a:r>
              <a:rPr lang="en-US" sz="1400" dirty="0" smtClean="0"/>
              <a:t>Because the synovial sheath of the little finger is usually continuous with the common flexor sheath, tenosynovitis in this finger may spread to the common sheath and thus through the palm and carpal tunnel to the anterior forearm (same concept happens if the infection occurs in the thumb).</a:t>
            </a:r>
          </a:p>
          <a:p>
            <a:pPr lvl="1" algn="just"/>
            <a:r>
              <a:rPr lang="en-US" sz="1400" b="1" dirty="0" smtClean="0"/>
              <a:t>Ulnar nerve injury:</a:t>
            </a:r>
          </a:p>
          <a:p>
            <a:pPr lvl="2" algn="just"/>
            <a:r>
              <a:rPr lang="en-US" sz="1400" dirty="0" smtClean="0"/>
              <a:t>An injury to the nerve in the distal part of the forearm </a:t>
            </a:r>
            <a:r>
              <a:rPr lang="en-US" sz="1400" dirty="0" err="1" smtClean="0"/>
              <a:t>denervates</a:t>
            </a:r>
            <a:r>
              <a:rPr lang="en-US" sz="1400" dirty="0" smtClean="0"/>
              <a:t> most intrinsic hand muscles. The power of wrist adduction is impaired. The hand is drawn to the lateral side.</a:t>
            </a:r>
          </a:p>
          <a:p>
            <a:pPr lvl="2" algn="just"/>
            <a:r>
              <a:rPr lang="en-US" sz="1400" dirty="0" smtClean="0"/>
              <a:t>The patient will not be able to flex the 4</a:t>
            </a:r>
            <a:r>
              <a:rPr lang="en-US" sz="1400" baseline="30000" dirty="0" smtClean="0"/>
              <a:t>th</a:t>
            </a:r>
            <a:r>
              <a:rPr lang="en-US" sz="1400" dirty="0" smtClean="0"/>
              <a:t> and 5</a:t>
            </a:r>
            <a:r>
              <a:rPr lang="en-US" sz="1400" baseline="30000" dirty="0" smtClean="0"/>
              <a:t>th</a:t>
            </a:r>
            <a:r>
              <a:rPr lang="en-US" sz="1400" dirty="0" smtClean="0"/>
              <a:t> digits at the distal interphalangeal joints when trying to make a fist.</a:t>
            </a:r>
          </a:p>
          <a:p>
            <a:pPr lvl="2" algn="just"/>
            <a:r>
              <a:rPr lang="en-US" sz="1400" dirty="0" smtClean="0"/>
              <a:t>The patient also cannot extend the interphalangeal joints when trying to straighten the 4</a:t>
            </a:r>
            <a:r>
              <a:rPr lang="en-US" sz="1400" baseline="30000" dirty="0" smtClean="0"/>
              <a:t>th</a:t>
            </a:r>
            <a:r>
              <a:rPr lang="en-US" sz="1400" dirty="0" smtClean="0"/>
              <a:t> and 5</a:t>
            </a:r>
            <a:r>
              <a:rPr lang="en-US" sz="1400" baseline="30000" dirty="0" smtClean="0"/>
              <a:t>th</a:t>
            </a:r>
            <a:r>
              <a:rPr lang="en-US" sz="1400" dirty="0" smtClean="0"/>
              <a:t> digits.</a:t>
            </a:r>
          </a:p>
          <a:p>
            <a:pPr lvl="2" algn="just"/>
            <a:r>
              <a:rPr lang="en-US" sz="1400" dirty="0" smtClean="0"/>
              <a:t>This presentation is know as </a:t>
            </a:r>
            <a:r>
              <a:rPr lang="en-US" sz="1400" dirty="0" err="1" smtClean="0"/>
              <a:t>clow</a:t>
            </a:r>
            <a:r>
              <a:rPr lang="en-US" sz="1400" dirty="0" smtClean="0"/>
              <a:t> hand.</a:t>
            </a:r>
          </a:p>
        </p:txBody>
      </p:sp>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8683" t="34338" r="7553" b="16120"/>
          <a:stretch/>
        </p:blipFill>
        <p:spPr bwMode="auto">
          <a:xfrm>
            <a:off x="5170714" y="1828800"/>
            <a:ext cx="3864429" cy="3505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38771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l hashli\Pictures\IMG_852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428625" y="1495425"/>
            <a:ext cx="5257800" cy="39433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8195" name="Picture 3" descr="C:\Users\al hashli\Pictures\IMG_853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4295775" y="1495425"/>
            <a:ext cx="5257800" cy="39433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28600" y="6172200"/>
            <a:ext cx="394335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Tendon of FDP passing through the tendon of FDS and inserts in the base of distal phalanx</a:t>
            </a:r>
            <a:endParaRPr lang="en-US" sz="1400" b="1" dirty="0">
              <a:solidFill>
                <a:schemeClr val="tx1"/>
              </a:solidFill>
            </a:endParaRPr>
          </a:p>
        </p:txBody>
      </p:sp>
      <p:sp>
        <p:nvSpPr>
          <p:cNvPr id="8" name="Rectangle 7"/>
          <p:cNvSpPr/>
          <p:nvPr/>
        </p:nvSpPr>
        <p:spPr>
          <a:xfrm>
            <a:off x="4953000" y="6172200"/>
            <a:ext cx="394335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Tendon of flexor carpi </a:t>
            </a:r>
            <a:r>
              <a:rPr lang="en-US" sz="1200" b="1" dirty="0" err="1" smtClean="0">
                <a:solidFill>
                  <a:schemeClr val="tx1"/>
                </a:solidFill>
              </a:rPr>
              <a:t>ulnaris</a:t>
            </a:r>
            <a:r>
              <a:rPr lang="en-US" sz="1200" b="1" dirty="0" smtClean="0">
                <a:solidFill>
                  <a:schemeClr val="tx1"/>
                </a:solidFill>
              </a:rPr>
              <a:t> (FCU) attaching to pisiform bone, hook of hamate and the base of 5</a:t>
            </a:r>
            <a:r>
              <a:rPr lang="en-US" sz="1200" b="1" baseline="30000" dirty="0" smtClean="0">
                <a:solidFill>
                  <a:schemeClr val="tx1"/>
                </a:solidFill>
              </a:rPr>
              <a:t>th</a:t>
            </a:r>
            <a:r>
              <a:rPr lang="en-US" sz="1200" b="1" dirty="0" smtClean="0">
                <a:solidFill>
                  <a:schemeClr val="tx1"/>
                </a:solidFill>
              </a:rPr>
              <a:t> metacarpal</a:t>
            </a:r>
            <a:endParaRPr lang="en-US" sz="1200" b="1" dirty="0">
              <a:solidFill>
                <a:schemeClr val="tx1"/>
              </a:solidFill>
            </a:endParaRPr>
          </a:p>
        </p:txBody>
      </p:sp>
    </p:spTree>
    <p:extLst>
      <p:ext uri="{BB962C8B-B14F-4D97-AF65-F5344CB8AC3E}">
        <p14:creationId xmlns:p14="http://schemas.microsoft.com/office/powerpoint/2010/main" xmlns="" val="337633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9218" name="Picture 2" descr="C:\Users\al hashli\Pictures\IMG_853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1295400"/>
            <a:ext cx="5994401" cy="44958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600200" y="5943600"/>
            <a:ext cx="5994401" cy="76199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Medial aspect of the hand showing the boundaries of anatomical snuff box. The forceps is holding the tendon of extensor </a:t>
            </a:r>
            <a:r>
              <a:rPr lang="en-US" sz="1600" b="1" dirty="0" err="1" smtClean="0"/>
              <a:t>pollicis</a:t>
            </a:r>
            <a:r>
              <a:rPr lang="en-US" sz="1600" b="1" dirty="0" smtClean="0"/>
              <a:t> longus muscle (EPL) </a:t>
            </a:r>
            <a:endParaRPr lang="en-US" sz="1600" b="1" dirty="0"/>
          </a:p>
        </p:txBody>
      </p:sp>
      <p:cxnSp>
        <p:nvCxnSpPr>
          <p:cNvPr id="7" name="Straight Arrow Connector 6"/>
          <p:cNvCxnSpPr/>
          <p:nvPr/>
        </p:nvCxnSpPr>
        <p:spPr>
          <a:xfrm flipH="1">
            <a:off x="1371600" y="3657600"/>
            <a:ext cx="31242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250371" y="3390900"/>
            <a:ext cx="1143000"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Radial artery</a:t>
            </a:r>
            <a:endParaRPr lang="en-US" sz="1200" b="1" dirty="0"/>
          </a:p>
        </p:txBody>
      </p:sp>
      <p:cxnSp>
        <p:nvCxnSpPr>
          <p:cNvPr id="11" name="Straight Arrow Connector 10"/>
          <p:cNvCxnSpPr/>
          <p:nvPr/>
        </p:nvCxnSpPr>
        <p:spPr>
          <a:xfrm flipV="1">
            <a:off x="5334000" y="1143000"/>
            <a:ext cx="0" cy="2667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4171950" y="609600"/>
            <a:ext cx="2324100"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Tendon of extensor </a:t>
            </a:r>
            <a:r>
              <a:rPr lang="en-US" sz="1200" b="1" dirty="0" err="1" smtClean="0"/>
              <a:t>pollicis</a:t>
            </a:r>
            <a:r>
              <a:rPr lang="en-US" sz="1200" b="1" dirty="0" smtClean="0"/>
              <a:t> brevis (EPB)</a:t>
            </a:r>
            <a:endParaRPr lang="en-US" sz="1200" b="1" dirty="0"/>
          </a:p>
        </p:txBody>
      </p:sp>
      <p:cxnSp>
        <p:nvCxnSpPr>
          <p:cNvPr id="16" name="Straight Arrow Connector 15"/>
          <p:cNvCxnSpPr/>
          <p:nvPr/>
        </p:nvCxnSpPr>
        <p:spPr>
          <a:xfrm>
            <a:off x="5334000" y="3924300"/>
            <a:ext cx="2438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7772400" y="3663043"/>
            <a:ext cx="1143000" cy="5334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smtClean="0"/>
              <a:t>Tendon of abductor </a:t>
            </a:r>
            <a:r>
              <a:rPr lang="en-US" sz="1200" b="1" dirty="0" err="1" smtClean="0"/>
              <a:t>pollicis</a:t>
            </a:r>
            <a:r>
              <a:rPr lang="en-US" sz="1200" b="1" dirty="0" smtClean="0"/>
              <a:t> longus (APL)</a:t>
            </a:r>
            <a:endParaRPr lang="en-US" sz="1200" b="1" dirty="0"/>
          </a:p>
        </p:txBody>
      </p:sp>
    </p:spTree>
    <p:extLst>
      <p:ext uri="{BB962C8B-B14F-4D97-AF65-F5344CB8AC3E}">
        <p14:creationId xmlns:p14="http://schemas.microsoft.com/office/powerpoint/2010/main" xmlns="" val="31996532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10242" name="Picture 2" descr="C:\Users\al hashli\Pictures\IMG_85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66701" y="1485900"/>
            <a:ext cx="5181600" cy="3886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C:\Users\al hashli\Pictures\IMG_852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4324350" y="1543050"/>
            <a:ext cx="5181600" cy="37719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380999" y="6172200"/>
            <a:ext cx="3886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Tendon of flexor </a:t>
            </a:r>
            <a:r>
              <a:rPr lang="en-US" sz="1400" b="1" dirty="0" err="1" smtClean="0">
                <a:solidFill>
                  <a:schemeClr val="tx1"/>
                </a:solidFill>
              </a:rPr>
              <a:t>pollicis</a:t>
            </a:r>
            <a:r>
              <a:rPr lang="en-US" sz="1400" b="1" dirty="0" smtClean="0">
                <a:solidFill>
                  <a:schemeClr val="tx1"/>
                </a:solidFill>
              </a:rPr>
              <a:t> </a:t>
            </a:r>
            <a:r>
              <a:rPr lang="en-US" sz="1400" b="1" dirty="0" smtClean="0">
                <a:solidFill>
                  <a:schemeClr val="tx1"/>
                </a:solidFill>
              </a:rPr>
              <a:t>longus muscle (causing flexion of the thumb)</a:t>
            </a:r>
            <a:endParaRPr lang="en-US" sz="1400" b="1" dirty="0">
              <a:solidFill>
                <a:schemeClr val="tx1"/>
              </a:solidFill>
            </a:endParaRPr>
          </a:p>
        </p:txBody>
      </p:sp>
      <p:sp>
        <p:nvSpPr>
          <p:cNvPr id="8" name="Rectangle 7"/>
          <p:cNvSpPr/>
          <p:nvPr/>
        </p:nvSpPr>
        <p:spPr>
          <a:xfrm>
            <a:off x="4972050" y="6150429"/>
            <a:ext cx="3886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Right: tendon of flexor carpi </a:t>
            </a:r>
            <a:r>
              <a:rPr lang="en-US" sz="1200" b="1" dirty="0" err="1" smtClean="0">
                <a:solidFill>
                  <a:schemeClr val="tx1"/>
                </a:solidFill>
              </a:rPr>
              <a:t>radialis</a:t>
            </a:r>
            <a:r>
              <a:rPr lang="en-US" sz="1200" b="1" dirty="0" smtClean="0">
                <a:solidFill>
                  <a:schemeClr val="tx1"/>
                </a:solidFill>
              </a:rPr>
              <a:t> attaching to the base of 2</a:t>
            </a:r>
            <a:r>
              <a:rPr lang="en-US" sz="1200" b="1" baseline="30000" dirty="0" smtClean="0">
                <a:solidFill>
                  <a:schemeClr val="tx1"/>
                </a:solidFill>
              </a:rPr>
              <a:t>nd</a:t>
            </a:r>
            <a:r>
              <a:rPr lang="en-US" sz="1200" b="1" dirty="0" smtClean="0">
                <a:solidFill>
                  <a:schemeClr val="tx1"/>
                </a:solidFill>
              </a:rPr>
              <a:t> and 3</a:t>
            </a:r>
            <a:r>
              <a:rPr lang="en-US" sz="1200" b="1" baseline="30000" dirty="0" smtClean="0">
                <a:solidFill>
                  <a:schemeClr val="tx1"/>
                </a:solidFill>
              </a:rPr>
              <a:t>rd</a:t>
            </a:r>
            <a:r>
              <a:rPr lang="en-US" sz="1200" b="1" dirty="0" smtClean="0">
                <a:solidFill>
                  <a:schemeClr val="tx1"/>
                </a:solidFill>
              </a:rPr>
              <a:t> metacarpals. Left: tendon of palmaris longus muscle</a:t>
            </a:r>
            <a:endParaRPr lang="en-US" sz="1200" b="1" dirty="0">
              <a:solidFill>
                <a:schemeClr val="tx1"/>
              </a:solidFill>
            </a:endParaRPr>
          </a:p>
        </p:txBody>
      </p:sp>
    </p:spTree>
    <p:extLst>
      <p:ext uri="{BB962C8B-B14F-4D97-AF65-F5344CB8AC3E}">
        <p14:creationId xmlns:p14="http://schemas.microsoft.com/office/powerpoint/2010/main" xmlns="" val="3349675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11267" name="Picture 3" descr="C:\Users\al hashli\Pictures\IMG_853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42900" y="1409700"/>
            <a:ext cx="5181600" cy="3886200"/>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C:\Users\al hashli\Pictures\IMG_8540.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5238"/>
          <a:stretch/>
        </p:blipFill>
        <p:spPr bwMode="auto">
          <a:xfrm>
            <a:off x="4419600" y="762000"/>
            <a:ext cx="4572000" cy="36195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304800" y="6096000"/>
            <a:ext cx="3886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Left: extensor </a:t>
            </a:r>
            <a:r>
              <a:rPr lang="en-US" sz="1400" b="1" dirty="0" err="1" smtClean="0">
                <a:solidFill>
                  <a:schemeClr val="tx1"/>
                </a:solidFill>
              </a:rPr>
              <a:t>indicis</a:t>
            </a:r>
            <a:r>
              <a:rPr lang="en-US" sz="1400" b="1" dirty="0" smtClean="0">
                <a:solidFill>
                  <a:schemeClr val="tx1"/>
                </a:solidFill>
              </a:rPr>
              <a:t> tendon. Right: tendon to the index finger </a:t>
            </a:r>
            <a:r>
              <a:rPr lang="en-US" sz="1400" b="1" dirty="0" err="1" smtClean="0">
                <a:solidFill>
                  <a:schemeClr val="tx1"/>
                </a:solidFill>
              </a:rPr>
              <a:t>comming</a:t>
            </a:r>
            <a:r>
              <a:rPr lang="en-US" sz="1400" b="1" dirty="0" smtClean="0">
                <a:solidFill>
                  <a:schemeClr val="tx1"/>
                </a:solidFill>
              </a:rPr>
              <a:t> from extensor </a:t>
            </a:r>
            <a:r>
              <a:rPr lang="en-US" sz="1400" b="1" dirty="0" err="1" smtClean="0">
                <a:solidFill>
                  <a:schemeClr val="tx1"/>
                </a:solidFill>
              </a:rPr>
              <a:t>digitorum</a:t>
            </a:r>
            <a:endParaRPr lang="en-US" sz="1400" b="1" dirty="0">
              <a:solidFill>
                <a:schemeClr val="tx1"/>
              </a:solidFill>
            </a:endParaRPr>
          </a:p>
        </p:txBody>
      </p:sp>
      <p:sp>
        <p:nvSpPr>
          <p:cNvPr id="9" name="Rectangle 8"/>
          <p:cNvSpPr/>
          <p:nvPr/>
        </p:nvSpPr>
        <p:spPr>
          <a:xfrm>
            <a:off x="4419600" y="4533900"/>
            <a:ext cx="45720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Left: tendon to little finger coming from extensor </a:t>
            </a:r>
            <a:r>
              <a:rPr lang="en-US" sz="1400" b="1" dirty="0" err="1" smtClean="0">
                <a:solidFill>
                  <a:schemeClr val="tx1"/>
                </a:solidFill>
              </a:rPr>
              <a:t>digitorum</a:t>
            </a:r>
            <a:r>
              <a:rPr lang="en-US" sz="1400" b="1" dirty="0" smtClean="0">
                <a:solidFill>
                  <a:schemeClr val="tx1"/>
                </a:solidFill>
              </a:rPr>
              <a:t>. Right: extensor </a:t>
            </a:r>
            <a:r>
              <a:rPr lang="en-US" sz="1400" b="1" dirty="0" err="1" smtClean="0">
                <a:solidFill>
                  <a:schemeClr val="tx1"/>
                </a:solidFill>
              </a:rPr>
              <a:t>digiti</a:t>
            </a:r>
            <a:r>
              <a:rPr lang="en-US" sz="1400" b="1" dirty="0" smtClean="0">
                <a:solidFill>
                  <a:schemeClr val="tx1"/>
                </a:solidFill>
              </a:rPr>
              <a:t> </a:t>
            </a:r>
            <a:r>
              <a:rPr lang="en-US" sz="1400" b="1" dirty="0" err="1" smtClean="0">
                <a:solidFill>
                  <a:schemeClr val="tx1"/>
                </a:solidFill>
              </a:rPr>
              <a:t>minimi</a:t>
            </a:r>
            <a:r>
              <a:rPr lang="en-US" sz="1400" b="1" dirty="0" smtClean="0">
                <a:solidFill>
                  <a:schemeClr val="tx1"/>
                </a:solidFill>
              </a:rPr>
              <a:t> tendon</a:t>
            </a:r>
            <a:endParaRPr lang="en-US" sz="1400" b="1" dirty="0">
              <a:solidFill>
                <a:schemeClr val="tx1"/>
              </a:solidFill>
            </a:endParaRPr>
          </a:p>
        </p:txBody>
      </p:sp>
    </p:spTree>
    <p:extLst>
      <p:ext uri="{BB962C8B-B14F-4D97-AF65-F5344CB8AC3E}">
        <p14:creationId xmlns:p14="http://schemas.microsoft.com/office/powerpoint/2010/main" xmlns="" val="3982591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12290" name="Picture 2" descr="C:\Users\al hashli\Pictures\IMG_854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55600" y="1346200"/>
            <a:ext cx="5283200"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04800" y="6096000"/>
            <a:ext cx="39624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Superficial palmar arch and its 3 common palmar digital arteries</a:t>
            </a:r>
            <a:endParaRPr lang="en-US" sz="1400" b="1" dirty="0">
              <a:solidFill>
                <a:schemeClr val="tx1"/>
              </a:solidFill>
            </a:endParaRPr>
          </a:p>
        </p:txBody>
      </p:sp>
      <p:pic>
        <p:nvPicPr>
          <p:cNvPr id="12291" name="Picture 3" descr="C:\Users\al hashli\Pictures\IMG_854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0964" b="14286"/>
          <a:stretch/>
        </p:blipFill>
        <p:spPr bwMode="auto">
          <a:xfrm>
            <a:off x="4539343" y="685800"/>
            <a:ext cx="4368801" cy="2449286"/>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C:\Users\al hashli\Pictures\IMG_8549.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6949" b="16988"/>
          <a:stretch/>
        </p:blipFill>
        <p:spPr bwMode="auto">
          <a:xfrm>
            <a:off x="4539342" y="3519714"/>
            <a:ext cx="4365173" cy="2449286"/>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4539341" y="6096000"/>
            <a:ext cx="4365173"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Above: abductor </a:t>
            </a:r>
            <a:r>
              <a:rPr lang="en-US" sz="1400" b="1" dirty="0" err="1" smtClean="0">
                <a:solidFill>
                  <a:schemeClr val="tx1"/>
                </a:solidFill>
              </a:rPr>
              <a:t>pollicis</a:t>
            </a:r>
            <a:r>
              <a:rPr lang="en-US" sz="1400" b="1" dirty="0" smtClean="0">
                <a:solidFill>
                  <a:schemeClr val="tx1"/>
                </a:solidFill>
              </a:rPr>
              <a:t> brevis. Below: flexor </a:t>
            </a:r>
            <a:r>
              <a:rPr lang="en-US" sz="1400" b="1" dirty="0" err="1" smtClean="0">
                <a:solidFill>
                  <a:schemeClr val="tx1"/>
                </a:solidFill>
              </a:rPr>
              <a:t>pollicis</a:t>
            </a:r>
            <a:r>
              <a:rPr lang="en-US" sz="1400" b="1" dirty="0" smtClean="0">
                <a:solidFill>
                  <a:schemeClr val="tx1"/>
                </a:solidFill>
              </a:rPr>
              <a:t> brevis</a:t>
            </a:r>
            <a:endParaRPr lang="en-US" sz="1400" b="1" dirty="0">
              <a:solidFill>
                <a:schemeClr val="tx1"/>
              </a:solidFill>
            </a:endParaRPr>
          </a:p>
        </p:txBody>
      </p:sp>
    </p:spTree>
    <p:extLst>
      <p:ext uri="{BB962C8B-B14F-4D97-AF65-F5344CB8AC3E}">
        <p14:creationId xmlns:p14="http://schemas.microsoft.com/office/powerpoint/2010/main" xmlns="" val="2875785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6"/>
            <a:ext cx="8229600" cy="827314"/>
          </a:xfrm>
        </p:spPr>
        <p:txBody>
          <a:bodyPr>
            <a:normAutofit/>
          </a:bodyPr>
          <a:lstStyle/>
          <a:p>
            <a:r>
              <a:rPr lang="en-US" sz="3000" b="1" dirty="0" smtClean="0">
                <a:solidFill>
                  <a:srgbClr val="C00000"/>
                </a:solidFill>
                <a:effectLst>
                  <a:outerShdw blurRad="38100" dist="38100" dir="2700000" algn="tl">
                    <a:srgbClr val="000000">
                      <a:alpha val="43137"/>
                    </a:srgbClr>
                  </a:outerShdw>
                </a:effectLst>
              </a:rPr>
              <a:t>STATION – 1 (Gross Anatomy of The Hand)</a:t>
            </a:r>
            <a:endParaRPr lang="en-US" sz="30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838200"/>
            <a:ext cx="8229600" cy="5715000"/>
          </a:xfrm>
        </p:spPr>
        <p:txBody>
          <a:bodyPr>
            <a:normAutofit fontScale="62500" lnSpcReduction="20000"/>
          </a:bodyPr>
          <a:lstStyle/>
          <a:p>
            <a:pPr algn="just"/>
            <a:r>
              <a:rPr lang="en-US" b="1" dirty="0" smtClean="0">
                <a:solidFill>
                  <a:srgbClr val="C00000"/>
                </a:solidFill>
                <a:effectLst>
                  <a:outerShdw blurRad="38100" dist="38100" dir="2700000" algn="tl">
                    <a:srgbClr val="000000">
                      <a:alpha val="43137"/>
                    </a:srgbClr>
                  </a:outerShdw>
                </a:effectLst>
              </a:rPr>
              <a:t>Fascia of palm:</a:t>
            </a:r>
          </a:p>
          <a:p>
            <a:pPr lvl="1" algn="just"/>
            <a:r>
              <a:rPr lang="en-US" dirty="0" smtClean="0"/>
              <a:t>It is continuous with antebrachial fascia and fascia of the dorsum of the hand.</a:t>
            </a:r>
          </a:p>
          <a:p>
            <a:pPr lvl="1" algn="just"/>
            <a:endParaRPr lang="en-US" dirty="0" smtClean="0"/>
          </a:p>
          <a:p>
            <a:pPr lvl="1" algn="just"/>
            <a:r>
              <a:rPr lang="en-US" b="1" dirty="0" smtClean="0"/>
              <a:t>Thin</a:t>
            </a:r>
            <a:r>
              <a:rPr lang="en-US" dirty="0" smtClean="0"/>
              <a:t> over the </a:t>
            </a:r>
            <a:r>
              <a:rPr lang="en-US" dirty="0" err="1" smtClean="0"/>
              <a:t>thinar</a:t>
            </a:r>
            <a:r>
              <a:rPr lang="en-US" dirty="0" smtClean="0"/>
              <a:t> and hypothenar eminences.</a:t>
            </a:r>
          </a:p>
          <a:p>
            <a:pPr lvl="1" algn="just"/>
            <a:endParaRPr lang="en-US" dirty="0" smtClean="0"/>
          </a:p>
          <a:p>
            <a:pPr lvl="1" algn="just"/>
            <a:r>
              <a:rPr lang="en-US" b="1" dirty="0" smtClean="0"/>
              <a:t>Thick</a:t>
            </a:r>
            <a:r>
              <a:rPr lang="en-US" dirty="0" smtClean="0"/>
              <a:t> centrally where it forms the fibrous palmar aponeurosis (strong, well-defined, overlies long flexor tendons) and in the fingers where it forms the digital sheaths.</a:t>
            </a:r>
          </a:p>
          <a:p>
            <a:pPr lvl="1" algn="just"/>
            <a:endParaRPr lang="en-US" dirty="0" smtClean="0"/>
          </a:p>
          <a:p>
            <a:pPr lvl="1" algn="just"/>
            <a:r>
              <a:rPr lang="en-US" b="1" dirty="0" smtClean="0"/>
              <a:t>Medial fibrous septum</a:t>
            </a:r>
            <a:r>
              <a:rPr lang="en-US" dirty="0" smtClean="0"/>
              <a:t>: extends deeply from the medial border of palmar aponeurosis to the 5</a:t>
            </a:r>
            <a:r>
              <a:rPr lang="en-US" baseline="30000" dirty="0" smtClean="0"/>
              <a:t>th</a:t>
            </a:r>
            <a:r>
              <a:rPr lang="en-US" dirty="0" smtClean="0"/>
              <a:t> metacarpal. Medial to this septum is hypothenar compartment containing hypothenar muscles.</a:t>
            </a:r>
          </a:p>
          <a:p>
            <a:pPr lvl="1" algn="just"/>
            <a:endParaRPr lang="en-US" dirty="0" smtClean="0"/>
          </a:p>
          <a:p>
            <a:pPr lvl="1" algn="just"/>
            <a:r>
              <a:rPr lang="en-US" b="1" dirty="0" smtClean="0"/>
              <a:t>Lateral fibrous septum</a:t>
            </a:r>
            <a:r>
              <a:rPr lang="en-US" dirty="0" smtClean="0"/>
              <a:t>: extends deeply from the lateral border of palmar aponeurosis to the 3</a:t>
            </a:r>
            <a:r>
              <a:rPr lang="en-US" baseline="30000" dirty="0" smtClean="0"/>
              <a:t>rd</a:t>
            </a:r>
            <a:r>
              <a:rPr lang="en-US" dirty="0" smtClean="0"/>
              <a:t> metacarpal. Lateral to this septum is </a:t>
            </a:r>
            <a:r>
              <a:rPr lang="en-US" dirty="0" err="1" smtClean="0"/>
              <a:t>thenar</a:t>
            </a:r>
            <a:r>
              <a:rPr lang="en-US" dirty="0" smtClean="0"/>
              <a:t> compartment containing </a:t>
            </a:r>
            <a:r>
              <a:rPr lang="en-US" dirty="0" err="1" smtClean="0"/>
              <a:t>thenar</a:t>
            </a:r>
            <a:r>
              <a:rPr lang="en-US" dirty="0" smtClean="0"/>
              <a:t> muscles.</a:t>
            </a:r>
          </a:p>
          <a:p>
            <a:pPr lvl="1" algn="just"/>
            <a:endParaRPr lang="en-US" dirty="0" smtClean="0"/>
          </a:p>
          <a:p>
            <a:pPr lvl="1" algn="just"/>
            <a:r>
              <a:rPr lang="en-US" b="1" dirty="0" smtClean="0"/>
              <a:t>Central compartment</a:t>
            </a:r>
            <a:r>
              <a:rPr lang="en-US" dirty="0" smtClean="0"/>
              <a:t>: is between </a:t>
            </a:r>
            <a:r>
              <a:rPr lang="en-US" dirty="0" err="1" smtClean="0"/>
              <a:t>thenar</a:t>
            </a:r>
            <a:r>
              <a:rPr lang="en-US" dirty="0" smtClean="0"/>
              <a:t> and hypothenar compartments and contains flexor tendons and their sheaths, </a:t>
            </a:r>
            <a:r>
              <a:rPr lang="en-US" dirty="0" err="1" smtClean="0"/>
              <a:t>lumbrical</a:t>
            </a:r>
            <a:r>
              <a:rPr lang="en-US" dirty="0" smtClean="0"/>
              <a:t> muscles, superficial palmar arch and digital vessels &amp; nerves.</a:t>
            </a:r>
          </a:p>
          <a:p>
            <a:pPr lvl="1" algn="just"/>
            <a:endParaRPr lang="en-US" dirty="0" smtClean="0"/>
          </a:p>
          <a:p>
            <a:pPr lvl="1" algn="just"/>
            <a:r>
              <a:rPr lang="en-US" b="1" dirty="0" smtClean="0"/>
              <a:t>Adductor compartment</a:t>
            </a:r>
            <a:r>
              <a:rPr lang="en-US" dirty="0" smtClean="0"/>
              <a:t>: containing adductor </a:t>
            </a:r>
            <a:r>
              <a:rPr lang="en-US" dirty="0" err="1" smtClean="0"/>
              <a:t>pollicis</a:t>
            </a:r>
            <a:r>
              <a:rPr lang="en-US" dirty="0" smtClean="0"/>
              <a:t>.</a:t>
            </a:r>
            <a:endParaRPr lang="en-US" dirty="0"/>
          </a:p>
        </p:txBody>
      </p:sp>
    </p:spTree>
    <p:extLst>
      <p:ext uri="{BB962C8B-B14F-4D97-AF65-F5344CB8AC3E}">
        <p14:creationId xmlns:p14="http://schemas.microsoft.com/office/powerpoint/2010/main" xmlns="" val="369020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16386" name="Picture 2" descr="C:\Users\al hashli\Pictures\IMG_848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967" t="10221" r="10520" b="11299"/>
          <a:stretch/>
        </p:blipFill>
        <p:spPr bwMode="auto">
          <a:xfrm rot="5400000">
            <a:off x="2229367" y="1885433"/>
            <a:ext cx="4892093" cy="340722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flipV="1">
            <a:off x="5410200" y="3886200"/>
            <a:ext cx="1295400" cy="228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6596742" y="3632590"/>
            <a:ext cx="1828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Tendon of flexor </a:t>
            </a:r>
            <a:r>
              <a:rPr lang="en-US" sz="1200" b="1" dirty="0" err="1" smtClean="0">
                <a:solidFill>
                  <a:schemeClr val="tx1"/>
                </a:solidFill>
              </a:rPr>
              <a:t>pollicis</a:t>
            </a:r>
            <a:r>
              <a:rPr lang="en-US" sz="1200" b="1" dirty="0" smtClean="0">
                <a:solidFill>
                  <a:schemeClr val="tx1"/>
                </a:solidFill>
              </a:rPr>
              <a:t> longus (FPL)</a:t>
            </a:r>
            <a:endParaRPr lang="en-US" sz="1200" b="1" dirty="0">
              <a:solidFill>
                <a:schemeClr val="tx1"/>
              </a:solidFill>
            </a:endParaRPr>
          </a:p>
        </p:txBody>
      </p:sp>
      <p:cxnSp>
        <p:nvCxnSpPr>
          <p:cNvPr id="10" name="Straight Arrow Connector 9"/>
          <p:cNvCxnSpPr/>
          <p:nvPr/>
        </p:nvCxnSpPr>
        <p:spPr>
          <a:xfrm>
            <a:off x="5334000" y="5029200"/>
            <a:ext cx="1295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6466114" y="4762500"/>
            <a:ext cx="197031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   Abductor </a:t>
            </a:r>
            <a:r>
              <a:rPr lang="en-US" sz="1200" b="1" dirty="0" err="1" smtClean="0">
                <a:solidFill>
                  <a:schemeClr val="tx1"/>
                </a:solidFill>
              </a:rPr>
              <a:t>pollicis</a:t>
            </a:r>
            <a:r>
              <a:rPr lang="en-US" sz="1200" b="1" dirty="0" smtClean="0">
                <a:solidFill>
                  <a:schemeClr val="tx1"/>
                </a:solidFill>
              </a:rPr>
              <a:t> brevis</a:t>
            </a:r>
            <a:endParaRPr lang="en-US" sz="1200" b="1" dirty="0">
              <a:solidFill>
                <a:schemeClr val="tx1"/>
              </a:solidFill>
            </a:endParaRPr>
          </a:p>
        </p:txBody>
      </p:sp>
      <p:cxnSp>
        <p:nvCxnSpPr>
          <p:cNvPr id="13" name="Straight Arrow Connector 12"/>
          <p:cNvCxnSpPr/>
          <p:nvPr/>
        </p:nvCxnSpPr>
        <p:spPr>
          <a:xfrm>
            <a:off x="5334000" y="4419600"/>
            <a:ext cx="12954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6368142" y="4152900"/>
            <a:ext cx="2057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Flexor </a:t>
            </a:r>
            <a:r>
              <a:rPr lang="en-US" sz="1200" b="1" dirty="0" err="1" smtClean="0">
                <a:solidFill>
                  <a:schemeClr val="tx1"/>
                </a:solidFill>
              </a:rPr>
              <a:t>pollicis</a:t>
            </a:r>
            <a:r>
              <a:rPr lang="en-US" sz="1200" b="1" dirty="0" smtClean="0">
                <a:solidFill>
                  <a:schemeClr val="tx1"/>
                </a:solidFill>
              </a:rPr>
              <a:t> brevis</a:t>
            </a:r>
            <a:endParaRPr lang="en-US" sz="1200" b="1" dirty="0">
              <a:solidFill>
                <a:schemeClr val="tx1"/>
              </a:solidFill>
            </a:endParaRPr>
          </a:p>
        </p:txBody>
      </p:sp>
      <p:cxnSp>
        <p:nvCxnSpPr>
          <p:cNvPr id="16" name="Straight Arrow Connector 15"/>
          <p:cNvCxnSpPr/>
          <p:nvPr/>
        </p:nvCxnSpPr>
        <p:spPr>
          <a:xfrm flipV="1">
            <a:off x="5105400" y="2362200"/>
            <a:ext cx="1491342" cy="1790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6542312" y="1992086"/>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Adductor </a:t>
            </a:r>
            <a:r>
              <a:rPr lang="en-US" sz="1200" b="1" dirty="0" err="1" smtClean="0">
                <a:solidFill>
                  <a:schemeClr val="tx1"/>
                </a:solidFill>
              </a:rPr>
              <a:t>pollicis</a:t>
            </a:r>
            <a:endParaRPr lang="en-US" sz="1200" b="1" dirty="0">
              <a:solidFill>
                <a:schemeClr val="tx1"/>
              </a:solidFill>
            </a:endParaRPr>
          </a:p>
        </p:txBody>
      </p:sp>
      <p:cxnSp>
        <p:nvCxnSpPr>
          <p:cNvPr id="19" name="Straight Arrow Connector 18"/>
          <p:cNvCxnSpPr/>
          <p:nvPr/>
        </p:nvCxnSpPr>
        <p:spPr>
          <a:xfrm>
            <a:off x="5105400" y="4762500"/>
            <a:ext cx="228600" cy="1409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1" name="Rectangle 20"/>
          <p:cNvSpPr/>
          <p:nvPr/>
        </p:nvSpPr>
        <p:spPr>
          <a:xfrm>
            <a:off x="4914900" y="61722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Opponens</a:t>
            </a:r>
            <a:r>
              <a:rPr lang="en-US" sz="1200" b="1" dirty="0" smtClean="0">
                <a:solidFill>
                  <a:schemeClr val="tx1"/>
                </a:solidFill>
              </a:rPr>
              <a:t> </a:t>
            </a:r>
            <a:r>
              <a:rPr lang="en-US" sz="1200" b="1" dirty="0" err="1" smtClean="0">
                <a:solidFill>
                  <a:schemeClr val="tx1"/>
                </a:solidFill>
              </a:rPr>
              <a:t>pollicis</a:t>
            </a:r>
            <a:endParaRPr lang="en-US" sz="1200" b="1" dirty="0">
              <a:solidFill>
                <a:schemeClr val="tx1"/>
              </a:solidFill>
            </a:endParaRPr>
          </a:p>
        </p:txBody>
      </p:sp>
      <p:cxnSp>
        <p:nvCxnSpPr>
          <p:cNvPr id="22" name="Straight Arrow Connector 21"/>
          <p:cNvCxnSpPr/>
          <p:nvPr/>
        </p:nvCxnSpPr>
        <p:spPr>
          <a:xfrm flipH="1">
            <a:off x="4675413" y="5295900"/>
            <a:ext cx="239487" cy="87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Rectangle 23"/>
          <p:cNvSpPr/>
          <p:nvPr/>
        </p:nvSpPr>
        <p:spPr>
          <a:xfrm>
            <a:off x="4180113" y="61722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Radial artery</a:t>
            </a:r>
            <a:endParaRPr lang="en-US" sz="1200" b="1" dirty="0">
              <a:solidFill>
                <a:schemeClr val="tx1"/>
              </a:solidFill>
            </a:endParaRPr>
          </a:p>
        </p:txBody>
      </p:sp>
      <p:cxnSp>
        <p:nvCxnSpPr>
          <p:cNvPr id="25" name="Straight Arrow Connector 24"/>
          <p:cNvCxnSpPr/>
          <p:nvPr/>
        </p:nvCxnSpPr>
        <p:spPr>
          <a:xfrm flipH="1">
            <a:off x="3962400" y="5295900"/>
            <a:ext cx="609600" cy="8763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7" name="Rectangle 26"/>
          <p:cNvSpPr/>
          <p:nvPr/>
        </p:nvSpPr>
        <p:spPr>
          <a:xfrm>
            <a:off x="3467100" y="61722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Palmaris longus tendon</a:t>
            </a:r>
            <a:endParaRPr lang="en-US" sz="1200" b="1" dirty="0">
              <a:solidFill>
                <a:schemeClr val="tx1"/>
              </a:solidFill>
            </a:endParaRPr>
          </a:p>
        </p:txBody>
      </p:sp>
      <p:cxnSp>
        <p:nvCxnSpPr>
          <p:cNvPr id="28" name="Straight Arrow Connector 27"/>
          <p:cNvCxnSpPr/>
          <p:nvPr/>
        </p:nvCxnSpPr>
        <p:spPr>
          <a:xfrm flipH="1">
            <a:off x="3200400" y="5467350"/>
            <a:ext cx="1066800" cy="7048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0" name="Rectangle 29"/>
          <p:cNvSpPr/>
          <p:nvPr/>
        </p:nvSpPr>
        <p:spPr>
          <a:xfrm>
            <a:off x="2362200" y="61722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Ulnar artery and ulnar nerve</a:t>
            </a:r>
            <a:endParaRPr lang="en-US" sz="1200" b="1" dirty="0">
              <a:solidFill>
                <a:schemeClr val="tx1"/>
              </a:solidFill>
            </a:endParaRPr>
          </a:p>
        </p:txBody>
      </p:sp>
      <p:cxnSp>
        <p:nvCxnSpPr>
          <p:cNvPr id="31" name="Straight Arrow Connector 30"/>
          <p:cNvCxnSpPr/>
          <p:nvPr/>
        </p:nvCxnSpPr>
        <p:spPr>
          <a:xfrm flipH="1">
            <a:off x="2743200" y="5029200"/>
            <a:ext cx="1828800" cy="7048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Rectangle 32"/>
          <p:cNvSpPr/>
          <p:nvPr/>
        </p:nvSpPr>
        <p:spPr>
          <a:xfrm>
            <a:off x="1752600" y="546735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Flexor retinaculum</a:t>
            </a:r>
            <a:endParaRPr lang="en-US" sz="1200" b="1" dirty="0">
              <a:solidFill>
                <a:schemeClr val="tx1"/>
              </a:solidFill>
            </a:endParaRPr>
          </a:p>
        </p:txBody>
      </p:sp>
      <p:cxnSp>
        <p:nvCxnSpPr>
          <p:cNvPr id="16385" name="Straight Arrow Connector 16384"/>
          <p:cNvCxnSpPr/>
          <p:nvPr/>
        </p:nvCxnSpPr>
        <p:spPr>
          <a:xfrm flipH="1">
            <a:off x="2743200" y="4876800"/>
            <a:ext cx="1143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1752600" y="46101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Abductor </a:t>
            </a:r>
            <a:r>
              <a:rPr lang="en-US" sz="1200" b="1" dirty="0" err="1" smtClean="0">
                <a:solidFill>
                  <a:schemeClr val="tx1"/>
                </a:solidFill>
              </a:rPr>
              <a:t>digiti</a:t>
            </a:r>
            <a:r>
              <a:rPr lang="en-US" sz="1200" b="1" dirty="0" smtClean="0">
                <a:solidFill>
                  <a:schemeClr val="tx1"/>
                </a:solidFill>
              </a:rPr>
              <a:t> </a:t>
            </a:r>
            <a:r>
              <a:rPr lang="en-US" sz="1200" b="1" dirty="0" err="1" smtClean="0">
                <a:solidFill>
                  <a:schemeClr val="tx1"/>
                </a:solidFill>
              </a:rPr>
              <a:t>minimi</a:t>
            </a:r>
            <a:endParaRPr lang="en-US" sz="1200" b="1" dirty="0">
              <a:solidFill>
                <a:schemeClr val="tx1"/>
              </a:solidFill>
            </a:endParaRPr>
          </a:p>
        </p:txBody>
      </p:sp>
      <p:cxnSp>
        <p:nvCxnSpPr>
          <p:cNvPr id="16388" name="Straight Arrow Connector 16387"/>
          <p:cNvCxnSpPr/>
          <p:nvPr/>
        </p:nvCxnSpPr>
        <p:spPr>
          <a:xfrm flipH="1" flipV="1">
            <a:off x="2743200" y="4267200"/>
            <a:ext cx="114300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1752600" y="40005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Flexor </a:t>
            </a:r>
            <a:r>
              <a:rPr lang="en-US" sz="1200" b="1" dirty="0" err="1" smtClean="0">
                <a:solidFill>
                  <a:schemeClr val="tx1"/>
                </a:solidFill>
              </a:rPr>
              <a:t>digiti</a:t>
            </a:r>
            <a:r>
              <a:rPr lang="en-US" sz="1200" b="1" dirty="0" smtClean="0">
                <a:solidFill>
                  <a:schemeClr val="tx1"/>
                </a:solidFill>
              </a:rPr>
              <a:t> </a:t>
            </a:r>
            <a:r>
              <a:rPr lang="en-US" sz="1200" b="1" dirty="0" err="1" smtClean="0">
                <a:solidFill>
                  <a:schemeClr val="tx1"/>
                </a:solidFill>
              </a:rPr>
              <a:t>minimi</a:t>
            </a:r>
            <a:endParaRPr lang="en-US" sz="1200" b="1" dirty="0">
              <a:solidFill>
                <a:schemeClr val="tx1"/>
              </a:solidFill>
            </a:endParaRPr>
          </a:p>
        </p:txBody>
      </p:sp>
      <p:cxnSp>
        <p:nvCxnSpPr>
          <p:cNvPr id="16390" name="Straight Arrow Connector 16389"/>
          <p:cNvCxnSpPr/>
          <p:nvPr/>
        </p:nvCxnSpPr>
        <p:spPr>
          <a:xfrm flipH="1" flipV="1">
            <a:off x="2743200" y="3632590"/>
            <a:ext cx="1714500" cy="80606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1752600" y="33528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Superficial palmar arch</a:t>
            </a:r>
            <a:endParaRPr lang="en-US" sz="1200" b="1" dirty="0">
              <a:solidFill>
                <a:schemeClr val="tx1"/>
              </a:solidFill>
            </a:endParaRPr>
          </a:p>
        </p:txBody>
      </p:sp>
      <p:cxnSp>
        <p:nvCxnSpPr>
          <p:cNvPr id="16392" name="Straight Arrow Connector 16391"/>
          <p:cNvCxnSpPr/>
          <p:nvPr/>
        </p:nvCxnSpPr>
        <p:spPr>
          <a:xfrm flipH="1" flipV="1">
            <a:off x="2743200" y="2743200"/>
            <a:ext cx="1932213" cy="17907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 name="Rectangle 44"/>
          <p:cNvSpPr/>
          <p:nvPr/>
        </p:nvSpPr>
        <p:spPr>
          <a:xfrm>
            <a:off x="1752600" y="24765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Median nerve</a:t>
            </a:r>
            <a:endParaRPr lang="en-US" sz="1200" b="1" dirty="0">
              <a:solidFill>
                <a:schemeClr val="tx1"/>
              </a:solidFill>
            </a:endParaRPr>
          </a:p>
        </p:txBody>
      </p:sp>
      <p:cxnSp>
        <p:nvCxnSpPr>
          <p:cNvPr id="16394" name="Straight Arrow Connector 16393"/>
          <p:cNvCxnSpPr/>
          <p:nvPr/>
        </p:nvCxnSpPr>
        <p:spPr>
          <a:xfrm flipV="1">
            <a:off x="5105400" y="1676400"/>
            <a:ext cx="1491342" cy="1752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8" name="Rectangle 47"/>
          <p:cNvSpPr/>
          <p:nvPr/>
        </p:nvSpPr>
        <p:spPr>
          <a:xfrm>
            <a:off x="6542312" y="12954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1</a:t>
            </a:r>
            <a:r>
              <a:rPr lang="en-US" sz="1200" b="1" baseline="30000" dirty="0" smtClean="0">
                <a:solidFill>
                  <a:schemeClr val="tx1"/>
                </a:solidFill>
              </a:rPr>
              <a:t>st</a:t>
            </a:r>
            <a:r>
              <a:rPr lang="en-US" sz="1200" b="1" dirty="0" smtClean="0">
                <a:solidFill>
                  <a:schemeClr val="tx1"/>
                </a:solidFill>
              </a:rPr>
              <a:t> </a:t>
            </a:r>
            <a:r>
              <a:rPr lang="en-US" sz="1200" b="1" dirty="0" err="1" smtClean="0">
                <a:solidFill>
                  <a:schemeClr val="tx1"/>
                </a:solidFill>
              </a:rPr>
              <a:t>lumbrical</a:t>
            </a:r>
            <a:r>
              <a:rPr lang="en-US" sz="1200" b="1" dirty="0" smtClean="0">
                <a:solidFill>
                  <a:schemeClr val="tx1"/>
                </a:solidFill>
              </a:rPr>
              <a:t> muscle</a:t>
            </a:r>
            <a:endParaRPr lang="en-US" sz="1200" b="1" dirty="0">
              <a:solidFill>
                <a:schemeClr val="tx1"/>
              </a:solidFill>
            </a:endParaRPr>
          </a:p>
        </p:txBody>
      </p:sp>
    </p:spTree>
    <p:extLst>
      <p:ext uri="{BB962C8B-B14F-4D97-AF65-F5344CB8AC3E}">
        <p14:creationId xmlns:p14="http://schemas.microsoft.com/office/powerpoint/2010/main" xmlns="" val="3929641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17410" name="Picture 2" descr="C:\Users\al hashli\Pictures\IMG_8483.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517" t="22381" r="10090" b="20476"/>
          <a:stretch/>
        </p:blipFill>
        <p:spPr bwMode="auto">
          <a:xfrm rot="5400000">
            <a:off x="2090057" y="1948543"/>
            <a:ext cx="5105401" cy="334191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a:off x="5105400" y="5334000"/>
            <a:ext cx="14478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6542312" y="50673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Extensor retinaculum</a:t>
            </a:r>
            <a:endParaRPr lang="en-US" sz="1200" b="1" dirty="0">
              <a:solidFill>
                <a:schemeClr val="tx1"/>
              </a:solidFill>
            </a:endParaRPr>
          </a:p>
        </p:txBody>
      </p:sp>
      <p:cxnSp>
        <p:nvCxnSpPr>
          <p:cNvPr id="10" name="Straight Arrow Connector 9"/>
          <p:cNvCxnSpPr/>
          <p:nvPr/>
        </p:nvCxnSpPr>
        <p:spPr>
          <a:xfrm flipH="1">
            <a:off x="2743200" y="4648200"/>
            <a:ext cx="1371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1948543" y="43815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Radial artery</a:t>
            </a:r>
            <a:endParaRPr lang="en-US" sz="1200" b="1" dirty="0">
              <a:solidFill>
                <a:schemeClr val="tx1"/>
              </a:solidFill>
            </a:endParaRPr>
          </a:p>
        </p:txBody>
      </p:sp>
      <p:cxnSp>
        <p:nvCxnSpPr>
          <p:cNvPr id="13" name="Straight Arrow Connector 12"/>
          <p:cNvCxnSpPr/>
          <p:nvPr/>
        </p:nvCxnSpPr>
        <p:spPr>
          <a:xfrm>
            <a:off x="4800600" y="57150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3796392" y="6335486"/>
            <a:ext cx="2008415"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Tendons of extensor </a:t>
            </a:r>
            <a:r>
              <a:rPr lang="en-US" sz="1200" b="1" dirty="0" err="1" smtClean="0">
                <a:solidFill>
                  <a:schemeClr val="tx1"/>
                </a:solidFill>
              </a:rPr>
              <a:t>digitorum</a:t>
            </a:r>
            <a:endParaRPr lang="en-US" sz="1200" b="1" dirty="0">
              <a:solidFill>
                <a:schemeClr val="tx1"/>
              </a:solidFill>
            </a:endParaRPr>
          </a:p>
        </p:txBody>
      </p:sp>
      <p:cxnSp>
        <p:nvCxnSpPr>
          <p:cNvPr id="16" name="Straight Arrow Connector 15"/>
          <p:cNvCxnSpPr/>
          <p:nvPr/>
        </p:nvCxnSpPr>
        <p:spPr>
          <a:xfrm>
            <a:off x="4642757" y="4038600"/>
            <a:ext cx="191044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6509655" y="3771900"/>
            <a:ext cx="14478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smtClean="0">
                <a:solidFill>
                  <a:schemeClr val="tx1"/>
                </a:solidFill>
              </a:rPr>
              <a:t>Intertendinous</a:t>
            </a:r>
            <a:r>
              <a:rPr lang="en-US" sz="1200" b="1" dirty="0" smtClean="0">
                <a:solidFill>
                  <a:schemeClr val="tx1"/>
                </a:solidFill>
              </a:rPr>
              <a:t> connection</a:t>
            </a:r>
            <a:endParaRPr lang="en-US" sz="1200" b="1" dirty="0">
              <a:solidFill>
                <a:schemeClr val="tx1"/>
              </a:solidFill>
            </a:endParaRPr>
          </a:p>
        </p:txBody>
      </p:sp>
    </p:spTree>
    <p:extLst>
      <p:ext uri="{BB962C8B-B14F-4D97-AF65-F5344CB8AC3E}">
        <p14:creationId xmlns:p14="http://schemas.microsoft.com/office/powerpoint/2010/main" xmlns="" val="35976365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20787" y="3009901"/>
            <a:ext cx="6868887"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2 (Surface </a:t>
            </a:r>
            <a:r>
              <a:rPr lang="en-US" sz="2400" b="1" dirty="0">
                <a:solidFill>
                  <a:srgbClr val="C00000"/>
                </a:solidFill>
                <a:effectLst>
                  <a:outerShdw blurRad="38100" dist="38100" dir="2700000" algn="tl">
                    <a:srgbClr val="000000">
                      <a:alpha val="43137"/>
                    </a:srgbClr>
                  </a:outerShdw>
                </a:effectLst>
              </a:rPr>
              <a:t>A</a:t>
            </a:r>
            <a:r>
              <a:rPr lang="en-US" sz="2400" b="1" dirty="0" smtClean="0">
                <a:solidFill>
                  <a:srgbClr val="C00000"/>
                </a:solidFill>
                <a:effectLst>
                  <a:outerShdw blurRad="38100" dist="38100" dir="2700000" algn="tl">
                    <a:srgbClr val="000000">
                      <a:alpha val="43137"/>
                    </a:srgbClr>
                  </a:outerShdw>
                </a:effectLst>
              </a:rPr>
              <a:t>natomy of Forearm and Hand)</a:t>
            </a:r>
            <a:endParaRPr lang="en-US" sz="2400" b="1" dirty="0">
              <a:solidFill>
                <a:srgbClr val="C00000"/>
              </a:solidFill>
              <a:effectLst>
                <a:outerShdw blurRad="38100" dist="38100" dir="2700000" algn="tl">
                  <a:srgbClr val="000000">
                    <a:alpha val="43137"/>
                  </a:srgbClr>
                </a:outerShdw>
              </a:effectLst>
            </a:endParaRPr>
          </a:p>
        </p:txBody>
      </p:sp>
      <p:pic>
        <p:nvPicPr>
          <p:cNvPr id="13314" name="Picture 2" descr="C:\Users\al hashli\Documents\Scan0010.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rcRect l="3031" t="11528" r="12810" b="14900"/>
          <a:stretch/>
        </p:blipFill>
        <p:spPr bwMode="auto">
          <a:xfrm>
            <a:off x="1981200" y="-1"/>
            <a:ext cx="5682343" cy="6858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9948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20787" y="3009901"/>
            <a:ext cx="6868887"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2 (Surface </a:t>
            </a:r>
            <a:r>
              <a:rPr lang="en-US" sz="2400" b="1" dirty="0">
                <a:solidFill>
                  <a:srgbClr val="C00000"/>
                </a:solidFill>
                <a:effectLst>
                  <a:outerShdw blurRad="38100" dist="38100" dir="2700000" algn="tl">
                    <a:srgbClr val="000000">
                      <a:alpha val="43137"/>
                    </a:srgbClr>
                  </a:outerShdw>
                </a:effectLst>
              </a:rPr>
              <a:t>A</a:t>
            </a:r>
            <a:r>
              <a:rPr lang="en-US" sz="2400" b="1" dirty="0" smtClean="0">
                <a:solidFill>
                  <a:srgbClr val="C00000"/>
                </a:solidFill>
                <a:effectLst>
                  <a:outerShdw blurRad="38100" dist="38100" dir="2700000" algn="tl">
                    <a:srgbClr val="000000">
                      <a:alpha val="43137"/>
                    </a:srgbClr>
                  </a:outerShdw>
                </a:effectLst>
              </a:rPr>
              <a:t>natomy of Forearm and Hand)</a:t>
            </a:r>
            <a:endParaRPr lang="en-US" sz="2400" b="1" dirty="0">
              <a:solidFill>
                <a:srgbClr val="C00000"/>
              </a:solidFill>
              <a:effectLst>
                <a:outerShdw blurRad="38100" dist="38100" dir="2700000" algn="tl">
                  <a:srgbClr val="000000">
                    <a:alpha val="43137"/>
                  </a:srgbClr>
                </a:outerShdw>
              </a:effectLst>
            </a:endParaRPr>
          </a:p>
        </p:txBody>
      </p:sp>
      <p:pic>
        <p:nvPicPr>
          <p:cNvPr id="14338" name="Picture 2" descr="C:\Users\al hashli\Documents\Scan0012.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20000"/>
                    </a14:imgEffect>
                  </a14:imgLayer>
                </a14:imgProps>
              </a:ext>
              <a:ext uri="{28A0092B-C50C-407E-A947-70E740481C1C}">
                <a14:useLocalDpi xmlns:a14="http://schemas.microsoft.com/office/drawing/2010/main" xmlns="" val="0"/>
              </a:ext>
            </a:extLst>
          </a:blip>
          <a:srcRect l="3034" t="7702" r="12268" b="19042"/>
          <a:stretch/>
        </p:blipFill>
        <p:spPr bwMode="auto">
          <a:xfrm rot="10800000">
            <a:off x="1905000" y="0"/>
            <a:ext cx="5736773" cy="6858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93256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576"/>
            <a:ext cx="9144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2 (Bones of The </a:t>
            </a:r>
            <a:r>
              <a:rPr lang="en-US" sz="2400" b="1" dirty="0">
                <a:solidFill>
                  <a:srgbClr val="C00000"/>
                </a:solidFill>
                <a:effectLst>
                  <a:outerShdw blurRad="38100" dist="38100" dir="2700000" algn="tl">
                    <a:srgbClr val="000000">
                      <a:alpha val="43137"/>
                    </a:srgbClr>
                  </a:outerShdw>
                </a:effectLst>
              </a:rPr>
              <a:t>H</a:t>
            </a:r>
            <a:r>
              <a:rPr lang="en-US" sz="2400" b="1" dirty="0" smtClean="0">
                <a:solidFill>
                  <a:srgbClr val="C00000"/>
                </a:solidFill>
                <a:effectLst>
                  <a:outerShdw blurRad="38100" dist="38100" dir="2700000" algn="tl">
                    <a:srgbClr val="000000">
                      <a:alpha val="43137"/>
                    </a:srgbClr>
                  </a:outerShdw>
                </a:effectLst>
              </a:rPr>
              <a:t>and)</a:t>
            </a:r>
            <a:endParaRPr lang="en-US" sz="2400" b="1" dirty="0">
              <a:solidFill>
                <a:srgbClr val="C00000"/>
              </a:solidFill>
              <a:effectLst>
                <a:outerShdw blurRad="38100" dist="38100" dir="2700000" algn="tl">
                  <a:srgbClr val="000000">
                    <a:alpha val="43137"/>
                  </a:srgbClr>
                </a:outerShdw>
              </a:effectLst>
            </a:endParaRPr>
          </a:p>
        </p:txBody>
      </p:sp>
      <p:pic>
        <p:nvPicPr>
          <p:cNvPr id="15362" name="Picture 2" descr="C:\Users\al hashli\Pictures\IMG_8485.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972" t="7319" r="14309" b="16255"/>
          <a:stretch/>
        </p:blipFill>
        <p:spPr bwMode="auto">
          <a:xfrm rot="5400000">
            <a:off x="2296885" y="1894113"/>
            <a:ext cx="4735282" cy="35378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Left Bracket 4"/>
          <p:cNvSpPr/>
          <p:nvPr/>
        </p:nvSpPr>
        <p:spPr>
          <a:xfrm>
            <a:off x="2362200" y="1981200"/>
            <a:ext cx="381000" cy="83820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7" name="Straight Arrow Connector 6"/>
          <p:cNvCxnSpPr>
            <a:stCxn id="5" idx="1"/>
          </p:cNvCxnSpPr>
          <p:nvPr/>
        </p:nvCxnSpPr>
        <p:spPr>
          <a:xfrm flipH="1">
            <a:off x="2133600" y="2400300"/>
            <a:ext cx="228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Left Bracket 8"/>
          <p:cNvSpPr/>
          <p:nvPr/>
        </p:nvSpPr>
        <p:spPr>
          <a:xfrm>
            <a:off x="2362200" y="2950028"/>
            <a:ext cx="381000" cy="1240971"/>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2" name="Straight Arrow Connector 11"/>
          <p:cNvCxnSpPr>
            <a:stCxn id="9" idx="1"/>
          </p:cNvCxnSpPr>
          <p:nvPr/>
        </p:nvCxnSpPr>
        <p:spPr>
          <a:xfrm flipH="1" flipV="1">
            <a:off x="2133600" y="3570513"/>
            <a:ext cx="228600"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Left Bracket 14"/>
          <p:cNvSpPr/>
          <p:nvPr/>
        </p:nvSpPr>
        <p:spPr>
          <a:xfrm>
            <a:off x="2362200" y="4343399"/>
            <a:ext cx="381000" cy="1687284"/>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cxnSp>
        <p:nvCxnSpPr>
          <p:cNvPr id="16" name="Straight Arrow Connector 15"/>
          <p:cNvCxnSpPr>
            <a:stCxn id="15" idx="1"/>
          </p:cNvCxnSpPr>
          <p:nvPr/>
        </p:nvCxnSpPr>
        <p:spPr>
          <a:xfrm flipH="1">
            <a:off x="2133600" y="5187041"/>
            <a:ext cx="228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Rectangle 16"/>
          <p:cNvSpPr/>
          <p:nvPr/>
        </p:nvSpPr>
        <p:spPr>
          <a:xfrm>
            <a:off x="152400" y="2133600"/>
            <a:ext cx="1981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Carpal bones arranged in proximal and distal rows</a:t>
            </a:r>
            <a:endParaRPr lang="en-US" sz="1200" b="1" dirty="0">
              <a:solidFill>
                <a:schemeClr val="tx1"/>
              </a:solidFill>
            </a:endParaRPr>
          </a:p>
        </p:txBody>
      </p:sp>
      <p:sp>
        <p:nvSpPr>
          <p:cNvPr id="19" name="Rectangle 18"/>
          <p:cNvSpPr/>
          <p:nvPr/>
        </p:nvSpPr>
        <p:spPr>
          <a:xfrm>
            <a:off x="152400" y="3303813"/>
            <a:ext cx="1981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a:t>
            </a:r>
            <a:r>
              <a:rPr lang="en-US" sz="1200" b="1" dirty="0" smtClean="0">
                <a:solidFill>
                  <a:schemeClr val="tx1"/>
                </a:solidFill>
              </a:rPr>
              <a:t>etacarpals</a:t>
            </a:r>
            <a:endParaRPr lang="en-US" sz="1200" b="1" dirty="0">
              <a:solidFill>
                <a:schemeClr val="tx1"/>
              </a:solidFill>
            </a:endParaRPr>
          </a:p>
        </p:txBody>
      </p:sp>
      <p:sp>
        <p:nvSpPr>
          <p:cNvPr id="20" name="Rectangle 19"/>
          <p:cNvSpPr/>
          <p:nvPr/>
        </p:nvSpPr>
        <p:spPr>
          <a:xfrm>
            <a:off x="141514" y="4920341"/>
            <a:ext cx="1981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Phalanges (proximal, middle, distal) except for the thumb (proximal, distal)</a:t>
            </a:r>
            <a:endParaRPr lang="en-US" sz="1200" b="1" dirty="0">
              <a:solidFill>
                <a:schemeClr val="tx1"/>
              </a:solidFill>
            </a:endParaRPr>
          </a:p>
        </p:txBody>
      </p:sp>
      <p:cxnSp>
        <p:nvCxnSpPr>
          <p:cNvPr id="21" name="Straight Arrow Connector 20"/>
          <p:cNvCxnSpPr/>
          <p:nvPr/>
        </p:nvCxnSpPr>
        <p:spPr>
          <a:xfrm flipH="1" flipV="1">
            <a:off x="2667000" y="1600200"/>
            <a:ext cx="8382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Rectangle 22"/>
          <p:cNvSpPr/>
          <p:nvPr/>
        </p:nvSpPr>
        <p:spPr>
          <a:xfrm>
            <a:off x="1796143" y="1262743"/>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t>
            </a:r>
            <a:r>
              <a:rPr lang="en-US" sz="1200" b="1" dirty="0" smtClean="0">
                <a:solidFill>
                  <a:schemeClr val="tx1"/>
                </a:solidFill>
              </a:rPr>
              <a:t>rapezium</a:t>
            </a:r>
            <a:endParaRPr lang="en-US" sz="1200" b="1" dirty="0">
              <a:solidFill>
                <a:schemeClr val="tx1"/>
              </a:solidFill>
            </a:endParaRPr>
          </a:p>
        </p:txBody>
      </p:sp>
      <p:cxnSp>
        <p:nvCxnSpPr>
          <p:cNvPr id="24" name="Straight Arrow Connector 23"/>
          <p:cNvCxnSpPr/>
          <p:nvPr/>
        </p:nvCxnSpPr>
        <p:spPr>
          <a:xfrm flipH="1" flipV="1">
            <a:off x="2971800" y="1143000"/>
            <a:ext cx="685800" cy="1371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Rectangle 25"/>
          <p:cNvSpPr/>
          <p:nvPr/>
        </p:nvSpPr>
        <p:spPr>
          <a:xfrm>
            <a:off x="2247900" y="7620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Scaphoid</a:t>
            </a:r>
            <a:endParaRPr lang="en-US" sz="1200" b="1" dirty="0">
              <a:solidFill>
                <a:schemeClr val="tx1"/>
              </a:solidFill>
            </a:endParaRPr>
          </a:p>
        </p:txBody>
      </p:sp>
      <p:cxnSp>
        <p:nvCxnSpPr>
          <p:cNvPr id="27" name="Straight Arrow Connector 26"/>
          <p:cNvCxnSpPr/>
          <p:nvPr/>
        </p:nvCxnSpPr>
        <p:spPr>
          <a:xfrm flipH="1" flipV="1">
            <a:off x="3657600" y="1143000"/>
            <a:ext cx="228600" cy="1676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Rectangle 28"/>
          <p:cNvSpPr/>
          <p:nvPr/>
        </p:nvSpPr>
        <p:spPr>
          <a:xfrm>
            <a:off x="3162300" y="740229"/>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Trapezoid</a:t>
            </a:r>
            <a:endParaRPr lang="en-US" sz="1200" b="1" dirty="0">
              <a:solidFill>
                <a:schemeClr val="tx1"/>
              </a:solidFill>
            </a:endParaRPr>
          </a:p>
        </p:txBody>
      </p:sp>
      <p:cxnSp>
        <p:nvCxnSpPr>
          <p:cNvPr id="30" name="Straight Arrow Connector 29"/>
          <p:cNvCxnSpPr/>
          <p:nvPr/>
        </p:nvCxnSpPr>
        <p:spPr>
          <a:xfrm flipV="1">
            <a:off x="4267200" y="1143000"/>
            <a:ext cx="228600" cy="990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Rectangle 32"/>
          <p:cNvSpPr/>
          <p:nvPr/>
        </p:nvSpPr>
        <p:spPr>
          <a:xfrm>
            <a:off x="4000500" y="740229"/>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Lunate</a:t>
            </a:r>
            <a:endParaRPr lang="en-US" sz="1200" b="1" dirty="0">
              <a:solidFill>
                <a:schemeClr val="tx1"/>
              </a:solidFill>
            </a:endParaRPr>
          </a:p>
        </p:txBody>
      </p:sp>
      <p:cxnSp>
        <p:nvCxnSpPr>
          <p:cNvPr id="34" name="Straight Arrow Connector 33"/>
          <p:cNvCxnSpPr/>
          <p:nvPr/>
        </p:nvCxnSpPr>
        <p:spPr>
          <a:xfrm flipV="1">
            <a:off x="4664526" y="1143000"/>
            <a:ext cx="593274" cy="990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Rectangle 35"/>
          <p:cNvSpPr/>
          <p:nvPr/>
        </p:nvSpPr>
        <p:spPr>
          <a:xfrm>
            <a:off x="4977492" y="7620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Triquetrum</a:t>
            </a:r>
            <a:endParaRPr lang="en-US" sz="1200" b="1" dirty="0">
              <a:solidFill>
                <a:schemeClr val="tx1"/>
              </a:solidFill>
            </a:endParaRPr>
          </a:p>
        </p:txBody>
      </p:sp>
      <p:cxnSp>
        <p:nvCxnSpPr>
          <p:cNvPr id="37" name="Straight Arrow Connector 36"/>
          <p:cNvCxnSpPr/>
          <p:nvPr/>
        </p:nvCxnSpPr>
        <p:spPr>
          <a:xfrm flipV="1">
            <a:off x="4664526" y="1638300"/>
            <a:ext cx="1964874" cy="762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6487884" y="13716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Pisiform</a:t>
            </a:r>
            <a:endParaRPr lang="en-US" sz="1200" b="1" dirty="0">
              <a:solidFill>
                <a:schemeClr val="tx1"/>
              </a:solidFill>
            </a:endParaRPr>
          </a:p>
        </p:txBody>
      </p:sp>
      <p:cxnSp>
        <p:nvCxnSpPr>
          <p:cNvPr id="40" name="Straight Arrow Connector 39"/>
          <p:cNvCxnSpPr/>
          <p:nvPr/>
        </p:nvCxnSpPr>
        <p:spPr>
          <a:xfrm>
            <a:off x="4152900" y="2819400"/>
            <a:ext cx="0" cy="3429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Rectangle 41"/>
          <p:cNvSpPr/>
          <p:nvPr/>
        </p:nvSpPr>
        <p:spPr>
          <a:xfrm>
            <a:off x="3657600" y="61722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Capitate</a:t>
            </a:r>
            <a:endParaRPr lang="en-US" sz="1200" b="1" dirty="0">
              <a:solidFill>
                <a:schemeClr val="tx1"/>
              </a:solidFill>
            </a:endParaRPr>
          </a:p>
        </p:txBody>
      </p:sp>
      <p:cxnSp>
        <p:nvCxnSpPr>
          <p:cNvPr id="43" name="Straight Arrow Connector 42"/>
          <p:cNvCxnSpPr/>
          <p:nvPr/>
        </p:nvCxnSpPr>
        <p:spPr>
          <a:xfrm>
            <a:off x="4495800" y="2667000"/>
            <a:ext cx="21336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5" name="Rectangle 44"/>
          <p:cNvSpPr/>
          <p:nvPr/>
        </p:nvSpPr>
        <p:spPr>
          <a:xfrm>
            <a:off x="6487884" y="2400300"/>
            <a:ext cx="9906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Hamate</a:t>
            </a:r>
            <a:endParaRPr lang="en-US" sz="1200" b="1" dirty="0">
              <a:solidFill>
                <a:schemeClr val="tx1"/>
              </a:solidFill>
            </a:endParaRPr>
          </a:p>
        </p:txBody>
      </p:sp>
    </p:spTree>
    <p:extLst>
      <p:ext uri="{BB962C8B-B14F-4D97-AF65-F5344CB8AC3E}">
        <p14:creationId xmlns:p14="http://schemas.microsoft.com/office/powerpoint/2010/main" xmlns="" val="2258736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576"/>
            <a:ext cx="9144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2 (Joints of The Hand)</a:t>
            </a:r>
            <a:endParaRPr lang="en-US" sz="2400" b="1" dirty="0">
              <a:solidFill>
                <a:srgbClr val="C00000"/>
              </a:solidFill>
              <a:effectLst>
                <a:outerShdw blurRad="38100" dist="38100" dir="2700000" algn="tl">
                  <a:srgbClr val="000000">
                    <a:alpha val="43137"/>
                  </a:srgbClr>
                </a:outerShdw>
              </a:effectLst>
            </a:endParaRPr>
          </a:p>
        </p:txBody>
      </p:sp>
      <p:graphicFrame>
        <p:nvGraphicFramePr>
          <p:cNvPr id="5" name="Table 4"/>
          <p:cNvGraphicFramePr>
            <a:graphicFrameLocks noGrp="1"/>
          </p:cNvGraphicFramePr>
          <p:nvPr>
            <p:extLst>
              <p:ext uri="{D42A27DB-BD31-4B8C-83A1-F6EECF244321}">
                <p14:modId xmlns:p14="http://schemas.microsoft.com/office/powerpoint/2010/main" xmlns="" val="642772769"/>
              </p:ext>
            </p:extLst>
          </p:nvPr>
        </p:nvGraphicFramePr>
        <p:xfrm>
          <a:off x="304800" y="914400"/>
          <a:ext cx="8610600" cy="5638800"/>
        </p:xfrm>
        <a:graphic>
          <a:graphicData uri="http://schemas.openxmlformats.org/drawingml/2006/table">
            <a:tbl>
              <a:tblPr firstRow="1" bandRow="1">
                <a:tableStyleId>{5C22544A-7EE6-4342-B048-85BDC9FD1C3A}</a:tableStyleId>
              </a:tblPr>
              <a:tblGrid>
                <a:gridCol w="2870200"/>
                <a:gridCol w="2870200"/>
                <a:gridCol w="2870200"/>
              </a:tblGrid>
              <a:tr h="438840">
                <a:tc>
                  <a:txBody>
                    <a:bodyPr/>
                    <a:lstStyle/>
                    <a:p>
                      <a:pPr algn="ctr"/>
                      <a:r>
                        <a:rPr lang="en-US" sz="1600" dirty="0" smtClean="0">
                          <a:effectLst>
                            <a:outerShdw blurRad="38100" dist="38100" dir="2700000" algn="tl">
                              <a:srgbClr val="000000">
                                <a:alpha val="43137"/>
                              </a:srgbClr>
                            </a:outerShdw>
                          </a:effectLst>
                        </a:rPr>
                        <a:t>Joint</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Type</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Movements</a:t>
                      </a:r>
                      <a:endParaRPr lang="en-US" sz="1600" dirty="0">
                        <a:effectLst>
                          <a:outerShdw blurRad="38100" dist="38100" dir="2700000" algn="tl">
                            <a:srgbClr val="000000">
                              <a:alpha val="43137"/>
                            </a:srgbClr>
                          </a:outerShdw>
                        </a:effectLst>
                      </a:endParaRPr>
                    </a:p>
                  </a:txBody>
                  <a:tcPr/>
                </a:tc>
              </a:tr>
              <a:tr h="973865">
                <a:tc>
                  <a:txBody>
                    <a:bodyPr/>
                    <a:lstStyle/>
                    <a:p>
                      <a:pPr algn="ctr"/>
                      <a:r>
                        <a:rPr lang="en-US" sz="1600" b="1" dirty="0" smtClean="0">
                          <a:solidFill>
                            <a:srgbClr val="C00000"/>
                          </a:solidFill>
                          <a:effectLst>
                            <a:outerShdw blurRad="38100" dist="38100" dir="2700000" algn="tl">
                              <a:srgbClr val="000000">
                                <a:alpha val="43137"/>
                              </a:srgbClr>
                            </a:outerShdw>
                          </a:effectLst>
                        </a:rPr>
                        <a:t>Wrist (radiocarpal)</a:t>
                      </a:r>
                      <a:endParaRPr lang="en-US" sz="1600" b="1" dirty="0">
                        <a:solidFill>
                          <a:srgbClr val="C00000"/>
                        </a:solidFill>
                        <a:effectLst>
                          <a:outerShdw blurRad="38100" dist="38100" dir="2700000" algn="tl">
                            <a:srgbClr val="000000">
                              <a:alpha val="43137"/>
                            </a:srgbClr>
                          </a:outerShdw>
                        </a:effectLst>
                      </a:endParaRPr>
                    </a:p>
                  </a:txBody>
                  <a:tcPr/>
                </a:tc>
                <a:tc>
                  <a:txBody>
                    <a:bodyPr/>
                    <a:lstStyle/>
                    <a:p>
                      <a:pPr algn="ctr"/>
                      <a:r>
                        <a:rPr lang="en-US" sz="1600" dirty="0" smtClean="0"/>
                        <a:t>Condyloid synovial joint</a:t>
                      </a:r>
                      <a:endParaRPr lang="en-US" sz="1600" dirty="0"/>
                    </a:p>
                  </a:txBody>
                  <a:tcPr/>
                </a:tc>
                <a:tc>
                  <a:txBody>
                    <a:bodyPr/>
                    <a:lstStyle/>
                    <a:p>
                      <a:pPr algn="ctr"/>
                      <a:r>
                        <a:rPr lang="en-US" sz="1600" dirty="0" smtClean="0"/>
                        <a:t>Flexion-extension, abduction-adduction, circumduction</a:t>
                      </a:r>
                      <a:endParaRPr lang="en-US" sz="1600" dirty="0"/>
                    </a:p>
                  </a:txBody>
                  <a:tcPr/>
                </a:tc>
              </a:tr>
              <a:tr h="685313">
                <a:tc>
                  <a:txBody>
                    <a:bodyPr/>
                    <a:lstStyle/>
                    <a:p>
                      <a:pPr algn="ctr"/>
                      <a:r>
                        <a:rPr lang="en-US" sz="1600" b="1" dirty="0" smtClean="0">
                          <a:solidFill>
                            <a:srgbClr val="C00000"/>
                          </a:solidFill>
                          <a:effectLst>
                            <a:outerShdw blurRad="38100" dist="38100" dir="2700000" algn="tl">
                              <a:srgbClr val="000000">
                                <a:alpha val="43137"/>
                              </a:srgbClr>
                            </a:outerShdw>
                          </a:effectLst>
                        </a:rPr>
                        <a:t>Carpal (</a:t>
                      </a:r>
                      <a:r>
                        <a:rPr lang="en-US" sz="1600" b="1" dirty="0" err="1" smtClean="0">
                          <a:solidFill>
                            <a:srgbClr val="C00000"/>
                          </a:solidFill>
                          <a:effectLst>
                            <a:outerShdw blurRad="38100" dist="38100" dir="2700000" algn="tl">
                              <a:srgbClr val="000000">
                                <a:alpha val="43137"/>
                              </a:srgbClr>
                            </a:outerShdw>
                          </a:effectLst>
                        </a:rPr>
                        <a:t>intercarpal</a:t>
                      </a:r>
                      <a:r>
                        <a:rPr lang="en-US" sz="1600" b="1" dirty="0" smtClean="0">
                          <a:solidFill>
                            <a:srgbClr val="C00000"/>
                          </a:solidFill>
                          <a:effectLst>
                            <a:outerShdw blurRad="38100" dist="38100" dir="2700000" algn="tl">
                              <a:srgbClr val="000000">
                                <a:alpha val="43137"/>
                              </a:srgbClr>
                            </a:outerShdw>
                          </a:effectLst>
                        </a:rPr>
                        <a:t>)</a:t>
                      </a:r>
                      <a:endParaRPr lang="en-US" sz="1600" b="1" dirty="0">
                        <a:solidFill>
                          <a:srgbClr val="C00000"/>
                        </a:solidFill>
                        <a:effectLst>
                          <a:outerShdw blurRad="38100" dist="38100" dir="2700000" algn="tl">
                            <a:srgbClr val="000000">
                              <a:alpha val="43137"/>
                            </a:srgbClr>
                          </a:outerShdw>
                        </a:effectLst>
                      </a:endParaRPr>
                    </a:p>
                  </a:txBody>
                  <a:tcPr/>
                </a:tc>
                <a:tc>
                  <a:txBody>
                    <a:bodyPr/>
                    <a:lstStyle/>
                    <a:p>
                      <a:pPr algn="ctr"/>
                      <a:r>
                        <a:rPr lang="en-US" sz="1600" dirty="0" smtClean="0"/>
                        <a:t>Plane synovial joint</a:t>
                      </a:r>
                      <a:endParaRPr lang="en-US" sz="1600" dirty="0"/>
                    </a:p>
                  </a:txBody>
                  <a:tcPr/>
                </a:tc>
                <a:tc>
                  <a:txBody>
                    <a:bodyPr/>
                    <a:lstStyle/>
                    <a:p>
                      <a:pPr algn="ctr"/>
                      <a:r>
                        <a:rPr lang="en-US" sz="1600" dirty="0" smtClean="0"/>
                        <a:t>Small amount of gliding</a:t>
                      </a:r>
                      <a:endParaRPr lang="en-US" sz="1600" dirty="0"/>
                    </a:p>
                  </a:txBody>
                  <a:tcPr/>
                </a:tc>
              </a:tr>
              <a:tr h="1839524">
                <a:tc>
                  <a:txBody>
                    <a:bodyPr/>
                    <a:lstStyle/>
                    <a:p>
                      <a:pPr algn="ctr"/>
                      <a:r>
                        <a:rPr lang="en-US" sz="1600" b="1" dirty="0" smtClean="0">
                          <a:solidFill>
                            <a:srgbClr val="C00000"/>
                          </a:solidFill>
                          <a:effectLst>
                            <a:outerShdw blurRad="38100" dist="38100" dir="2700000" algn="tl">
                              <a:srgbClr val="000000">
                                <a:alpha val="43137"/>
                              </a:srgbClr>
                            </a:outerShdw>
                          </a:effectLst>
                        </a:rPr>
                        <a:t>Carpometacarpal</a:t>
                      </a:r>
                      <a:endParaRPr lang="en-US" sz="1600" b="1" dirty="0">
                        <a:solidFill>
                          <a:srgbClr val="C00000"/>
                        </a:solidFill>
                        <a:effectLst>
                          <a:outerShdw blurRad="38100" dist="38100" dir="2700000" algn="tl">
                            <a:srgbClr val="000000">
                              <a:alpha val="43137"/>
                            </a:srgbClr>
                          </a:outerShdw>
                        </a:effectLst>
                      </a:endParaRPr>
                    </a:p>
                  </a:txBody>
                  <a:tcPr/>
                </a:tc>
                <a:tc>
                  <a:txBody>
                    <a:bodyPr/>
                    <a:lstStyle/>
                    <a:p>
                      <a:pPr algn="ctr"/>
                      <a:r>
                        <a:rPr lang="en-US" sz="1600" dirty="0" smtClean="0"/>
                        <a:t>Plane synovial joints except for the thumb which is saddle type</a:t>
                      </a:r>
                      <a:endParaRPr lang="en-US" sz="1600" dirty="0"/>
                    </a:p>
                  </a:txBody>
                  <a:tcPr/>
                </a:tc>
                <a:tc>
                  <a:txBody>
                    <a:bodyPr/>
                    <a:lstStyle/>
                    <a:p>
                      <a:pPr algn="ctr"/>
                      <a:r>
                        <a:rPr lang="en-US" sz="1600" dirty="0" smtClean="0"/>
                        <a:t>Limited movement of digits except the thumb (flexion-extension, abduction-adduction,</a:t>
                      </a:r>
                      <a:r>
                        <a:rPr lang="en-US" sz="1600" baseline="0" dirty="0" smtClean="0"/>
                        <a:t> opposition)</a:t>
                      </a:r>
                      <a:endParaRPr lang="en-US" sz="1600" dirty="0"/>
                    </a:p>
                  </a:txBody>
                  <a:tcPr/>
                </a:tc>
              </a:tr>
              <a:tr h="1262418">
                <a:tc>
                  <a:txBody>
                    <a:bodyPr/>
                    <a:lstStyle/>
                    <a:p>
                      <a:pPr algn="ctr"/>
                      <a:r>
                        <a:rPr lang="en-US" sz="1600" b="1" dirty="0" smtClean="0">
                          <a:solidFill>
                            <a:srgbClr val="C00000"/>
                          </a:solidFill>
                          <a:effectLst>
                            <a:outerShdw blurRad="38100" dist="38100" dir="2700000" algn="tl">
                              <a:srgbClr val="000000">
                                <a:alpha val="43137"/>
                              </a:srgbClr>
                            </a:outerShdw>
                          </a:effectLst>
                        </a:rPr>
                        <a:t>Metacarpophalangeal</a:t>
                      </a:r>
                      <a:endParaRPr lang="en-US" sz="1600" b="1" dirty="0">
                        <a:solidFill>
                          <a:srgbClr val="C00000"/>
                        </a:solidFill>
                        <a:effectLst>
                          <a:outerShdw blurRad="38100" dist="38100" dir="2700000" algn="tl">
                            <a:srgbClr val="000000">
                              <a:alpha val="43137"/>
                            </a:srgbClr>
                          </a:outerShdw>
                        </a:effectLst>
                      </a:endParaRPr>
                    </a:p>
                  </a:txBody>
                  <a:tcPr/>
                </a:tc>
                <a:tc>
                  <a:txBody>
                    <a:bodyPr/>
                    <a:lstStyle/>
                    <a:p>
                      <a:pPr algn="ctr"/>
                      <a:r>
                        <a:rPr lang="en-US" sz="1600" dirty="0" smtClean="0"/>
                        <a:t>Condyloid synovial joints</a:t>
                      </a:r>
                      <a:endParaRPr lang="en-US" sz="1600" dirty="0"/>
                    </a:p>
                  </a:txBody>
                  <a:tcPr/>
                </a:tc>
                <a:tc>
                  <a:txBody>
                    <a:bodyPr/>
                    <a:lstStyle/>
                    <a:p>
                      <a:pPr algn="ctr"/>
                      <a:r>
                        <a:rPr lang="en-US" sz="1600" dirty="0" smtClean="0"/>
                        <a:t>Flexion-extension, abduction-adduction, circumduction of 2</a:t>
                      </a:r>
                      <a:r>
                        <a:rPr lang="en-US" sz="1600" baseline="30000" dirty="0" smtClean="0"/>
                        <a:t>nd</a:t>
                      </a:r>
                      <a:r>
                        <a:rPr lang="en-US" sz="1600" dirty="0" smtClean="0"/>
                        <a:t> to 5</a:t>
                      </a:r>
                      <a:r>
                        <a:rPr lang="en-US" sz="1600" baseline="30000" dirty="0" smtClean="0"/>
                        <a:t>th</a:t>
                      </a:r>
                      <a:r>
                        <a:rPr lang="en-US" sz="1600" dirty="0" smtClean="0"/>
                        <a:t> digits</a:t>
                      </a:r>
                      <a:endParaRPr lang="en-US" sz="1600" dirty="0"/>
                    </a:p>
                  </a:txBody>
                  <a:tcPr/>
                </a:tc>
              </a:tr>
              <a:tr h="438840">
                <a:tc>
                  <a:txBody>
                    <a:bodyPr/>
                    <a:lstStyle/>
                    <a:p>
                      <a:pPr algn="ctr"/>
                      <a:r>
                        <a:rPr lang="en-US" sz="1600" b="1" dirty="0" smtClean="0">
                          <a:solidFill>
                            <a:srgbClr val="C00000"/>
                          </a:solidFill>
                          <a:effectLst>
                            <a:outerShdw blurRad="38100" dist="38100" dir="2700000" algn="tl">
                              <a:srgbClr val="000000">
                                <a:alpha val="43137"/>
                              </a:srgbClr>
                            </a:outerShdw>
                          </a:effectLst>
                        </a:rPr>
                        <a:t>Interphalangeal</a:t>
                      </a:r>
                      <a:endParaRPr lang="en-US" sz="1600" b="1" dirty="0">
                        <a:solidFill>
                          <a:srgbClr val="C00000"/>
                        </a:solidFill>
                        <a:effectLst>
                          <a:outerShdw blurRad="38100" dist="38100" dir="2700000" algn="tl">
                            <a:srgbClr val="000000">
                              <a:alpha val="43137"/>
                            </a:srgbClr>
                          </a:outerShdw>
                        </a:effectLst>
                      </a:endParaRPr>
                    </a:p>
                  </a:txBody>
                  <a:tcPr/>
                </a:tc>
                <a:tc>
                  <a:txBody>
                    <a:bodyPr/>
                    <a:lstStyle/>
                    <a:p>
                      <a:pPr algn="ctr"/>
                      <a:r>
                        <a:rPr lang="en-US" sz="1600" dirty="0" smtClean="0"/>
                        <a:t>Hinge synovial joints</a:t>
                      </a:r>
                      <a:endParaRPr lang="en-US" sz="1600" dirty="0"/>
                    </a:p>
                  </a:txBody>
                  <a:tcPr/>
                </a:tc>
                <a:tc>
                  <a:txBody>
                    <a:bodyPr/>
                    <a:lstStyle/>
                    <a:p>
                      <a:pPr algn="ctr"/>
                      <a:r>
                        <a:rPr lang="en-US" sz="1600" dirty="0" smtClean="0"/>
                        <a:t>Flexion-extension</a:t>
                      </a:r>
                      <a:endParaRPr lang="en-US" sz="1600" dirty="0"/>
                    </a:p>
                  </a:txBody>
                  <a:tcPr/>
                </a:tc>
              </a:tr>
            </a:tbl>
          </a:graphicData>
        </a:graphic>
      </p:graphicFrame>
    </p:spTree>
    <p:extLst>
      <p:ext uri="{BB962C8B-B14F-4D97-AF65-F5344CB8AC3E}">
        <p14:creationId xmlns:p14="http://schemas.microsoft.com/office/powerpoint/2010/main" xmlns="" val="302965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
            <a:ext cx="8229600" cy="5334000"/>
          </a:xfrm>
        </p:spPr>
        <p:txBody>
          <a:bodyPr>
            <a:normAutofit/>
          </a:bodyPr>
          <a:lstStyle/>
          <a:p>
            <a:pPr algn="just"/>
            <a:r>
              <a:rPr lang="en-US" sz="1300" b="1" dirty="0" smtClean="0">
                <a:solidFill>
                  <a:srgbClr val="C00000"/>
                </a:solidFill>
                <a:effectLst>
                  <a:outerShdw blurRad="38100" dist="38100" dir="2700000" algn="tl">
                    <a:srgbClr val="000000">
                      <a:alpha val="43137"/>
                    </a:srgbClr>
                  </a:outerShdw>
                </a:effectLst>
              </a:rPr>
              <a:t>Flexor-pronator muscles of forearm (anterior compartment of forearm):</a:t>
            </a:r>
          </a:p>
          <a:p>
            <a:pPr lvl="1" algn="just"/>
            <a:r>
              <a:rPr lang="en-US" sz="1300" b="1" dirty="0" smtClean="0"/>
              <a:t>Superficial layer of 4 muscles</a:t>
            </a:r>
            <a:r>
              <a:rPr lang="en-US" sz="1300" dirty="0" smtClean="0"/>
              <a:t>: pronator </a:t>
            </a:r>
            <a:r>
              <a:rPr lang="en-US" sz="1300" dirty="0" err="1" smtClean="0"/>
              <a:t>teres</a:t>
            </a:r>
            <a:r>
              <a:rPr lang="en-US" sz="1300" dirty="0" smtClean="0"/>
              <a:t>, flexor carpi </a:t>
            </a:r>
            <a:r>
              <a:rPr lang="en-US" sz="1300" dirty="0" err="1" smtClean="0"/>
              <a:t>radialis</a:t>
            </a:r>
            <a:r>
              <a:rPr lang="en-US" sz="1300" dirty="0" smtClean="0"/>
              <a:t>, palmaris longus and flexor carpi </a:t>
            </a:r>
            <a:r>
              <a:rPr lang="en-US" sz="1300" dirty="0" err="1" smtClean="0"/>
              <a:t>ulnaris</a:t>
            </a:r>
            <a:r>
              <a:rPr lang="en-US" sz="1300" dirty="0" smtClean="0"/>
              <a:t>. These muscles are all attached proximally to medial epicondyle of </a:t>
            </a:r>
            <a:r>
              <a:rPr lang="en-US" sz="1300" dirty="0" err="1" smtClean="0"/>
              <a:t>humerus</a:t>
            </a:r>
            <a:r>
              <a:rPr lang="en-US" sz="1300" dirty="0" smtClean="0"/>
              <a:t>.</a:t>
            </a:r>
          </a:p>
          <a:p>
            <a:pPr lvl="1" algn="just"/>
            <a:r>
              <a:rPr lang="en-US" sz="1300" b="1" dirty="0" smtClean="0"/>
              <a:t>Intermediate layer of 1 muscle</a:t>
            </a:r>
            <a:r>
              <a:rPr lang="en-US" sz="1300" dirty="0" smtClean="0"/>
              <a:t>: flexor </a:t>
            </a:r>
            <a:r>
              <a:rPr lang="en-US" sz="1300" dirty="0" err="1" smtClean="0"/>
              <a:t>digitorum</a:t>
            </a:r>
            <a:r>
              <a:rPr lang="en-US" sz="1300" dirty="0" smtClean="0"/>
              <a:t> </a:t>
            </a:r>
            <a:r>
              <a:rPr lang="en-US" sz="1300" dirty="0" err="1" smtClean="0"/>
              <a:t>superficialis</a:t>
            </a:r>
            <a:r>
              <a:rPr lang="en-US" sz="1300" dirty="0" smtClean="0"/>
              <a:t>.</a:t>
            </a:r>
          </a:p>
          <a:p>
            <a:pPr lvl="1" algn="just"/>
            <a:r>
              <a:rPr lang="en-US" sz="1300" b="1" dirty="0" smtClean="0"/>
              <a:t>Deep layer of 3 muscles</a:t>
            </a:r>
            <a:r>
              <a:rPr lang="en-US" sz="1300" dirty="0" smtClean="0"/>
              <a:t>: flexor </a:t>
            </a:r>
            <a:r>
              <a:rPr lang="en-US" sz="1300" dirty="0" err="1" smtClean="0"/>
              <a:t>digitorum</a:t>
            </a:r>
            <a:r>
              <a:rPr lang="en-US" sz="1300" dirty="0" smtClean="0"/>
              <a:t> </a:t>
            </a:r>
            <a:r>
              <a:rPr lang="en-US" sz="1300" dirty="0" err="1" smtClean="0"/>
              <a:t>profundus</a:t>
            </a:r>
            <a:r>
              <a:rPr lang="en-US" sz="1300" dirty="0" smtClean="0"/>
              <a:t>, flexor </a:t>
            </a:r>
            <a:r>
              <a:rPr lang="en-US" sz="1300" dirty="0" err="1" smtClean="0"/>
              <a:t>pollicis</a:t>
            </a:r>
            <a:r>
              <a:rPr lang="en-US" sz="1300" dirty="0" smtClean="0"/>
              <a:t> longus and pronator quadratus.</a:t>
            </a:r>
          </a:p>
          <a:p>
            <a:pPr marL="457200" lvl="1" indent="0" algn="just">
              <a:buNone/>
            </a:pPr>
            <a:r>
              <a:rPr lang="en-US" sz="1300" b="1" dirty="0" smtClean="0">
                <a:solidFill>
                  <a:srgbClr val="C00000"/>
                </a:solidFill>
                <a:effectLst>
                  <a:outerShdw blurRad="38100" dist="38100" dir="2700000" algn="tl">
                    <a:srgbClr val="000000">
                      <a:alpha val="43137"/>
                    </a:srgbClr>
                  </a:outerShdw>
                </a:effectLst>
              </a:rPr>
              <a:t>Notes: </a:t>
            </a:r>
          </a:p>
          <a:p>
            <a:pPr lvl="1" algn="just">
              <a:buFont typeface="Arial" panose="020B0604020202020204" pitchFamily="34" charset="0"/>
              <a:buChar char="•"/>
            </a:pPr>
            <a:r>
              <a:rPr lang="en-US" sz="1300" dirty="0"/>
              <a:t>T</a:t>
            </a:r>
            <a:r>
              <a:rPr lang="en-US" sz="1300" dirty="0" smtClean="0"/>
              <a:t>he 5 superficial and intermediate muscles cross the elbow joint; the 3 deep muscles do not. </a:t>
            </a:r>
          </a:p>
          <a:p>
            <a:pPr lvl="1" algn="just">
              <a:buFont typeface="Arial" panose="020B0604020202020204" pitchFamily="34" charset="0"/>
              <a:buChar char="•"/>
            </a:pPr>
            <a:r>
              <a:rPr lang="en-US" sz="1300" dirty="0" err="1" smtClean="0"/>
              <a:t>Brachioradialis</a:t>
            </a:r>
            <a:r>
              <a:rPr lang="en-US" sz="1300" dirty="0" smtClean="0"/>
              <a:t> is a flexor of the forearm, but it is located in the extensor (posterior) </a:t>
            </a:r>
            <a:r>
              <a:rPr lang="en-US" sz="1300" dirty="0" err="1" smtClean="0"/>
              <a:t>compartement</a:t>
            </a:r>
            <a:r>
              <a:rPr lang="en-US" sz="1300" dirty="0" smtClean="0"/>
              <a:t> and supplied by the radial nerve (instead of the median nerve for flexor compartment). </a:t>
            </a:r>
          </a:p>
          <a:p>
            <a:pPr lvl="1" algn="just">
              <a:buFont typeface="Arial" panose="020B0604020202020204" pitchFamily="34" charset="0"/>
              <a:buChar char="•"/>
            </a:pPr>
            <a:r>
              <a:rPr lang="en-US" sz="1300" dirty="0" smtClean="0"/>
              <a:t>FDS flexes the middle phalanges while FDP flexes the distal phalanges.</a:t>
            </a:r>
          </a:p>
          <a:p>
            <a:pPr lvl="1" algn="just">
              <a:buFont typeface="Arial" panose="020B0604020202020204" pitchFamily="34" charset="0"/>
              <a:buChar char="•"/>
            </a:pPr>
            <a:r>
              <a:rPr lang="en-US" sz="1300" dirty="0" smtClean="0"/>
              <a:t>Pronator quadratus is the prime mover for pronation assisted by the pronator </a:t>
            </a:r>
            <a:r>
              <a:rPr lang="en-US" sz="1300" dirty="0" err="1" smtClean="0"/>
              <a:t>teres</a:t>
            </a:r>
            <a:r>
              <a:rPr lang="en-US" sz="1300" dirty="0" smtClean="0"/>
              <a:t>.</a:t>
            </a:r>
            <a:endParaRPr lang="en-US" sz="1300" dirty="0"/>
          </a:p>
        </p:txBody>
      </p:sp>
      <p:sp>
        <p:nvSpPr>
          <p:cNvPr id="4" name="Title 1"/>
          <p:cNvSpPr>
            <a:spLocks noGrp="1"/>
          </p:cNvSpPr>
          <p:nvPr>
            <p:ph type="title"/>
          </p:nvPr>
        </p:nvSpPr>
        <p:spPr>
          <a:xfrm rot="16200000">
            <a:off x="-3020786" y="3009901"/>
            <a:ext cx="6868887"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3 (Muscles of The Forearm)</a:t>
            </a:r>
            <a:endParaRPr lang="en-US" sz="2400" b="1" dirty="0">
              <a:solidFill>
                <a:srgbClr val="C00000"/>
              </a:solidFill>
              <a:effectLst>
                <a:outerShdw blurRad="38100" dist="38100" dir="2700000" algn="tl">
                  <a:srgbClr val="000000">
                    <a:alpha val="43137"/>
                  </a:srgbClr>
                </a:outerShdw>
              </a:effectLst>
            </a:endParaRPr>
          </a:p>
        </p:txBody>
      </p:sp>
      <p:pic>
        <p:nvPicPr>
          <p:cNvPr id="18435"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6786" t="25023" r="10609" b="3641"/>
          <a:stretch/>
        </p:blipFill>
        <p:spPr bwMode="auto">
          <a:xfrm>
            <a:off x="1600200" y="2667000"/>
            <a:ext cx="6487887" cy="40821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46449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576"/>
            <a:ext cx="9144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3 (Muscles of The Forearm)</a:t>
            </a:r>
            <a:endParaRPr lang="en-US" sz="2400" b="1" dirty="0">
              <a:solidFill>
                <a:srgbClr val="C00000"/>
              </a:solidFill>
              <a:effectLst>
                <a:outerShdw blurRad="38100" dist="38100" dir="2700000" algn="tl">
                  <a:srgbClr val="000000">
                    <a:alpha val="43137"/>
                  </a:srgbClr>
                </a:outerShdw>
              </a:effectLst>
            </a:endParaRPr>
          </a:p>
        </p:txBody>
      </p:sp>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866" t="25590" r="13528" b="42665"/>
          <a:stretch/>
        </p:blipFill>
        <p:spPr bwMode="auto">
          <a:xfrm>
            <a:off x="457200" y="914400"/>
            <a:ext cx="8275781"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627" t="37781" r="11689" b="18352"/>
          <a:stretch/>
        </p:blipFill>
        <p:spPr bwMode="auto">
          <a:xfrm>
            <a:off x="457200" y="3352800"/>
            <a:ext cx="8275781" cy="320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54138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15343" y="3015343"/>
            <a:ext cx="6858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3 (Muscles of The Forearm)</a:t>
            </a:r>
            <a:endParaRPr lang="en-US" sz="2400" b="1" dirty="0">
              <a:solidFill>
                <a:srgbClr val="C00000"/>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762000" y="76200"/>
            <a:ext cx="8229600" cy="6553200"/>
          </a:xfrm>
        </p:spPr>
        <p:txBody>
          <a:bodyPr>
            <a:noAutofit/>
          </a:bodyPr>
          <a:lstStyle/>
          <a:p>
            <a:pPr algn="just"/>
            <a:r>
              <a:rPr lang="en-US" sz="1500" b="1" dirty="0" smtClean="0">
                <a:solidFill>
                  <a:srgbClr val="C00000"/>
                </a:solidFill>
                <a:effectLst>
                  <a:outerShdw blurRad="38100" dist="38100" dir="2700000" algn="tl">
                    <a:srgbClr val="000000">
                      <a:alpha val="43137"/>
                    </a:srgbClr>
                  </a:outerShdw>
                </a:effectLst>
              </a:rPr>
              <a:t>Extensor-supinator muscles of forearm (posterior compartment of forearm):</a:t>
            </a:r>
          </a:p>
          <a:p>
            <a:pPr lvl="1" algn="just"/>
            <a:r>
              <a:rPr lang="en-US" sz="1500" dirty="0" smtClean="0"/>
              <a:t>All of these muscles are innervated by radial nerve.</a:t>
            </a:r>
          </a:p>
          <a:p>
            <a:pPr lvl="1" algn="just"/>
            <a:r>
              <a:rPr lang="en-US" sz="1500" dirty="0" smtClean="0"/>
              <a:t>The extensor tendons are held in place in the wrist region by the extensor retinaculum and they are covered with synovial sheath.</a:t>
            </a:r>
          </a:p>
          <a:p>
            <a:pPr lvl="1" algn="just"/>
            <a:r>
              <a:rPr lang="en-US" sz="1500" b="1" dirty="0" smtClean="0"/>
              <a:t>The extensor muscles are organized anatomically into:</a:t>
            </a:r>
          </a:p>
          <a:p>
            <a:pPr lvl="2" algn="just"/>
            <a:r>
              <a:rPr lang="en-US" sz="1500" i="1" u="sng" dirty="0" smtClean="0"/>
              <a:t>4 superficial extensors</a:t>
            </a:r>
            <a:r>
              <a:rPr lang="en-US" sz="1500" dirty="0" smtClean="0"/>
              <a:t>: extensor carpi </a:t>
            </a:r>
            <a:r>
              <a:rPr lang="en-US" sz="1500" dirty="0" err="1" smtClean="0"/>
              <a:t>radialis</a:t>
            </a:r>
            <a:r>
              <a:rPr lang="en-US" sz="1500" dirty="0" smtClean="0"/>
              <a:t> brevis, extensor </a:t>
            </a:r>
            <a:r>
              <a:rPr lang="en-US" sz="1500" dirty="0" err="1" smtClean="0"/>
              <a:t>digitorum</a:t>
            </a:r>
            <a:r>
              <a:rPr lang="en-US" sz="1500" dirty="0" smtClean="0"/>
              <a:t>, extensor </a:t>
            </a:r>
            <a:r>
              <a:rPr lang="en-US" sz="1500" dirty="0" err="1" smtClean="0"/>
              <a:t>digiti</a:t>
            </a:r>
            <a:r>
              <a:rPr lang="en-US" sz="1500" dirty="0" smtClean="0"/>
              <a:t> </a:t>
            </a:r>
            <a:r>
              <a:rPr lang="en-US" sz="1500" dirty="0" err="1" smtClean="0"/>
              <a:t>minimi</a:t>
            </a:r>
            <a:r>
              <a:rPr lang="en-US" sz="1500" dirty="0" smtClean="0"/>
              <a:t> and extensor carpi </a:t>
            </a:r>
            <a:r>
              <a:rPr lang="en-US" sz="1500" dirty="0" err="1" smtClean="0"/>
              <a:t>ulnaris</a:t>
            </a:r>
            <a:r>
              <a:rPr lang="en-US" sz="1500" dirty="0" smtClean="0"/>
              <a:t>. </a:t>
            </a:r>
          </a:p>
          <a:p>
            <a:pPr lvl="3" algn="just"/>
            <a:r>
              <a:rPr lang="en-US" sz="1500" dirty="0" smtClean="0"/>
              <a:t>These muscles are attached proximally by a common extensor tendon to the lateral epicondyle. </a:t>
            </a:r>
          </a:p>
          <a:p>
            <a:pPr lvl="3" algn="just"/>
            <a:r>
              <a:rPr lang="en-US" sz="1500" dirty="0" smtClean="0"/>
              <a:t>The proximal attachment of the other 2 superficial extensors (</a:t>
            </a:r>
            <a:r>
              <a:rPr lang="en-US" sz="1500" dirty="0" err="1" smtClean="0"/>
              <a:t>brachioradialis</a:t>
            </a:r>
            <a:r>
              <a:rPr lang="en-US" sz="1500" dirty="0" smtClean="0"/>
              <a:t> &amp; extensor carpi </a:t>
            </a:r>
            <a:r>
              <a:rPr lang="en-US" sz="1500" dirty="0" err="1" smtClean="0"/>
              <a:t>radialis</a:t>
            </a:r>
            <a:r>
              <a:rPr lang="en-US" sz="1500" dirty="0" smtClean="0"/>
              <a:t> longus) is to the lateral supra-</a:t>
            </a:r>
            <a:r>
              <a:rPr lang="en-US" sz="1500" dirty="0" err="1" smtClean="0"/>
              <a:t>epicondylar</a:t>
            </a:r>
            <a:r>
              <a:rPr lang="en-US" sz="1500" dirty="0" smtClean="0"/>
              <a:t> ridge of the </a:t>
            </a:r>
            <a:r>
              <a:rPr lang="en-US" sz="1500" dirty="0" err="1" smtClean="0"/>
              <a:t>humerus</a:t>
            </a:r>
            <a:r>
              <a:rPr lang="en-US" sz="1500" dirty="0" smtClean="0"/>
              <a:t>.</a:t>
            </a:r>
          </a:p>
          <a:p>
            <a:pPr lvl="3" algn="just"/>
            <a:r>
              <a:rPr lang="en-US" sz="1500" dirty="0" smtClean="0"/>
              <a:t>4 flat tendons of the extensor </a:t>
            </a:r>
            <a:r>
              <a:rPr lang="en-US" sz="1500" dirty="0" err="1" smtClean="0"/>
              <a:t>digitorum</a:t>
            </a:r>
            <a:r>
              <a:rPr lang="en-US" sz="1500" dirty="0" smtClean="0"/>
              <a:t> pass deep to the extensor retinaculum to the medial four fingers.</a:t>
            </a:r>
          </a:p>
          <a:p>
            <a:pPr lvl="3" algn="just"/>
            <a:r>
              <a:rPr lang="en-US" sz="1500" dirty="0" smtClean="0"/>
              <a:t>The extensor </a:t>
            </a:r>
            <a:r>
              <a:rPr lang="en-US" sz="1500" dirty="0" err="1" smtClean="0"/>
              <a:t>indicis</a:t>
            </a:r>
            <a:r>
              <a:rPr lang="en-US" sz="1500" dirty="0" smtClean="0"/>
              <a:t> tendon joins the tendons of extensor </a:t>
            </a:r>
            <a:r>
              <a:rPr lang="en-US" sz="1500" dirty="0" err="1" smtClean="0"/>
              <a:t>digitorum</a:t>
            </a:r>
            <a:r>
              <a:rPr lang="en-US" sz="1500" dirty="0" smtClean="0"/>
              <a:t> to pass deep to the extensor retinaculum through the tendinous sheath of extensor </a:t>
            </a:r>
            <a:r>
              <a:rPr lang="en-US" sz="1500" dirty="0" err="1" smtClean="0"/>
              <a:t>digitorum</a:t>
            </a:r>
            <a:r>
              <a:rPr lang="en-US" sz="1500" dirty="0" smtClean="0"/>
              <a:t> and extensor </a:t>
            </a:r>
            <a:r>
              <a:rPr lang="en-US" sz="1500" dirty="0" err="1" smtClean="0"/>
              <a:t>indicis</a:t>
            </a:r>
            <a:r>
              <a:rPr lang="en-US" sz="1500" dirty="0" smtClean="0"/>
              <a:t> (common extensor synovial sheath).</a:t>
            </a:r>
          </a:p>
          <a:p>
            <a:pPr lvl="3" algn="just"/>
            <a:r>
              <a:rPr lang="en-US" sz="1500" dirty="0" smtClean="0"/>
              <a:t>Adjacent tendon are linked proximal to the metacarpophalangeal joints by 3 oblique </a:t>
            </a:r>
            <a:r>
              <a:rPr lang="en-US" sz="1500" dirty="0" err="1" smtClean="0"/>
              <a:t>intertendinous</a:t>
            </a:r>
            <a:r>
              <a:rPr lang="en-US" sz="1500" dirty="0" smtClean="0"/>
              <a:t> connections that restrict independent extension of fingers.</a:t>
            </a:r>
          </a:p>
          <a:p>
            <a:pPr lvl="2" algn="just"/>
            <a:r>
              <a:rPr lang="en-US" sz="1500" i="1" u="sng" dirty="0" smtClean="0"/>
              <a:t>5 deep extensors</a:t>
            </a:r>
            <a:r>
              <a:rPr lang="en-US" sz="1500" dirty="0" smtClean="0"/>
              <a:t>: supinator, abductor </a:t>
            </a:r>
            <a:r>
              <a:rPr lang="en-US" sz="1500" dirty="0" err="1" smtClean="0"/>
              <a:t>pollicis</a:t>
            </a:r>
            <a:r>
              <a:rPr lang="en-US" sz="1500" dirty="0" smtClean="0"/>
              <a:t> longus, extensor </a:t>
            </a:r>
            <a:r>
              <a:rPr lang="en-US" sz="1500" dirty="0" err="1" smtClean="0"/>
              <a:t>pollicis</a:t>
            </a:r>
            <a:r>
              <a:rPr lang="en-US" sz="1500" dirty="0" smtClean="0"/>
              <a:t> longus, extensor </a:t>
            </a:r>
            <a:r>
              <a:rPr lang="en-US" sz="1500" dirty="0" err="1" smtClean="0"/>
              <a:t>pollicis</a:t>
            </a:r>
            <a:r>
              <a:rPr lang="en-US" sz="1500" dirty="0" smtClean="0"/>
              <a:t> brevis and extensor </a:t>
            </a:r>
            <a:r>
              <a:rPr lang="en-US" sz="1500" dirty="0" err="1" smtClean="0"/>
              <a:t>indicis</a:t>
            </a:r>
            <a:r>
              <a:rPr lang="en-US" sz="1500" dirty="0" smtClean="0"/>
              <a:t>.</a:t>
            </a:r>
          </a:p>
          <a:p>
            <a:pPr lvl="3" algn="just"/>
            <a:r>
              <a:rPr lang="en-US" sz="1500" dirty="0" smtClean="0"/>
              <a:t>APL, EPB and EPL act on the thumb. </a:t>
            </a:r>
          </a:p>
          <a:p>
            <a:pPr lvl="3" algn="just"/>
            <a:r>
              <a:rPr lang="en-US" sz="1500" dirty="0" smtClean="0"/>
              <a:t>The tendons of the APL and EPB bound the triangular anatomical snuff box laterally and the tendon of the EPL bounds it medially. Radial artery lies on the floor of the snuff box. Scaphoid bone can also be felt.</a:t>
            </a:r>
          </a:p>
        </p:txBody>
      </p:sp>
    </p:spTree>
    <p:extLst>
      <p:ext uri="{BB962C8B-B14F-4D97-AF65-F5344CB8AC3E}">
        <p14:creationId xmlns:p14="http://schemas.microsoft.com/office/powerpoint/2010/main" xmlns="" val="626304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576"/>
            <a:ext cx="9144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3 (Muscles of The Forearm)</a:t>
            </a:r>
            <a:endParaRPr lang="en-US" sz="2400" b="1" dirty="0">
              <a:solidFill>
                <a:srgbClr val="C00000"/>
              </a:solidFill>
              <a:effectLst>
                <a:outerShdw blurRad="38100" dist="38100" dir="2700000" algn="tl">
                  <a:srgbClr val="000000">
                    <a:alpha val="43137"/>
                  </a:srgbClr>
                </a:outerShdw>
              </a:effectLst>
            </a:endParaRPr>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500" t="30809" r="19671" b="10278"/>
          <a:stretch/>
        </p:blipFill>
        <p:spPr bwMode="auto">
          <a:xfrm>
            <a:off x="457200" y="985156"/>
            <a:ext cx="8273144" cy="56146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78411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
            <a:ext cx="8229600" cy="827314"/>
          </a:xfrm>
        </p:spPr>
        <p:txBody>
          <a:bodyPr>
            <a:normAutofit/>
          </a:bodyPr>
          <a:lstStyle/>
          <a:p>
            <a:r>
              <a:rPr lang="en-US" sz="3000" b="1" dirty="0" smtClean="0">
                <a:solidFill>
                  <a:srgbClr val="C00000"/>
                </a:solidFill>
                <a:effectLst>
                  <a:outerShdw blurRad="38100" dist="38100" dir="2700000" algn="tl">
                    <a:srgbClr val="000000">
                      <a:alpha val="43137"/>
                    </a:srgbClr>
                  </a:outerShdw>
                </a:effectLst>
              </a:rPr>
              <a:t>STATION – 1 (Gross Anatomy of The Hand)</a:t>
            </a:r>
            <a:endParaRPr lang="en-US" sz="3000" b="1" dirty="0">
              <a:solidFill>
                <a:srgbClr val="C0000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4597" t="23954" r="9689" b="7936"/>
          <a:stretch/>
        </p:blipFill>
        <p:spPr bwMode="auto">
          <a:xfrm>
            <a:off x="152400" y="1524000"/>
            <a:ext cx="4267200" cy="44958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301" t="24870" r="38776" b="15494"/>
          <a:stretch/>
        </p:blipFill>
        <p:spPr bwMode="auto">
          <a:xfrm>
            <a:off x="4713514" y="1524000"/>
            <a:ext cx="4267200" cy="44958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381000" y="3771900"/>
            <a:ext cx="83820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13514" y="2895600"/>
            <a:ext cx="849086"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0" y="4572000"/>
            <a:ext cx="1360714"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11858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3048000" y="3015343"/>
            <a:ext cx="6858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3 (Muscles of The Forearm)</a:t>
            </a:r>
            <a:endParaRPr lang="en-US" sz="2400" b="1" dirty="0">
              <a:solidFill>
                <a:srgbClr val="C00000"/>
              </a:solidFill>
              <a:effectLst>
                <a:outerShdw blurRad="38100" dist="38100" dir="2700000" algn="tl">
                  <a:srgbClr val="000000">
                    <a:alpha val="43137"/>
                  </a:srgbClr>
                </a:outerShdw>
              </a:effectLst>
            </a:endParaRPr>
          </a:p>
        </p:txBody>
      </p:sp>
      <p:pic>
        <p:nvPicPr>
          <p:cNvPr id="2150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865" t="32882" r="13534" b="12047"/>
          <a:stretch/>
        </p:blipFill>
        <p:spPr bwMode="auto">
          <a:xfrm>
            <a:off x="990598" y="76200"/>
            <a:ext cx="7663543" cy="3962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0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7679" t="36706" r="12276" b="24603"/>
          <a:stretch/>
        </p:blipFill>
        <p:spPr bwMode="auto">
          <a:xfrm>
            <a:off x="990600" y="4038600"/>
            <a:ext cx="7663543" cy="27649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5969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5576"/>
            <a:ext cx="9144000"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4 (Radiology)</a:t>
            </a:r>
            <a:endParaRPr lang="en-US" sz="2400" b="1" dirty="0">
              <a:solidFill>
                <a:srgbClr val="C00000"/>
              </a:solidFill>
              <a:effectLst>
                <a:outerShdw blurRad="38100" dist="38100" dir="2700000" algn="tl">
                  <a:srgbClr val="000000">
                    <a:alpha val="43137"/>
                  </a:srgbClr>
                </a:outerShdw>
              </a:effectLst>
            </a:endParaRPr>
          </a:p>
        </p:txBody>
      </p:sp>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4048" t="22857" r="23214" b="10688"/>
          <a:stretch/>
        </p:blipFill>
        <p:spPr bwMode="auto">
          <a:xfrm>
            <a:off x="195943" y="1066800"/>
            <a:ext cx="4299857" cy="52203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53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3219" t="28271" r="24732" b="10591"/>
          <a:stretch/>
        </p:blipFill>
        <p:spPr bwMode="auto">
          <a:xfrm>
            <a:off x="4648200" y="1066800"/>
            <a:ext cx="4343400" cy="52203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09341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576"/>
            <a:ext cx="9144000" cy="68022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4 (Radiology)</a:t>
            </a:r>
            <a:endParaRPr lang="en-US" sz="2400" b="1" dirty="0">
              <a:solidFill>
                <a:srgbClr val="C00000"/>
              </a:solidFill>
              <a:effectLst>
                <a:outerShdw blurRad="38100" dist="38100" dir="2700000" algn="tl">
                  <a:srgbClr val="000000">
                    <a:alpha val="43137"/>
                  </a:srgbClr>
                </a:outerShdw>
              </a:effectLst>
            </a:endParaRPr>
          </a:p>
        </p:txBody>
      </p:sp>
      <p:pic>
        <p:nvPicPr>
          <p:cNvPr id="23556" name="Picture 4" descr="Radiographic Anatomy - Forearm A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99" y="838200"/>
            <a:ext cx="4267201" cy="5791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23558" name="Picture 6" descr="Radiographic Anatomy - Forearm Latera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05686" y="838200"/>
            <a:ext cx="4256315" cy="5791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13700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576"/>
            <a:ext cx="9144000" cy="68022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4 (Radiology)</a:t>
            </a:r>
            <a:endParaRPr lang="en-US" sz="2400" b="1" dirty="0">
              <a:solidFill>
                <a:srgbClr val="C00000"/>
              </a:solidFill>
              <a:effectLst>
                <a:outerShdw blurRad="38100" dist="38100" dir="2700000" algn="tl">
                  <a:srgbClr val="000000">
                    <a:alpha val="43137"/>
                  </a:srgbClr>
                </a:outerShdw>
              </a:effectLst>
            </a:endParaRPr>
          </a:p>
        </p:txBody>
      </p:sp>
      <p:pic>
        <p:nvPicPr>
          <p:cNvPr id="30722" name="Picture 2" descr="Radiographic Anatomy - Wrist A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762001"/>
            <a:ext cx="4267200" cy="548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0724" name="Picture 4" descr="Paediatric Hand A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762001"/>
            <a:ext cx="4250871" cy="548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52400" y="6400800"/>
            <a:ext cx="4267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Adult Hand</a:t>
            </a:r>
            <a:endParaRPr lang="en-US" b="1" dirty="0">
              <a:solidFill>
                <a:schemeClr val="tx1"/>
              </a:solidFill>
            </a:endParaRPr>
          </a:p>
        </p:txBody>
      </p:sp>
      <p:sp>
        <p:nvSpPr>
          <p:cNvPr id="8" name="Rectangle 7"/>
          <p:cNvSpPr/>
          <p:nvPr/>
        </p:nvSpPr>
        <p:spPr>
          <a:xfrm>
            <a:off x="4716235" y="6400800"/>
            <a:ext cx="4267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Pediatric Hand</a:t>
            </a:r>
            <a:endParaRPr lang="en-US" b="1" dirty="0">
              <a:solidFill>
                <a:schemeClr val="tx1"/>
              </a:solidFill>
            </a:endParaRPr>
          </a:p>
        </p:txBody>
      </p:sp>
    </p:spTree>
    <p:extLst>
      <p:ext uri="{BB962C8B-B14F-4D97-AF65-F5344CB8AC3E}">
        <p14:creationId xmlns:p14="http://schemas.microsoft.com/office/powerpoint/2010/main" xmlns="" val="3211175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p:spPr>
        <p:txBody>
          <a:bodyPr/>
          <a:lstStyle/>
          <a:p>
            <a:r>
              <a:rPr lang="en-US" b="1" dirty="0" smtClean="0">
                <a:solidFill>
                  <a:srgbClr val="C00000"/>
                </a:solidFill>
                <a:effectLst>
                  <a:outerShdw blurRad="38100" dist="38100" dir="2700000" algn="tl">
                    <a:srgbClr val="000000">
                      <a:alpha val="43137"/>
                    </a:srgbClr>
                  </a:outerShdw>
                </a:effectLst>
              </a:rPr>
              <a:t>GOOD LUCK!</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238497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562600"/>
          </a:xfrm>
        </p:spPr>
        <p:txBody>
          <a:bodyPr>
            <a:normAutofit/>
          </a:bodyPr>
          <a:lstStyle/>
          <a:p>
            <a:pPr algn="just"/>
            <a:r>
              <a:rPr lang="en-US" sz="1600" b="1" dirty="0" smtClean="0">
                <a:solidFill>
                  <a:srgbClr val="C00000"/>
                </a:solidFill>
                <a:effectLst>
                  <a:outerShdw blurRad="38100" dist="38100" dir="2700000" algn="tl">
                    <a:srgbClr val="000000">
                      <a:alpha val="43137"/>
                    </a:srgbClr>
                  </a:outerShdw>
                </a:effectLst>
              </a:rPr>
              <a:t>Muscles of the hand:</a:t>
            </a:r>
          </a:p>
          <a:p>
            <a:pPr lvl="1" algn="just"/>
            <a:r>
              <a:rPr lang="en-US" sz="1600" b="1" dirty="0" smtClean="0"/>
              <a:t>They are located in 5 compartments:</a:t>
            </a:r>
          </a:p>
          <a:p>
            <a:pPr lvl="2" algn="just"/>
            <a:r>
              <a:rPr lang="en-US" sz="1600" i="1" u="sng" dirty="0" err="1" smtClean="0"/>
              <a:t>Thenar</a:t>
            </a:r>
            <a:r>
              <a:rPr lang="en-US" sz="1600" i="1" u="sng" dirty="0" smtClean="0"/>
              <a:t> muscles in </a:t>
            </a:r>
            <a:r>
              <a:rPr lang="en-US" sz="1600" i="1" u="sng" dirty="0" err="1" smtClean="0"/>
              <a:t>thenar</a:t>
            </a:r>
            <a:r>
              <a:rPr lang="en-US" sz="1600" i="1" u="sng" dirty="0" smtClean="0"/>
              <a:t> compartment</a:t>
            </a:r>
            <a:r>
              <a:rPr lang="en-US" sz="1600" dirty="0" smtClean="0"/>
              <a:t>: abductor </a:t>
            </a:r>
            <a:r>
              <a:rPr lang="en-US" sz="1600" dirty="0" err="1" smtClean="0"/>
              <a:t>pollicis</a:t>
            </a:r>
            <a:r>
              <a:rPr lang="en-US" sz="1600" dirty="0" smtClean="0"/>
              <a:t> brevis, flexor </a:t>
            </a:r>
            <a:r>
              <a:rPr lang="en-US" sz="1600" dirty="0" err="1" smtClean="0"/>
              <a:t>pollicis</a:t>
            </a:r>
            <a:r>
              <a:rPr lang="en-US" sz="1600" dirty="0" smtClean="0"/>
              <a:t> brevis and </a:t>
            </a:r>
            <a:r>
              <a:rPr lang="en-US" sz="1600" dirty="0" err="1" smtClean="0"/>
              <a:t>opponens</a:t>
            </a:r>
            <a:r>
              <a:rPr lang="en-US" sz="1600" dirty="0" smtClean="0"/>
              <a:t> </a:t>
            </a:r>
            <a:r>
              <a:rPr lang="en-US" sz="1600" dirty="0" err="1" smtClean="0"/>
              <a:t>pollicis</a:t>
            </a:r>
            <a:r>
              <a:rPr lang="en-US" sz="1600" dirty="0" smtClean="0"/>
              <a:t>.</a:t>
            </a:r>
          </a:p>
          <a:p>
            <a:pPr lvl="2" algn="just"/>
            <a:r>
              <a:rPr lang="en-US" sz="1600" i="1" u="sng" dirty="0" smtClean="0"/>
              <a:t>Hypothenar muscles in hypothenar compartment</a:t>
            </a:r>
            <a:r>
              <a:rPr lang="en-US" sz="1600" dirty="0" smtClean="0"/>
              <a:t>: abductor </a:t>
            </a:r>
            <a:r>
              <a:rPr lang="en-US" sz="1600" dirty="0" err="1" smtClean="0"/>
              <a:t>digiti</a:t>
            </a:r>
            <a:r>
              <a:rPr lang="en-US" sz="1600" dirty="0" smtClean="0"/>
              <a:t> </a:t>
            </a:r>
            <a:r>
              <a:rPr lang="en-US" sz="1600" dirty="0" err="1" smtClean="0"/>
              <a:t>minimi</a:t>
            </a:r>
            <a:r>
              <a:rPr lang="en-US" sz="1600" dirty="0" smtClean="0"/>
              <a:t>, flexor </a:t>
            </a:r>
            <a:r>
              <a:rPr lang="en-US" sz="1600" dirty="0" err="1" smtClean="0"/>
              <a:t>digiti</a:t>
            </a:r>
            <a:r>
              <a:rPr lang="en-US" sz="1600" dirty="0" smtClean="0"/>
              <a:t> </a:t>
            </a:r>
            <a:r>
              <a:rPr lang="en-US" sz="1600" dirty="0" err="1" smtClean="0"/>
              <a:t>minimi</a:t>
            </a:r>
            <a:r>
              <a:rPr lang="en-US" sz="1600" dirty="0" smtClean="0"/>
              <a:t> brevis and </a:t>
            </a:r>
            <a:r>
              <a:rPr lang="en-US" sz="1600" dirty="0" err="1" smtClean="0"/>
              <a:t>opponens</a:t>
            </a:r>
            <a:r>
              <a:rPr lang="en-US" sz="1600" dirty="0" smtClean="0"/>
              <a:t> </a:t>
            </a:r>
            <a:r>
              <a:rPr lang="en-US" sz="1600" dirty="0" err="1" smtClean="0"/>
              <a:t>digiti</a:t>
            </a:r>
            <a:r>
              <a:rPr lang="en-US" sz="1600" dirty="0" smtClean="0"/>
              <a:t> </a:t>
            </a:r>
            <a:r>
              <a:rPr lang="en-US" sz="1600" dirty="0" err="1" smtClean="0"/>
              <a:t>minimi</a:t>
            </a:r>
            <a:r>
              <a:rPr lang="en-US" sz="1600" dirty="0" smtClean="0"/>
              <a:t>.</a:t>
            </a:r>
          </a:p>
          <a:p>
            <a:pPr lvl="2" algn="just"/>
            <a:r>
              <a:rPr lang="en-US" sz="1600" i="1" u="sng" dirty="0" smtClean="0"/>
              <a:t>Adductor </a:t>
            </a:r>
            <a:r>
              <a:rPr lang="en-US" sz="1600" i="1" u="sng" dirty="0" err="1" smtClean="0"/>
              <a:t>pollicis</a:t>
            </a:r>
            <a:r>
              <a:rPr lang="en-US" sz="1600" i="1" u="sng" dirty="0" smtClean="0"/>
              <a:t> in adductor compartment.</a:t>
            </a:r>
          </a:p>
          <a:p>
            <a:pPr lvl="2" algn="just"/>
            <a:r>
              <a:rPr lang="en-US" sz="1600" i="1" u="sng" dirty="0" err="1" smtClean="0"/>
              <a:t>Lumbricals</a:t>
            </a:r>
            <a:r>
              <a:rPr lang="en-US" sz="1600" i="1" u="sng" dirty="0" smtClean="0"/>
              <a:t> in central compartment.</a:t>
            </a:r>
          </a:p>
          <a:p>
            <a:pPr lvl="2" algn="just"/>
            <a:r>
              <a:rPr lang="en-US" sz="1600" i="1" u="sng" dirty="0" smtClean="0"/>
              <a:t>Palmar and dorsal </a:t>
            </a:r>
            <a:r>
              <a:rPr lang="en-US" sz="1600" i="1" u="sng" dirty="0" err="1" smtClean="0"/>
              <a:t>interossei</a:t>
            </a:r>
            <a:r>
              <a:rPr lang="en-US" sz="1600" i="1" u="sng" dirty="0" smtClean="0"/>
              <a:t> in separate interosseous compartments</a:t>
            </a:r>
            <a:r>
              <a:rPr lang="en-US" sz="1600" dirty="0" smtClean="0"/>
              <a:t> between the metacarpals.</a:t>
            </a:r>
          </a:p>
          <a:p>
            <a:pPr lvl="1" algn="just"/>
            <a:r>
              <a:rPr lang="en-US" sz="1600" b="1" dirty="0" err="1" smtClean="0"/>
              <a:t>Thenar</a:t>
            </a:r>
            <a:r>
              <a:rPr lang="en-US" sz="1600" b="1" dirty="0" smtClean="0"/>
              <a:t> muscles:</a:t>
            </a:r>
          </a:p>
          <a:p>
            <a:pPr lvl="2" algn="just"/>
            <a:r>
              <a:rPr lang="en-US" sz="1600" dirty="0" smtClean="0"/>
              <a:t>They form </a:t>
            </a:r>
            <a:r>
              <a:rPr lang="en-US" sz="1600" dirty="0" err="1" smtClean="0"/>
              <a:t>thenar</a:t>
            </a:r>
            <a:r>
              <a:rPr lang="en-US" sz="1600" dirty="0" smtClean="0"/>
              <a:t> eminence on the lateral surface of the palm</a:t>
            </a:r>
          </a:p>
          <a:p>
            <a:pPr lvl="2" algn="just"/>
            <a:r>
              <a:rPr lang="en-US" sz="1600" dirty="0" smtClean="0"/>
              <a:t>Chiefly responsible for opposition of the thumb.</a:t>
            </a:r>
          </a:p>
          <a:p>
            <a:pPr lvl="2" algn="just"/>
            <a:r>
              <a:rPr lang="en-US" sz="1600" i="1" u="sng" dirty="0" smtClean="0"/>
              <a:t>Several </a:t>
            </a:r>
            <a:r>
              <a:rPr lang="en-US" sz="1600" i="1" u="sng" dirty="0" err="1" smtClean="0"/>
              <a:t>mucles</a:t>
            </a:r>
            <a:r>
              <a:rPr lang="en-US" sz="1600" i="1" u="sng" dirty="0" smtClean="0"/>
              <a:t> are required to control the freedom of movement of the thumb:</a:t>
            </a:r>
          </a:p>
          <a:p>
            <a:pPr lvl="3" algn="just"/>
            <a:r>
              <a:rPr lang="en-US" sz="1600" dirty="0" smtClean="0">
                <a:solidFill>
                  <a:srgbClr val="C00000"/>
                </a:solidFill>
              </a:rPr>
              <a:t>Abduction</a:t>
            </a:r>
            <a:r>
              <a:rPr lang="en-US" sz="1600" dirty="0" smtClean="0"/>
              <a:t>: APL and abductor </a:t>
            </a:r>
            <a:r>
              <a:rPr lang="en-US" sz="1600" dirty="0" err="1" smtClean="0"/>
              <a:t>pollicis</a:t>
            </a:r>
            <a:r>
              <a:rPr lang="en-US" sz="1600" dirty="0" smtClean="0"/>
              <a:t> brevis.</a:t>
            </a:r>
          </a:p>
          <a:p>
            <a:pPr lvl="3" algn="just"/>
            <a:r>
              <a:rPr lang="en-US" sz="1600" dirty="0" smtClean="0">
                <a:solidFill>
                  <a:srgbClr val="C00000"/>
                </a:solidFill>
              </a:rPr>
              <a:t>Adduction</a:t>
            </a:r>
            <a:r>
              <a:rPr lang="en-US" sz="1600" dirty="0" smtClean="0"/>
              <a:t>: adductor </a:t>
            </a:r>
            <a:r>
              <a:rPr lang="en-US" sz="1600" dirty="0" err="1" smtClean="0"/>
              <a:t>pollicis</a:t>
            </a:r>
            <a:r>
              <a:rPr lang="en-US" sz="1600" dirty="0" smtClean="0"/>
              <a:t> and first dorsal interosseous.</a:t>
            </a:r>
          </a:p>
          <a:p>
            <a:pPr lvl="3" algn="just"/>
            <a:r>
              <a:rPr lang="en-US" sz="1600" dirty="0" smtClean="0">
                <a:solidFill>
                  <a:srgbClr val="C00000"/>
                </a:solidFill>
              </a:rPr>
              <a:t>Extension</a:t>
            </a:r>
            <a:r>
              <a:rPr lang="en-US" sz="1600" dirty="0" smtClean="0"/>
              <a:t>: EPL, EPB and ABL.</a:t>
            </a:r>
          </a:p>
          <a:p>
            <a:pPr lvl="3" algn="just"/>
            <a:r>
              <a:rPr lang="en-US" sz="1600" dirty="0" smtClean="0">
                <a:solidFill>
                  <a:srgbClr val="C00000"/>
                </a:solidFill>
              </a:rPr>
              <a:t>Flexion</a:t>
            </a:r>
            <a:r>
              <a:rPr lang="en-US" sz="1600" dirty="0" smtClean="0"/>
              <a:t>: flexor </a:t>
            </a:r>
            <a:r>
              <a:rPr lang="en-US" sz="1600" dirty="0" err="1" smtClean="0"/>
              <a:t>pollicis</a:t>
            </a:r>
            <a:r>
              <a:rPr lang="en-US" sz="1600" dirty="0" smtClean="0"/>
              <a:t> longus and flexor </a:t>
            </a:r>
            <a:r>
              <a:rPr lang="en-US" sz="1600" dirty="0" err="1" smtClean="0"/>
              <a:t>pollicis</a:t>
            </a:r>
            <a:r>
              <a:rPr lang="en-US" sz="1600" dirty="0" smtClean="0"/>
              <a:t> brevis.</a:t>
            </a:r>
          </a:p>
          <a:p>
            <a:pPr lvl="3" algn="just"/>
            <a:r>
              <a:rPr lang="en-US" sz="1600" dirty="0" smtClean="0">
                <a:solidFill>
                  <a:srgbClr val="C00000"/>
                </a:solidFill>
              </a:rPr>
              <a:t>Opposition</a:t>
            </a:r>
            <a:r>
              <a:rPr lang="en-US" sz="1600" dirty="0" smtClean="0"/>
              <a:t>: </a:t>
            </a:r>
            <a:r>
              <a:rPr lang="en-US" sz="1600" dirty="0" err="1" smtClean="0"/>
              <a:t>opponens</a:t>
            </a:r>
            <a:r>
              <a:rPr lang="en-US" sz="1600" dirty="0" smtClean="0"/>
              <a:t> </a:t>
            </a:r>
            <a:r>
              <a:rPr lang="en-US" sz="1600" dirty="0" err="1" smtClean="0"/>
              <a:t>pollicis</a:t>
            </a:r>
            <a:r>
              <a:rPr lang="en-US" sz="1600" dirty="0" smtClean="0"/>
              <a:t>.</a:t>
            </a:r>
          </a:p>
        </p:txBody>
      </p:sp>
      <p:sp>
        <p:nvSpPr>
          <p:cNvPr id="4" name="Title 1"/>
          <p:cNvSpPr>
            <a:spLocks noGrp="1"/>
          </p:cNvSpPr>
          <p:nvPr>
            <p:ph type="title"/>
          </p:nvPr>
        </p:nvSpPr>
        <p:spPr>
          <a:xfrm>
            <a:off x="457200" y="10886"/>
            <a:ext cx="8229600" cy="827314"/>
          </a:xfrm>
        </p:spPr>
        <p:txBody>
          <a:bodyPr>
            <a:normAutofit/>
          </a:bodyPr>
          <a:lstStyle/>
          <a:p>
            <a:r>
              <a:rPr lang="en-US" sz="3000" b="1" dirty="0" smtClean="0">
                <a:solidFill>
                  <a:srgbClr val="C00000"/>
                </a:solidFill>
                <a:effectLst>
                  <a:outerShdw blurRad="38100" dist="38100" dir="2700000" algn="tl">
                    <a:srgbClr val="000000">
                      <a:alpha val="43137"/>
                    </a:srgbClr>
                  </a:outerShdw>
                </a:effectLst>
              </a:rPr>
              <a:t>STATION – 1 (Gross Anatomy of The Hand)</a:t>
            </a:r>
            <a:endParaRPr lang="en-US" sz="3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54547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0886"/>
            <a:ext cx="8229600" cy="827314"/>
          </a:xfrm>
        </p:spPr>
        <p:txBody>
          <a:bodyPr>
            <a:normAutofit/>
          </a:bodyPr>
          <a:lstStyle/>
          <a:p>
            <a:r>
              <a:rPr lang="en-US" sz="3000" b="1" dirty="0" smtClean="0">
                <a:solidFill>
                  <a:srgbClr val="C00000"/>
                </a:solidFill>
                <a:effectLst>
                  <a:outerShdw blurRad="38100" dist="38100" dir="2700000" algn="tl">
                    <a:srgbClr val="000000">
                      <a:alpha val="43137"/>
                    </a:srgbClr>
                  </a:outerShdw>
                </a:effectLst>
              </a:rPr>
              <a:t>STATION – 1 (Gross Anatomy of The Hand)</a:t>
            </a:r>
            <a:endParaRPr lang="en-US" sz="3000" b="1" dirty="0">
              <a:solidFill>
                <a:srgbClr val="C000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3305" t="31917" r="30689" b="8117"/>
          <a:stretch/>
        </p:blipFill>
        <p:spPr bwMode="auto">
          <a:xfrm>
            <a:off x="5105400" y="960239"/>
            <a:ext cx="3886200" cy="56917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069" t="43935" r="41710" b="26034"/>
          <a:stretch/>
        </p:blipFill>
        <p:spPr bwMode="auto">
          <a:xfrm>
            <a:off x="174171" y="960240"/>
            <a:ext cx="4778829" cy="2722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9691" t="44186" r="13556" b="26421"/>
          <a:stretch/>
        </p:blipFill>
        <p:spPr bwMode="auto">
          <a:xfrm>
            <a:off x="152401" y="3929743"/>
            <a:ext cx="4800600" cy="27222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8763000" y="1447800"/>
            <a:ext cx="2286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734639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sp>
        <p:nvSpPr>
          <p:cNvPr id="5" name="Content Placeholder 2"/>
          <p:cNvSpPr>
            <a:spLocks noGrp="1"/>
          </p:cNvSpPr>
          <p:nvPr>
            <p:ph idx="1"/>
          </p:nvPr>
        </p:nvSpPr>
        <p:spPr>
          <a:xfrm>
            <a:off x="228600" y="979714"/>
            <a:ext cx="8686800" cy="3744686"/>
          </a:xfrm>
        </p:spPr>
        <p:txBody>
          <a:bodyPr>
            <a:normAutofit/>
          </a:bodyPr>
          <a:lstStyle/>
          <a:p>
            <a:pPr algn="just"/>
            <a:r>
              <a:rPr lang="en-US" sz="1600" b="1" dirty="0" smtClean="0">
                <a:solidFill>
                  <a:srgbClr val="C00000"/>
                </a:solidFill>
                <a:effectLst>
                  <a:outerShdw blurRad="38100" dist="38100" dir="2700000" algn="tl">
                    <a:srgbClr val="000000">
                      <a:alpha val="43137"/>
                    </a:srgbClr>
                  </a:outerShdw>
                </a:effectLst>
              </a:rPr>
              <a:t>Muscles of the hand:</a:t>
            </a:r>
          </a:p>
          <a:p>
            <a:pPr lvl="1" algn="just"/>
            <a:r>
              <a:rPr lang="en-US" sz="1600" b="1" dirty="0" smtClean="0"/>
              <a:t>Hypothenar muscles:</a:t>
            </a:r>
          </a:p>
          <a:p>
            <a:pPr lvl="2" algn="just"/>
            <a:r>
              <a:rPr lang="en-US" sz="1600" dirty="0" smtClean="0"/>
              <a:t>Produce hypothenar eminence on the medial side of the palm.</a:t>
            </a:r>
          </a:p>
          <a:p>
            <a:pPr lvl="2" algn="just"/>
            <a:r>
              <a:rPr lang="en-US" sz="1600" dirty="0" smtClean="0"/>
              <a:t>Palmaris brevis is a small muscle in the subcutaneous tissue of the hypothenar eminence. It is not in the hypothenar compartment. It wrinkles the skin of the hypothenar eminence, deepening the hollow of the palm, thereby aiding the palmar grip. It covers and protects the ulnar nerve and artery.</a:t>
            </a:r>
          </a:p>
          <a:p>
            <a:pPr lvl="1" algn="just"/>
            <a:r>
              <a:rPr lang="en-US" sz="1600" b="1" dirty="0" smtClean="0"/>
              <a:t>Short muscles of the hand:</a:t>
            </a:r>
          </a:p>
          <a:p>
            <a:pPr lvl="2" algn="just"/>
            <a:r>
              <a:rPr lang="en-US" sz="1600" dirty="0" smtClean="0"/>
              <a:t>4 slender </a:t>
            </a:r>
            <a:r>
              <a:rPr lang="en-US" sz="1600" dirty="0" err="1" smtClean="0"/>
              <a:t>lumbrical</a:t>
            </a:r>
            <a:r>
              <a:rPr lang="en-US" sz="1600" dirty="0" smtClean="0"/>
              <a:t> muscles with worm-like appearance. They flex the fingers at the metacarpophalangeal joints and extend the interphalangeal joints.</a:t>
            </a:r>
          </a:p>
          <a:p>
            <a:pPr lvl="2" algn="just"/>
            <a:r>
              <a:rPr lang="en-US" sz="1600" dirty="0" smtClean="0"/>
              <a:t>4 dorsal </a:t>
            </a:r>
            <a:r>
              <a:rPr lang="en-US" sz="1600" dirty="0" err="1" smtClean="0"/>
              <a:t>interossei</a:t>
            </a:r>
            <a:r>
              <a:rPr lang="en-US" sz="1600" dirty="0" smtClean="0"/>
              <a:t> muscles between the metacarpals causing abduction (DAB).</a:t>
            </a:r>
          </a:p>
          <a:p>
            <a:pPr lvl="2" algn="just"/>
            <a:r>
              <a:rPr lang="en-US" sz="1600" dirty="0" smtClean="0"/>
              <a:t>3 palmar </a:t>
            </a:r>
            <a:r>
              <a:rPr lang="en-US" sz="1600" dirty="0" err="1" smtClean="0"/>
              <a:t>interossei</a:t>
            </a:r>
            <a:r>
              <a:rPr lang="en-US" sz="1600" dirty="0" smtClean="0"/>
              <a:t> on the palmar surfaces of 2</a:t>
            </a:r>
            <a:r>
              <a:rPr lang="en-US" sz="1600" baseline="30000" dirty="0" smtClean="0"/>
              <a:t>nd</a:t>
            </a:r>
            <a:r>
              <a:rPr lang="en-US" sz="1600" dirty="0" smtClean="0"/>
              <a:t>, 4</a:t>
            </a:r>
            <a:r>
              <a:rPr lang="en-US" sz="1600" baseline="30000" dirty="0" smtClean="0"/>
              <a:t>th</a:t>
            </a:r>
            <a:r>
              <a:rPr lang="en-US" sz="1600" dirty="0"/>
              <a:t> </a:t>
            </a:r>
            <a:r>
              <a:rPr lang="en-US" sz="1600" dirty="0" smtClean="0"/>
              <a:t>and 5</a:t>
            </a:r>
            <a:r>
              <a:rPr lang="en-US" sz="1600" baseline="30000" dirty="0" smtClean="0"/>
              <a:t>th</a:t>
            </a:r>
            <a:r>
              <a:rPr lang="en-US" sz="1600" dirty="0" smtClean="0"/>
              <a:t> metacarpals causing adduction of the fingers (PAD).</a:t>
            </a:r>
          </a:p>
        </p:txBody>
      </p:sp>
      <p:pic>
        <p:nvPicPr>
          <p:cNvPr id="3074" name="Picture 2" descr="http://abbottcenter.com/bostonpaintherapy/wp-content/uploads/2010/03/palmar-brevi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600" y="4582885"/>
            <a:ext cx="1741714" cy="21553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281" t="36835" r="14177" b="10239"/>
          <a:stretch/>
        </p:blipFill>
        <p:spPr bwMode="auto">
          <a:xfrm>
            <a:off x="1502229" y="4604657"/>
            <a:ext cx="4876801" cy="213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25365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534400" cy="5791200"/>
          </a:xfrm>
        </p:spPr>
        <p:txBody>
          <a:bodyPr>
            <a:noAutofit/>
          </a:bodyPr>
          <a:lstStyle/>
          <a:p>
            <a:pPr algn="just"/>
            <a:r>
              <a:rPr lang="en-US" sz="1900" b="1" dirty="0" smtClean="0">
                <a:solidFill>
                  <a:srgbClr val="C00000"/>
                </a:solidFill>
                <a:effectLst>
                  <a:outerShdw blurRad="38100" dist="38100" dir="2700000" algn="tl">
                    <a:srgbClr val="000000">
                      <a:alpha val="43137"/>
                    </a:srgbClr>
                  </a:outerShdw>
                </a:effectLst>
              </a:rPr>
              <a:t>Flexor tendons of extrinsic muscles:</a:t>
            </a:r>
          </a:p>
          <a:p>
            <a:pPr lvl="1" algn="just"/>
            <a:r>
              <a:rPr lang="en-US" sz="1900" dirty="0" smtClean="0"/>
              <a:t>The tendons of flexor </a:t>
            </a:r>
            <a:r>
              <a:rPr lang="en-US" sz="1900" dirty="0" err="1" smtClean="0"/>
              <a:t>digitorum</a:t>
            </a:r>
            <a:r>
              <a:rPr lang="en-US" sz="1900" dirty="0" smtClean="0"/>
              <a:t> </a:t>
            </a:r>
            <a:r>
              <a:rPr lang="en-US" sz="1900" dirty="0" err="1" smtClean="0"/>
              <a:t>superficialis</a:t>
            </a:r>
            <a:r>
              <a:rPr lang="en-US" sz="1900" dirty="0" smtClean="0"/>
              <a:t> (FDS) and flexor </a:t>
            </a:r>
            <a:r>
              <a:rPr lang="en-US" sz="1900" dirty="0" err="1" smtClean="0"/>
              <a:t>digitorum</a:t>
            </a:r>
            <a:r>
              <a:rPr lang="en-US" sz="1900" dirty="0" smtClean="0"/>
              <a:t> </a:t>
            </a:r>
            <a:r>
              <a:rPr lang="en-US" sz="1900" dirty="0" err="1" smtClean="0"/>
              <a:t>profundus</a:t>
            </a:r>
            <a:r>
              <a:rPr lang="en-US" sz="1900" dirty="0" smtClean="0"/>
              <a:t> (FDP) enter the common flexor sheath deep to flexor retinaculum.</a:t>
            </a:r>
          </a:p>
          <a:p>
            <a:pPr lvl="1" algn="just"/>
            <a:endParaRPr lang="en-US" sz="1900" dirty="0" smtClean="0"/>
          </a:p>
          <a:p>
            <a:pPr lvl="1" algn="just"/>
            <a:r>
              <a:rPr lang="en-US" sz="1900" dirty="0" smtClean="0"/>
              <a:t>The tendons enter the central compartment of the hand and fan out to enter the respective digital synovial sheaths.</a:t>
            </a:r>
          </a:p>
          <a:p>
            <a:pPr lvl="1" algn="just"/>
            <a:endParaRPr lang="en-US" sz="1900" dirty="0" smtClean="0"/>
          </a:p>
          <a:p>
            <a:pPr lvl="1" algn="just"/>
            <a:r>
              <a:rPr lang="en-US" sz="1900" dirty="0" smtClean="0"/>
              <a:t>Near the base of the proximal phalanx, the tendon of FDS splits and surrounds the tendon of the FDP.</a:t>
            </a:r>
          </a:p>
          <a:p>
            <a:pPr lvl="1" algn="just"/>
            <a:endParaRPr lang="en-US" sz="1900" dirty="0" smtClean="0"/>
          </a:p>
          <a:p>
            <a:pPr lvl="1" algn="just"/>
            <a:r>
              <a:rPr lang="en-US" sz="1900" dirty="0" smtClean="0"/>
              <a:t>Fibrous digital sheaths: strong, ligamentous sheaths containing the flexor tendons and their synovial sheaths. They extend from heads of metacarpals to bases of distal phalanges and prevent the tendons from pulling away from the digits.</a:t>
            </a:r>
          </a:p>
          <a:p>
            <a:pPr lvl="1" algn="just"/>
            <a:endParaRPr lang="en-US" sz="1900" dirty="0" smtClean="0"/>
          </a:p>
          <a:p>
            <a:pPr lvl="1" algn="just"/>
            <a:r>
              <a:rPr lang="en-US" sz="1900" dirty="0" smtClean="0"/>
              <a:t>The tendon of FPL passes deep to the flexor retinaculum to the thumb within its own synovial sheath.</a:t>
            </a:r>
            <a:endParaRPr lang="en-US" sz="1900" dirty="0"/>
          </a:p>
        </p:txBody>
      </p:sp>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947081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522" t="19955" r="8390" b="5669"/>
          <a:stretch/>
        </p:blipFill>
        <p:spPr bwMode="auto">
          <a:xfrm>
            <a:off x="152400" y="762000"/>
            <a:ext cx="8882743" cy="5943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12695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15000"/>
          </a:xfrm>
        </p:spPr>
        <p:txBody>
          <a:bodyPr>
            <a:noAutofit/>
          </a:bodyPr>
          <a:lstStyle/>
          <a:p>
            <a:pPr algn="just"/>
            <a:r>
              <a:rPr lang="en-US" sz="1550" b="1" dirty="0" smtClean="0">
                <a:solidFill>
                  <a:srgbClr val="C00000"/>
                </a:solidFill>
                <a:effectLst>
                  <a:outerShdw blurRad="38100" dist="38100" dir="2700000" algn="tl">
                    <a:srgbClr val="000000">
                      <a:alpha val="43137"/>
                    </a:srgbClr>
                  </a:outerShdw>
                </a:effectLst>
              </a:rPr>
              <a:t>Arteries of the hand:</a:t>
            </a:r>
          </a:p>
          <a:p>
            <a:pPr lvl="1" algn="just"/>
            <a:r>
              <a:rPr lang="en-US" sz="1550" dirty="0" smtClean="0"/>
              <a:t>Ulnar and radial arteries and their branches provide all the blood supply of the hand.</a:t>
            </a:r>
          </a:p>
          <a:p>
            <a:pPr lvl="1" algn="just"/>
            <a:endParaRPr lang="en-US" sz="1550" dirty="0" smtClean="0"/>
          </a:p>
          <a:p>
            <a:pPr lvl="1" algn="just"/>
            <a:r>
              <a:rPr lang="en-US" sz="1550" dirty="0" smtClean="0"/>
              <a:t>Ulnar artery enters the hand anterior to flexor retinaculum between the pisiform and the hook of hamate via the ulnar canal (</a:t>
            </a:r>
            <a:r>
              <a:rPr lang="en-US" sz="1550" dirty="0" err="1" smtClean="0"/>
              <a:t>Guyon</a:t>
            </a:r>
            <a:r>
              <a:rPr lang="en-US" sz="1550" dirty="0" smtClean="0"/>
              <a:t> canal). It lies lateral to the ulnar nerve.</a:t>
            </a:r>
          </a:p>
          <a:p>
            <a:pPr lvl="1" algn="just"/>
            <a:endParaRPr lang="en-US" sz="1550" dirty="0" smtClean="0"/>
          </a:p>
          <a:p>
            <a:pPr lvl="1" algn="just"/>
            <a:r>
              <a:rPr lang="en-US" sz="1550" dirty="0" smtClean="0"/>
              <a:t>Ulnar artery is the main contributor to the superficial palmar arch which gives rise to 3 common palmar digital arteries that anastomose with palmar metacarpal arteries coming from the deep palmar arch.</a:t>
            </a:r>
          </a:p>
          <a:p>
            <a:pPr lvl="1" algn="just"/>
            <a:endParaRPr lang="en-US" sz="1550" dirty="0" smtClean="0"/>
          </a:p>
          <a:p>
            <a:pPr lvl="1" algn="just"/>
            <a:r>
              <a:rPr lang="en-US" sz="1550" dirty="0" smtClean="0"/>
              <a:t>Radial artery curves around the scaphoid and trapezium in the floor of the anatomical snuff box and enters the palm by passing between the heads of the 1</a:t>
            </a:r>
            <a:r>
              <a:rPr lang="en-US" sz="1550" baseline="30000" dirty="0" smtClean="0"/>
              <a:t>st</a:t>
            </a:r>
            <a:r>
              <a:rPr lang="en-US" sz="1550" dirty="0" smtClean="0"/>
              <a:t> dorsal interosseous muscle.</a:t>
            </a:r>
          </a:p>
          <a:p>
            <a:pPr lvl="1" algn="just"/>
            <a:endParaRPr lang="en-US" sz="1550" dirty="0" smtClean="0"/>
          </a:p>
          <a:p>
            <a:pPr lvl="1" algn="just"/>
            <a:r>
              <a:rPr lang="en-US" sz="1550" dirty="0" smtClean="0"/>
              <a:t>The radial artery ends by anastomosing with the deep branch </a:t>
            </a:r>
            <a:r>
              <a:rPr lang="en-US" sz="1550" dirty="0" smtClean="0"/>
              <a:t>of </a:t>
            </a:r>
            <a:r>
              <a:rPr lang="en-US" sz="1550" dirty="0" smtClean="0"/>
              <a:t>the ulnar artery to form the deep palmar arch. The deep palmar arch gives rise to 3 palmar metacarpal arteries.</a:t>
            </a:r>
          </a:p>
          <a:p>
            <a:pPr lvl="1" algn="just"/>
            <a:endParaRPr lang="en-US" sz="1550" dirty="0" smtClean="0"/>
          </a:p>
          <a:p>
            <a:pPr lvl="1" algn="just"/>
            <a:r>
              <a:rPr lang="en-US" sz="1550" dirty="0" smtClean="0"/>
              <a:t>Radial </a:t>
            </a:r>
            <a:r>
              <a:rPr lang="en-US" sz="1550" dirty="0" err="1" smtClean="0"/>
              <a:t>indicis</a:t>
            </a:r>
            <a:r>
              <a:rPr lang="en-US" sz="1550" dirty="0" smtClean="0"/>
              <a:t> artery: passes along the lateral side of the index finger.</a:t>
            </a:r>
          </a:p>
          <a:p>
            <a:pPr lvl="1" algn="just"/>
            <a:endParaRPr lang="en-US" sz="1550" dirty="0"/>
          </a:p>
          <a:p>
            <a:pPr lvl="1" algn="just"/>
            <a:r>
              <a:rPr lang="en-US" sz="1550" dirty="0" smtClean="0"/>
              <a:t>Clinical correlation: if there is severe injury to the vessels of the hand, a pneumatic tourniquet is applied to the brachial artery to stop hemorrhage or blood flow.</a:t>
            </a:r>
            <a:endParaRPr lang="en-US" sz="1550" dirty="0"/>
          </a:p>
        </p:txBody>
      </p:sp>
      <p:sp>
        <p:nvSpPr>
          <p:cNvPr id="4" name="Title 1"/>
          <p:cNvSpPr>
            <a:spLocks noGrp="1"/>
          </p:cNvSpPr>
          <p:nvPr>
            <p:ph type="title"/>
          </p:nvPr>
        </p:nvSpPr>
        <p:spPr>
          <a:xfrm>
            <a:off x="21771" y="0"/>
            <a:ext cx="9122229" cy="827314"/>
          </a:xfrm>
        </p:spPr>
        <p:txBody>
          <a:bodyPr>
            <a:normAutofit/>
          </a:bodyPr>
          <a:lstStyle/>
          <a:p>
            <a:r>
              <a:rPr lang="en-US" sz="2400" b="1" dirty="0" smtClean="0">
                <a:solidFill>
                  <a:srgbClr val="C00000"/>
                </a:solidFill>
                <a:effectLst>
                  <a:outerShdw blurRad="38100" dist="38100" dir="2700000" algn="tl">
                    <a:srgbClr val="000000">
                      <a:alpha val="43137"/>
                    </a:srgbClr>
                  </a:outerShdw>
                </a:effectLst>
              </a:rPr>
              <a:t>STATION – 1 (Gross Anatomy of The Hand)</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297745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1481</TotalTime>
  <Words>2388</Words>
  <Application>Microsoft Office PowerPoint</Application>
  <PresentationFormat>On-screen Show (4:3)</PresentationFormat>
  <Paragraphs>209</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DEMO – III (Forearm and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1 (Gross Anatomy of The Hand)</vt:lpstr>
      <vt:lpstr>STATION – 2 (Surface Anatomy of Forearm and Hand)</vt:lpstr>
      <vt:lpstr>STATION – 2 (Surface Anatomy of Forearm and Hand)</vt:lpstr>
      <vt:lpstr>STATION – 2 (Bones of The Hand)</vt:lpstr>
      <vt:lpstr>STATION – 2 (Joints of The Hand)</vt:lpstr>
      <vt:lpstr>STATION – 3 (Muscles of The Forearm)</vt:lpstr>
      <vt:lpstr>STATION – 3 (Muscles of The Forearm)</vt:lpstr>
      <vt:lpstr>STATION – 3 (Muscles of The Forearm)</vt:lpstr>
      <vt:lpstr>STATION – 3 (Muscles of The Forearm)</vt:lpstr>
      <vt:lpstr>STATION – 3 (Muscles of The Forearm)</vt:lpstr>
      <vt:lpstr>STATION – 4 (Radiology)</vt:lpstr>
      <vt:lpstr>STATION – 4 (Radiology)</vt:lpstr>
      <vt:lpstr>STATION – 4 (Radiology)</vt:lpstr>
      <vt:lpstr>GOOD LUCK!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 III (The Hand)</dc:title>
  <dc:creator>al hashli</dc:creator>
  <cp:lastModifiedBy>user</cp:lastModifiedBy>
  <cp:revision>29</cp:revision>
  <dcterms:created xsi:type="dcterms:W3CDTF">2015-10-03T15:01:23Z</dcterms:created>
  <dcterms:modified xsi:type="dcterms:W3CDTF">2015-11-15T13:19:13Z</dcterms:modified>
</cp:coreProperties>
</file>