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6" d="100"/>
          <a:sy n="86" d="100"/>
        </p:scale>
        <p:origin x="-1494" y="-90"/>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8176CF4-5C7E-44FB-A583-A2F410B54EF2}" type="datetimeFigureOut">
              <a:rPr lang="en-US" smtClean="0"/>
              <a:pPr/>
              <a:t>11/15/2015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EB032C-8C87-4805-8EF7-E5B38B3DB84F}" type="slidenum">
              <a:rPr lang="en-US" smtClean="0"/>
              <a:pPr/>
              <a:t>‹#›</a:t>
            </a:fld>
            <a:endParaRPr lang="en-US"/>
          </a:p>
        </p:txBody>
      </p:sp>
    </p:spTree>
    <p:extLst>
      <p:ext uri="{BB962C8B-B14F-4D97-AF65-F5344CB8AC3E}">
        <p14:creationId xmlns:p14="http://schemas.microsoft.com/office/powerpoint/2010/main" xmlns="" val="3300295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176CF4-5C7E-44FB-A583-A2F410B54EF2}" type="datetimeFigureOut">
              <a:rPr lang="en-US" smtClean="0"/>
              <a:pPr/>
              <a:t>11/15/2015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EB032C-8C87-4805-8EF7-E5B38B3DB84F}" type="slidenum">
              <a:rPr lang="en-US" smtClean="0"/>
              <a:pPr/>
              <a:t>‹#›</a:t>
            </a:fld>
            <a:endParaRPr lang="en-US"/>
          </a:p>
        </p:txBody>
      </p:sp>
    </p:spTree>
    <p:extLst>
      <p:ext uri="{BB962C8B-B14F-4D97-AF65-F5344CB8AC3E}">
        <p14:creationId xmlns:p14="http://schemas.microsoft.com/office/powerpoint/2010/main" xmlns="" val="2004910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176CF4-5C7E-44FB-A583-A2F410B54EF2}" type="datetimeFigureOut">
              <a:rPr lang="en-US" smtClean="0"/>
              <a:pPr/>
              <a:t>11/15/2015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EB032C-8C87-4805-8EF7-E5B38B3DB84F}" type="slidenum">
              <a:rPr lang="en-US" smtClean="0"/>
              <a:pPr/>
              <a:t>‹#›</a:t>
            </a:fld>
            <a:endParaRPr lang="en-US"/>
          </a:p>
        </p:txBody>
      </p:sp>
    </p:spTree>
    <p:extLst>
      <p:ext uri="{BB962C8B-B14F-4D97-AF65-F5344CB8AC3E}">
        <p14:creationId xmlns:p14="http://schemas.microsoft.com/office/powerpoint/2010/main" xmlns="" val="1101926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176CF4-5C7E-44FB-A583-A2F410B54EF2}" type="datetimeFigureOut">
              <a:rPr lang="en-US" smtClean="0"/>
              <a:pPr/>
              <a:t>11/15/2015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EB032C-8C87-4805-8EF7-E5B38B3DB84F}" type="slidenum">
              <a:rPr lang="en-US" smtClean="0"/>
              <a:pPr/>
              <a:t>‹#›</a:t>
            </a:fld>
            <a:endParaRPr lang="en-US"/>
          </a:p>
        </p:txBody>
      </p:sp>
    </p:spTree>
    <p:extLst>
      <p:ext uri="{BB962C8B-B14F-4D97-AF65-F5344CB8AC3E}">
        <p14:creationId xmlns:p14="http://schemas.microsoft.com/office/powerpoint/2010/main" xmlns="" val="2791013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8176CF4-5C7E-44FB-A583-A2F410B54EF2}" type="datetimeFigureOut">
              <a:rPr lang="en-US" smtClean="0"/>
              <a:pPr/>
              <a:t>11/15/2015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EB032C-8C87-4805-8EF7-E5B38B3DB84F}" type="slidenum">
              <a:rPr lang="en-US" smtClean="0"/>
              <a:pPr/>
              <a:t>‹#›</a:t>
            </a:fld>
            <a:endParaRPr lang="en-US"/>
          </a:p>
        </p:txBody>
      </p:sp>
    </p:spTree>
    <p:extLst>
      <p:ext uri="{BB962C8B-B14F-4D97-AF65-F5344CB8AC3E}">
        <p14:creationId xmlns:p14="http://schemas.microsoft.com/office/powerpoint/2010/main" xmlns="" val="2489066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8176CF4-5C7E-44FB-A583-A2F410B54EF2}" type="datetimeFigureOut">
              <a:rPr lang="en-US" smtClean="0"/>
              <a:pPr/>
              <a:t>11/15/2015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EB032C-8C87-4805-8EF7-E5B38B3DB84F}" type="slidenum">
              <a:rPr lang="en-US" smtClean="0"/>
              <a:pPr/>
              <a:t>‹#›</a:t>
            </a:fld>
            <a:endParaRPr lang="en-US"/>
          </a:p>
        </p:txBody>
      </p:sp>
    </p:spTree>
    <p:extLst>
      <p:ext uri="{BB962C8B-B14F-4D97-AF65-F5344CB8AC3E}">
        <p14:creationId xmlns:p14="http://schemas.microsoft.com/office/powerpoint/2010/main" xmlns="" val="3258606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8176CF4-5C7E-44FB-A583-A2F410B54EF2}" type="datetimeFigureOut">
              <a:rPr lang="en-US" smtClean="0"/>
              <a:pPr/>
              <a:t>11/15/2015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EB032C-8C87-4805-8EF7-E5B38B3DB84F}" type="slidenum">
              <a:rPr lang="en-US" smtClean="0"/>
              <a:pPr/>
              <a:t>‹#›</a:t>
            </a:fld>
            <a:endParaRPr lang="en-US"/>
          </a:p>
        </p:txBody>
      </p:sp>
    </p:spTree>
    <p:extLst>
      <p:ext uri="{BB962C8B-B14F-4D97-AF65-F5344CB8AC3E}">
        <p14:creationId xmlns:p14="http://schemas.microsoft.com/office/powerpoint/2010/main" xmlns="" val="1693729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8176CF4-5C7E-44FB-A583-A2F410B54EF2}" type="datetimeFigureOut">
              <a:rPr lang="en-US" smtClean="0"/>
              <a:pPr/>
              <a:t>11/15/2015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EB032C-8C87-4805-8EF7-E5B38B3DB84F}" type="slidenum">
              <a:rPr lang="en-US" smtClean="0"/>
              <a:pPr/>
              <a:t>‹#›</a:t>
            </a:fld>
            <a:endParaRPr lang="en-US"/>
          </a:p>
        </p:txBody>
      </p:sp>
    </p:spTree>
    <p:extLst>
      <p:ext uri="{BB962C8B-B14F-4D97-AF65-F5344CB8AC3E}">
        <p14:creationId xmlns:p14="http://schemas.microsoft.com/office/powerpoint/2010/main" xmlns="" val="692166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176CF4-5C7E-44FB-A583-A2F410B54EF2}" type="datetimeFigureOut">
              <a:rPr lang="en-US" smtClean="0"/>
              <a:pPr/>
              <a:t>11/15/2015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EB032C-8C87-4805-8EF7-E5B38B3DB84F}" type="slidenum">
              <a:rPr lang="en-US" smtClean="0"/>
              <a:pPr/>
              <a:t>‹#›</a:t>
            </a:fld>
            <a:endParaRPr lang="en-US"/>
          </a:p>
        </p:txBody>
      </p:sp>
    </p:spTree>
    <p:extLst>
      <p:ext uri="{BB962C8B-B14F-4D97-AF65-F5344CB8AC3E}">
        <p14:creationId xmlns:p14="http://schemas.microsoft.com/office/powerpoint/2010/main" xmlns="" val="626521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176CF4-5C7E-44FB-A583-A2F410B54EF2}" type="datetimeFigureOut">
              <a:rPr lang="en-US" smtClean="0"/>
              <a:pPr/>
              <a:t>11/15/2015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EB032C-8C87-4805-8EF7-E5B38B3DB84F}" type="slidenum">
              <a:rPr lang="en-US" smtClean="0"/>
              <a:pPr/>
              <a:t>‹#›</a:t>
            </a:fld>
            <a:endParaRPr lang="en-US"/>
          </a:p>
        </p:txBody>
      </p:sp>
    </p:spTree>
    <p:extLst>
      <p:ext uri="{BB962C8B-B14F-4D97-AF65-F5344CB8AC3E}">
        <p14:creationId xmlns:p14="http://schemas.microsoft.com/office/powerpoint/2010/main" xmlns="" val="869695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176CF4-5C7E-44FB-A583-A2F410B54EF2}" type="datetimeFigureOut">
              <a:rPr lang="en-US" smtClean="0"/>
              <a:pPr/>
              <a:t>11/15/2015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EB032C-8C87-4805-8EF7-E5B38B3DB84F}" type="slidenum">
              <a:rPr lang="en-US" smtClean="0"/>
              <a:pPr/>
              <a:t>‹#›</a:t>
            </a:fld>
            <a:endParaRPr lang="en-US"/>
          </a:p>
        </p:txBody>
      </p:sp>
    </p:spTree>
    <p:extLst>
      <p:ext uri="{BB962C8B-B14F-4D97-AF65-F5344CB8AC3E}">
        <p14:creationId xmlns:p14="http://schemas.microsoft.com/office/powerpoint/2010/main" xmlns="" val="2566070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176CF4-5C7E-44FB-A583-A2F410B54EF2}" type="datetimeFigureOut">
              <a:rPr lang="en-US" smtClean="0"/>
              <a:pPr/>
              <a:t>11/15/2015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EB032C-8C87-4805-8EF7-E5B38B3DB84F}" type="slidenum">
              <a:rPr lang="en-US" smtClean="0"/>
              <a:pPr/>
              <a:t>‹#›</a:t>
            </a:fld>
            <a:endParaRPr lang="en-US"/>
          </a:p>
        </p:txBody>
      </p:sp>
    </p:spTree>
    <p:extLst>
      <p:ext uri="{BB962C8B-B14F-4D97-AF65-F5344CB8AC3E}">
        <p14:creationId xmlns:p14="http://schemas.microsoft.com/office/powerpoint/2010/main" xmlns="" val="18391995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hyperlink" Target="http://www.google.com.bh/url?sa=i&amp;rct=j&amp;q=&amp;esrc=s&amp;source=images&amp;cd=&amp;cad=rja&amp;uact=8&amp;ved=0CAcQjRxqFQoTCLm5jvrShcgCFQNdFAod8d0Ngw&amp;url=http://www.gettyimages.com/detail/illustration/compression-of-brachial-artery-wills-cigarette-card-stock-graphic/127998827&amp;bvm=bv.103073922,d.d24&amp;psig=AFQjCNGjL07FfKI9Mx322hxTFoORkInwmQ&amp;ust=1442839688931431"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0"/>
            <a:ext cx="7772400" cy="1470025"/>
          </a:xfrm>
        </p:spPr>
        <p:txBody>
          <a:bodyPr>
            <a:normAutofit fontScale="90000"/>
          </a:bodyPr>
          <a:lstStyle/>
          <a:p>
            <a:r>
              <a:rPr lang="en-US" sz="6600" b="1" dirty="0" smtClean="0">
                <a:solidFill>
                  <a:srgbClr val="C00000"/>
                </a:solidFill>
                <a:effectLst>
                  <a:outerShdw blurRad="38100" dist="38100" dir="2700000" algn="tl">
                    <a:srgbClr val="000000">
                      <a:alpha val="43137"/>
                    </a:srgbClr>
                  </a:outerShdw>
                </a:effectLst>
              </a:rPr>
              <a:t>DEMO – </a:t>
            </a:r>
            <a:r>
              <a:rPr lang="en-US" sz="6600" b="1" dirty="0" smtClean="0">
                <a:solidFill>
                  <a:srgbClr val="C00000"/>
                </a:solidFill>
                <a:effectLst>
                  <a:outerShdw blurRad="38100" dist="38100" dir="2700000" algn="tl">
                    <a:srgbClr val="000000">
                      <a:alpha val="43137"/>
                    </a:srgbClr>
                  </a:outerShdw>
                </a:effectLst>
              </a:rPr>
              <a:t>II</a:t>
            </a:r>
            <a:r>
              <a:rPr lang="en-US" sz="6600" b="1" dirty="0" smtClean="0">
                <a:solidFill>
                  <a:srgbClr val="C00000"/>
                </a:solidFill>
                <a:effectLst>
                  <a:outerShdw blurRad="38100" dist="38100" dir="2700000" algn="tl">
                    <a:srgbClr val="000000">
                      <a:alpha val="43137"/>
                    </a:srgbClr>
                  </a:outerShdw>
                </a:effectLst>
              </a:rPr>
              <a:t/>
            </a:r>
            <a:br>
              <a:rPr lang="en-US" sz="6600" b="1" dirty="0" smtClean="0">
                <a:solidFill>
                  <a:srgbClr val="C00000"/>
                </a:solidFill>
                <a:effectLst>
                  <a:outerShdw blurRad="38100" dist="38100" dir="2700000" algn="tl">
                    <a:srgbClr val="000000">
                      <a:alpha val="43137"/>
                    </a:srgbClr>
                  </a:outerShdw>
                </a:effectLst>
              </a:rPr>
            </a:br>
            <a:r>
              <a:rPr lang="en-US" sz="2700" b="1" u="sng" dirty="0" smtClean="0">
                <a:solidFill>
                  <a:schemeClr val="bg1">
                    <a:lumMod val="50000"/>
                  </a:schemeClr>
                </a:solidFill>
              </a:rPr>
              <a:t>(Arm)</a:t>
            </a:r>
            <a:endParaRPr lang="en-US" sz="2700" b="1" u="sng" dirty="0">
              <a:solidFill>
                <a:schemeClr val="bg1">
                  <a:lumMod val="50000"/>
                </a:schemeClr>
              </a:solidFill>
            </a:endParaRPr>
          </a:p>
        </p:txBody>
      </p:sp>
      <p:sp>
        <p:nvSpPr>
          <p:cNvPr id="3" name="Subtitle 2"/>
          <p:cNvSpPr>
            <a:spLocks noGrp="1"/>
          </p:cNvSpPr>
          <p:nvPr>
            <p:ph type="subTitle" idx="1"/>
          </p:nvPr>
        </p:nvSpPr>
        <p:spPr>
          <a:xfrm>
            <a:off x="1371600" y="5029200"/>
            <a:ext cx="6400800" cy="1447800"/>
          </a:xfrm>
        </p:spPr>
        <p:txBody>
          <a:bodyPr>
            <a:normAutofit/>
          </a:bodyPr>
          <a:lstStyle/>
          <a:p>
            <a:r>
              <a:rPr lang="en-US" sz="2400" b="1" dirty="0" smtClean="0">
                <a:solidFill>
                  <a:schemeClr val="tx1"/>
                </a:solidFill>
              </a:rPr>
              <a:t>Ali </a:t>
            </a:r>
            <a:r>
              <a:rPr lang="en-US" sz="2400" b="1" dirty="0" err="1" smtClean="0">
                <a:solidFill>
                  <a:schemeClr val="tx1"/>
                </a:solidFill>
              </a:rPr>
              <a:t>Jassim</a:t>
            </a:r>
            <a:r>
              <a:rPr lang="en-US" sz="2400" b="1" dirty="0" smtClean="0">
                <a:solidFill>
                  <a:schemeClr val="tx1"/>
                </a:solidFill>
              </a:rPr>
              <a:t> </a:t>
            </a:r>
            <a:r>
              <a:rPr lang="en-US" sz="2400" b="1" dirty="0" err="1" smtClean="0">
                <a:solidFill>
                  <a:schemeClr val="tx1"/>
                </a:solidFill>
              </a:rPr>
              <a:t>Alhashli</a:t>
            </a:r>
            <a:endParaRPr lang="en-US" sz="2400" b="1" dirty="0">
              <a:solidFill>
                <a:schemeClr val="tx1"/>
              </a:solidFill>
            </a:endParaRPr>
          </a:p>
          <a:p>
            <a:endParaRPr lang="en-US" sz="2400" b="1" dirty="0" smtClean="0">
              <a:solidFill>
                <a:schemeClr val="tx1"/>
              </a:solidFill>
            </a:endParaRPr>
          </a:p>
          <a:p>
            <a:r>
              <a:rPr lang="en-US" sz="1600" b="1" dirty="0" smtClean="0">
                <a:solidFill>
                  <a:schemeClr val="tx1"/>
                </a:solidFill>
              </a:rPr>
              <a:t>Year IV – Unit VII – Musculoskeletal System</a:t>
            </a:r>
            <a:endParaRPr lang="en-US" sz="1600" b="1" dirty="0">
              <a:solidFill>
                <a:schemeClr val="tx1"/>
              </a:solidFill>
            </a:endParaRPr>
          </a:p>
        </p:txBody>
      </p:sp>
      <p:pic>
        <p:nvPicPr>
          <p:cNvPr id="21506" name="Picture 2" descr="C:\Users\al hashli\Desktop\Ali\ali sultan bin casim tugra mail.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8000" y="2133600"/>
            <a:ext cx="3048000" cy="2667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313733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600200"/>
            <a:ext cx="4419600" cy="4525963"/>
          </a:xfrm>
        </p:spPr>
        <p:txBody>
          <a:bodyPr>
            <a:normAutofit fontScale="92500" lnSpcReduction="20000"/>
          </a:bodyPr>
          <a:lstStyle/>
          <a:p>
            <a:pPr algn="just"/>
            <a:r>
              <a:rPr lang="en-US" sz="1800" b="1" u="sng" dirty="0" smtClean="0">
                <a:solidFill>
                  <a:srgbClr val="C00000"/>
                </a:solidFill>
              </a:rPr>
              <a:t>Dislocation of the head of the </a:t>
            </a:r>
            <a:r>
              <a:rPr lang="en-US" sz="1800" b="1" u="sng" dirty="0" err="1" smtClean="0">
                <a:solidFill>
                  <a:srgbClr val="C00000"/>
                </a:solidFill>
              </a:rPr>
              <a:t>humerus</a:t>
            </a:r>
            <a:r>
              <a:rPr lang="en-US" sz="1800" dirty="0" smtClean="0"/>
              <a:t> mostly occurs </a:t>
            </a:r>
            <a:r>
              <a:rPr lang="en-US" sz="1800" b="1" dirty="0" smtClean="0"/>
              <a:t>anteriorly and inferiorly</a:t>
            </a:r>
            <a:r>
              <a:rPr lang="en-US" sz="1800" dirty="0" smtClean="0"/>
              <a:t>. When this happens, the shoulder </a:t>
            </a:r>
            <a:r>
              <a:rPr lang="en-US" sz="1800" b="1" dirty="0" smtClean="0"/>
              <a:t>prominence will disappear</a:t>
            </a:r>
            <a:r>
              <a:rPr lang="en-US" sz="1800" dirty="0" smtClean="0"/>
              <a:t> and instead of having a rounded contour it will </a:t>
            </a:r>
            <a:r>
              <a:rPr lang="en-US" sz="1800" b="1" dirty="0" smtClean="0"/>
              <a:t>become </a:t>
            </a:r>
            <a:r>
              <a:rPr lang="en-US" sz="1800" b="1" dirty="0" smtClean="0"/>
              <a:t>flat.</a:t>
            </a:r>
            <a:endParaRPr lang="en-US" sz="1800" b="1" dirty="0" smtClean="0"/>
          </a:p>
          <a:p>
            <a:pPr algn="just"/>
            <a:r>
              <a:rPr lang="en-US" sz="1800" dirty="0" smtClean="0"/>
              <a:t>Normally, it is </a:t>
            </a:r>
            <a:r>
              <a:rPr lang="en-US" sz="1800" b="1" dirty="0" smtClean="0"/>
              <a:t>difficult to feel the head of the </a:t>
            </a:r>
            <a:r>
              <a:rPr lang="en-US" sz="1800" b="1" dirty="0" err="1" smtClean="0"/>
              <a:t>humerus</a:t>
            </a:r>
            <a:r>
              <a:rPr lang="en-US" sz="1800" dirty="0" smtClean="0"/>
              <a:t> (especially in muscular people – thin people are an exception) </a:t>
            </a:r>
            <a:r>
              <a:rPr lang="en-US" sz="1800" b="1" u="sng" dirty="0" smtClean="0">
                <a:solidFill>
                  <a:srgbClr val="C00000"/>
                </a:solidFill>
              </a:rPr>
              <a:t>but the greater tubercle of the </a:t>
            </a:r>
            <a:r>
              <a:rPr lang="en-US" sz="1800" b="1" u="sng" dirty="0" err="1" smtClean="0">
                <a:solidFill>
                  <a:srgbClr val="C00000"/>
                </a:solidFill>
              </a:rPr>
              <a:t>humerus</a:t>
            </a:r>
            <a:r>
              <a:rPr lang="en-US" sz="1800" b="1" u="sng" dirty="0" smtClean="0">
                <a:solidFill>
                  <a:srgbClr val="C00000"/>
                </a:solidFill>
              </a:rPr>
              <a:t> can be felt in majority of people.</a:t>
            </a:r>
          </a:p>
          <a:p>
            <a:pPr algn="just"/>
            <a:r>
              <a:rPr lang="en-US" sz="1800" b="1" u="sng" dirty="0" smtClean="0">
                <a:solidFill>
                  <a:srgbClr val="C00000"/>
                </a:solidFill>
              </a:rPr>
              <a:t>The tip of coracoid process</a:t>
            </a:r>
            <a:r>
              <a:rPr lang="en-US" sz="1800" dirty="0" smtClean="0"/>
              <a:t> of the scapula (a bony prominence) is felt by compressing the area </a:t>
            </a:r>
            <a:r>
              <a:rPr lang="en-US" sz="1800" b="1" dirty="0" smtClean="0"/>
              <a:t>below the junction of the middle 1/3 and lateral 1/3 of the </a:t>
            </a:r>
            <a:r>
              <a:rPr lang="en-US" sz="1800" b="1" dirty="0" smtClean="0"/>
              <a:t>clavicle (deep in the </a:t>
            </a:r>
            <a:r>
              <a:rPr lang="en-US" sz="1800" b="1" dirty="0" err="1" smtClean="0"/>
              <a:t>deltopectoral</a:t>
            </a:r>
            <a:r>
              <a:rPr lang="en-US" sz="1800" b="1" dirty="0" smtClean="0"/>
              <a:t> triangle).</a:t>
            </a:r>
            <a:endParaRPr lang="en-US" sz="1800" b="1" dirty="0" smtClean="0"/>
          </a:p>
          <a:p>
            <a:pPr algn="just"/>
            <a:r>
              <a:rPr lang="en-US" sz="1800" dirty="0" smtClean="0"/>
              <a:t>When there is </a:t>
            </a:r>
            <a:r>
              <a:rPr lang="en-US" sz="1800" b="1" u="sng" dirty="0" smtClean="0">
                <a:solidFill>
                  <a:srgbClr val="C00000"/>
                </a:solidFill>
              </a:rPr>
              <a:t>dislocation of the head of </a:t>
            </a:r>
            <a:r>
              <a:rPr lang="en-US" sz="1800" b="1" u="sng" dirty="0" err="1" smtClean="0">
                <a:solidFill>
                  <a:srgbClr val="C00000"/>
                </a:solidFill>
              </a:rPr>
              <a:t>humerus</a:t>
            </a:r>
            <a:r>
              <a:rPr lang="en-US" sz="1800" dirty="0" smtClean="0"/>
              <a:t> from the shoulder joint, it can be </a:t>
            </a:r>
            <a:r>
              <a:rPr lang="en-US" sz="1800" b="1" dirty="0" smtClean="0"/>
              <a:t>felt below the coracoid process (</a:t>
            </a:r>
            <a:r>
              <a:rPr lang="en-US" sz="1800" b="1" dirty="0" err="1" smtClean="0"/>
              <a:t>subcoracoid</a:t>
            </a:r>
            <a:r>
              <a:rPr lang="en-US" sz="1800" b="1" dirty="0" smtClean="0"/>
              <a:t> location).</a:t>
            </a:r>
            <a:endParaRPr lang="en-US" sz="1800" b="1" dirty="0"/>
          </a:p>
        </p:txBody>
      </p:sp>
      <p:sp>
        <p:nvSpPr>
          <p:cNvPr id="4" name="Title 1"/>
          <p:cNvSpPr>
            <a:spLocks noGrp="1"/>
          </p:cNvSpPr>
          <p:nvPr>
            <p:ph type="title"/>
          </p:nvPr>
        </p:nvSpPr>
        <p:spPr>
          <a:xfrm>
            <a:off x="457200" y="0"/>
            <a:ext cx="8229600" cy="1143000"/>
          </a:xfrm>
        </p:spPr>
        <p:txBody>
          <a:bodyPr>
            <a:normAutofit/>
          </a:bodyPr>
          <a:lstStyle/>
          <a:p>
            <a:r>
              <a:rPr lang="en-US" sz="2800" b="1" dirty="0" smtClean="0">
                <a:solidFill>
                  <a:srgbClr val="C00000"/>
                </a:solidFill>
                <a:effectLst>
                  <a:outerShdw blurRad="38100" dist="38100" dir="2700000" algn="tl">
                    <a:srgbClr val="000000">
                      <a:alpha val="43137"/>
                    </a:srgbClr>
                  </a:outerShdw>
                </a:effectLst>
              </a:rPr>
              <a:t>STATION – 2 (Surface anatomy)</a:t>
            </a:r>
            <a:endParaRPr lang="en-US" sz="2400" b="1" dirty="0">
              <a:solidFill>
                <a:srgbClr val="C00000"/>
              </a:solidFill>
              <a:effectLst>
                <a:outerShdw blurRad="38100" dist="38100" dir="2700000" algn="tl">
                  <a:srgbClr val="000000">
                    <a:alpha val="43137"/>
                  </a:srgbClr>
                </a:outerShdw>
              </a:effectLst>
            </a:endParaRPr>
          </a:p>
        </p:txBody>
      </p:sp>
      <p:pic>
        <p:nvPicPr>
          <p:cNvPr id="2050" name="Picture 2" descr="http://www.mensfitness.com/sites/mensfitness.com/files/styles/photo_gallery_full/public/shoulders_rotator.jpg?itok=ChefJgmh"/>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29774"/>
          <a:stretch/>
        </p:blipFill>
        <p:spPr bwMode="auto">
          <a:xfrm>
            <a:off x="5029200" y="1981200"/>
            <a:ext cx="3973286" cy="32575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sp>
        <p:nvSpPr>
          <p:cNvPr id="5" name="Oval 4"/>
          <p:cNvSpPr/>
          <p:nvPr/>
        </p:nvSpPr>
        <p:spPr>
          <a:xfrm>
            <a:off x="6629400" y="2743200"/>
            <a:ext cx="1219200" cy="1219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a:stCxn id="5" idx="7"/>
          </p:cNvCxnSpPr>
          <p:nvPr/>
        </p:nvCxnSpPr>
        <p:spPr>
          <a:xfrm flipV="1">
            <a:off x="7670052" y="2819400"/>
            <a:ext cx="178548" cy="10234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659166" y="2191082"/>
            <a:ext cx="1243160" cy="584775"/>
          </a:xfrm>
          <a:prstGeom prst="rect">
            <a:avLst/>
          </a:prstGeom>
          <a:noFill/>
        </p:spPr>
        <p:txBody>
          <a:bodyPr wrap="square" rtlCol="0">
            <a:spAutoFit/>
          </a:bodyPr>
          <a:lstStyle/>
          <a:p>
            <a:pPr algn="ctr"/>
            <a:r>
              <a:rPr lang="en-US" sz="1600" b="1" dirty="0" smtClean="0"/>
              <a:t>Shoulder prominence</a:t>
            </a:r>
            <a:endParaRPr lang="en-US" sz="1600" b="1" dirty="0"/>
          </a:p>
        </p:txBody>
      </p:sp>
    </p:spTree>
    <p:extLst>
      <p:ext uri="{BB962C8B-B14F-4D97-AF65-F5344CB8AC3E}">
        <p14:creationId xmlns:p14="http://schemas.microsoft.com/office/powerpoint/2010/main" xmlns="" val="9789837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01"/>
            <a:ext cx="5257800" cy="5266192"/>
          </a:xfrm>
        </p:spPr>
        <p:txBody>
          <a:bodyPr>
            <a:normAutofit/>
          </a:bodyPr>
          <a:lstStyle/>
          <a:p>
            <a:pPr algn="just"/>
            <a:r>
              <a:rPr lang="en-US" sz="1400" b="1" u="sng" dirty="0" err="1" smtClean="0">
                <a:solidFill>
                  <a:srgbClr val="C00000"/>
                </a:solidFill>
              </a:rPr>
              <a:t>Supraepicondylar</a:t>
            </a:r>
            <a:r>
              <a:rPr lang="en-US" sz="1400" b="1" u="sng" dirty="0" smtClean="0">
                <a:solidFill>
                  <a:srgbClr val="C00000"/>
                </a:solidFill>
              </a:rPr>
              <a:t> </a:t>
            </a:r>
            <a:r>
              <a:rPr lang="en-US" sz="1400" b="1" u="sng" dirty="0" err="1" smtClean="0">
                <a:solidFill>
                  <a:srgbClr val="C00000"/>
                </a:solidFill>
              </a:rPr>
              <a:t>humerus</a:t>
            </a:r>
            <a:r>
              <a:rPr lang="en-US" sz="1400" b="1" u="sng" dirty="0" smtClean="0">
                <a:solidFill>
                  <a:srgbClr val="C00000"/>
                </a:solidFill>
              </a:rPr>
              <a:t> fracture:</a:t>
            </a:r>
            <a:r>
              <a:rPr lang="en-US" sz="1400" b="1" u="sng" dirty="0">
                <a:solidFill>
                  <a:srgbClr val="C00000"/>
                </a:solidFill>
              </a:rPr>
              <a:t> </a:t>
            </a:r>
            <a:endParaRPr lang="en-US" sz="1400" b="1" u="sng" dirty="0" smtClean="0">
              <a:solidFill>
                <a:srgbClr val="C00000"/>
              </a:solidFill>
            </a:endParaRPr>
          </a:p>
          <a:p>
            <a:pPr lvl="1" algn="just"/>
            <a:r>
              <a:rPr lang="en-US" sz="1400" dirty="0" smtClean="0"/>
              <a:t>it is a fracture of the distal </a:t>
            </a:r>
            <a:r>
              <a:rPr lang="en-US" sz="1400" dirty="0" err="1" smtClean="0"/>
              <a:t>humerus</a:t>
            </a:r>
            <a:r>
              <a:rPr lang="en-US" sz="1400" dirty="0" smtClean="0"/>
              <a:t> just above the epicondyles. While relatively rare in adults, it is one of the most common fractures to occur in children and is often associated with the development of serious complications.</a:t>
            </a:r>
            <a:endParaRPr lang="en-US" sz="1400" dirty="0"/>
          </a:p>
          <a:p>
            <a:pPr lvl="1" algn="just"/>
            <a:r>
              <a:rPr lang="en-US" sz="1400" dirty="0" smtClean="0"/>
              <a:t>Direct damage or swelling can cause the interference to the blood supply of the forearm via the brachial artery. The resulting ischemia can cause Volkmann’s Ischemic Contracture – uncontrolled flexion of the hand, as flexors muscles become fibrotic and short. There also can be damage to the </a:t>
            </a:r>
            <a:r>
              <a:rPr lang="en-US" sz="1400" dirty="0" smtClean="0"/>
              <a:t>median, </a:t>
            </a:r>
            <a:r>
              <a:rPr lang="en-US" sz="1400" dirty="0" smtClean="0"/>
              <a:t>ulnar or radial nerves.</a:t>
            </a:r>
          </a:p>
        </p:txBody>
      </p:sp>
      <p:sp>
        <p:nvSpPr>
          <p:cNvPr id="4" name="Title 1"/>
          <p:cNvSpPr>
            <a:spLocks noGrp="1"/>
          </p:cNvSpPr>
          <p:nvPr>
            <p:ph type="title"/>
          </p:nvPr>
        </p:nvSpPr>
        <p:spPr>
          <a:xfrm>
            <a:off x="457200" y="0"/>
            <a:ext cx="8229600" cy="870719"/>
          </a:xfrm>
        </p:spPr>
        <p:txBody>
          <a:bodyPr>
            <a:normAutofit/>
          </a:bodyPr>
          <a:lstStyle/>
          <a:p>
            <a:r>
              <a:rPr lang="en-US" sz="2800" b="1" dirty="0" smtClean="0">
                <a:solidFill>
                  <a:srgbClr val="C00000"/>
                </a:solidFill>
                <a:effectLst>
                  <a:outerShdw blurRad="38100" dist="38100" dir="2700000" algn="tl">
                    <a:srgbClr val="000000">
                      <a:alpha val="43137"/>
                    </a:srgbClr>
                  </a:outerShdw>
                </a:effectLst>
              </a:rPr>
              <a:t>STATION – 2 (Surface anatomy)</a:t>
            </a:r>
            <a:endParaRPr lang="en-US" sz="2400" b="1" dirty="0">
              <a:solidFill>
                <a:srgbClr val="C00000"/>
              </a:solidFill>
              <a:effectLst>
                <a:outerShdw blurRad="38100" dist="38100" dir="2700000" algn="tl">
                  <a:srgbClr val="000000">
                    <a:alpha val="43137"/>
                  </a:srgbClr>
                </a:outerShdw>
              </a:effectLst>
            </a:endParaRPr>
          </a:p>
        </p:txBody>
      </p:sp>
      <p:pic>
        <p:nvPicPr>
          <p:cNvPr id="3074" name="Picture 2" descr="https://thegreenstraw.files.wordpress.com/2011/07/moisturize-elbow_30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86400" y="1643743"/>
            <a:ext cx="3329748" cy="40386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cxnSp>
        <p:nvCxnSpPr>
          <p:cNvPr id="6" name="Straight Arrow Connector 5"/>
          <p:cNvCxnSpPr/>
          <p:nvPr/>
        </p:nvCxnSpPr>
        <p:spPr>
          <a:xfrm flipH="1">
            <a:off x="6400800" y="4114800"/>
            <a:ext cx="838200" cy="1828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8" name="TextBox 7"/>
          <p:cNvSpPr txBox="1"/>
          <p:nvPr/>
        </p:nvSpPr>
        <p:spPr>
          <a:xfrm>
            <a:off x="5334000" y="5965371"/>
            <a:ext cx="2133600" cy="738664"/>
          </a:xfrm>
          <a:prstGeom prst="rect">
            <a:avLst/>
          </a:prstGeom>
          <a:noFill/>
        </p:spPr>
        <p:txBody>
          <a:bodyPr wrap="square" rtlCol="0">
            <a:spAutoFit/>
          </a:bodyPr>
          <a:lstStyle/>
          <a:p>
            <a:pPr algn="ctr"/>
            <a:r>
              <a:rPr lang="en-US" sz="1050" b="1" dirty="0" smtClean="0"/>
              <a:t>Olecranon process of the ulna occupying the olecranon fossa of the </a:t>
            </a:r>
            <a:r>
              <a:rPr lang="en-US" sz="1050" b="1" dirty="0" err="1" smtClean="0"/>
              <a:t>humerus</a:t>
            </a:r>
            <a:r>
              <a:rPr lang="en-US" sz="1050" b="1" dirty="0" smtClean="0"/>
              <a:t> during extension of the elbow</a:t>
            </a:r>
            <a:endParaRPr lang="en-US" sz="1050" b="1" dirty="0"/>
          </a:p>
        </p:txBody>
      </p:sp>
      <p:cxnSp>
        <p:nvCxnSpPr>
          <p:cNvPr id="10" name="Straight Arrow Connector 9"/>
          <p:cNvCxnSpPr/>
          <p:nvPr/>
        </p:nvCxnSpPr>
        <p:spPr>
          <a:xfrm>
            <a:off x="7620000" y="4343400"/>
            <a:ext cx="533400" cy="1600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2" name="TextBox 11"/>
          <p:cNvSpPr txBox="1"/>
          <p:nvPr/>
        </p:nvSpPr>
        <p:spPr>
          <a:xfrm>
            <a:off x="7391400" y="5965371"/>
            <a:ext cx="1424748" cy="577081"/>
          </a:xfrm>
          <a:prstGeom prst="rect">
            <a:avLst/>
          </a:prstGeom>
          <a:noFill/>
        </p:spPr>
        <p:txBody>
          <a:bodyPr wrap="square" rtlCol="0">
            <a:spAutoFit/>
          </a:bodyPr>
          <a:lstStyle/>
          <a:p>
            <a:pPr algn="ctr"/>
            <a:r>
              <a:rPr lang="en-US" sz="1050" b="1" dirty="0" smtClean="0"/>
              <a:t>Medial epicondyle in the distal end of the </a:t>
            </a:r>
            <a:r>
              <a:rPr lang="en-US" sz="1050" b="1" dirty="0" err="1" smtClean="0"/>
              <a:t>humerus</a:t>
            </a:r>
            <a:endParaRPr lang="en-US" sz="1050" b="1" dirty="0"/>
          </a:p>
        </p:txBody>
      </p:sp>
      <p:cxnSp>
        <p:nvCxnSpPr>
          <p:cNvPr id="13" name="Straight Arrow Connector 12"/>
          <p:cNvCxnSpPr/>
          <p:nvPr/>
        </p:nvCxnSpPr>
        <p:spPr>
          <a:xfrm flipH="1" flipV="1">
            <a:off x="6324600" y="1447800"/>
            <a:ext cx="762000" cy="2057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5" name="TextBox 14"/>
          <p:cNvSpPr txBox="1"/>
          <p:nvPr/>
        </p:nvSpPr>
        <p:spPr>
          <a:xfrm>
            <a:off x="5448300" y="870719"/>
            <a:ext cx="1600200" cy="577081"/>
          </a:xfrm>
          <a:prstGeom prst="rect">
            <a:avLst/>
          </a:prstGeom>
          <a:noFill/>
        </p:spPr>
        <p:txBody>
          <a:bodyPr wrap="square" rtlCol="0">
            <a:spAutoFit/>
          </a:bodyPr>
          <a:lstStyle/>
          <a:p>
            <a:pPr algn="ctr"/>
            <a:r>
              <a:rPr lang="en-US" sz="1050" b="1" dirty="0" smtClean="0"/>
              <a:t>Lateral epicondyle in the distal end of the </a:t>
            </a:r>
            <a:r>
              <a:rPr lang="en-US" sz="1050" b="1" dirty="0" err="1" smtClean="0"/>
              <a:t>humerus</a:t>
            </a:r>
            <a:endParaRPr lang="en-US" sz="1050" b="1" dirty="0"/>
          </a:p>
        </p:txBody>
      </p:sp>
      <p:pic>
        <p:nvPicPr>
          <p:cNvPr id="3076" name="Picture 4" descr="Supracondylar09.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52600" y="3408011"/>
            <a:ext cx="2286000" cy="324237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525619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333499"/>
            <a:ext cx="6477000" cy="5143500"/>
          </a:xfrm>
        </p:spPr>
        <p:txBody>
          <a:bodyPr>
            <a:normAutofit/>
          </a:bodyPr>
          <a:lstStyle/>
          <a:p>
            <a:pPr algn="just"/>
            <a:r>
              <a:rPr lang="en-US" sz="1800" b="1" u="sng" dirty="0" smtClean="0">
                <a:solidFill>
                  <a:srgbClr val="C00000"/>
                </a:solidFill>
              </a:rPr>
              <a:t>Anterior axillary fold is formed by</a:t>
            </a:r>
            <a:r>
              <a:rPr lang="en-US" sz="1800" dirty="0" smtClean="0"/>
              <a:t>: pectoralis major muscle.</a:t>
            </a:r>
          </a:p>
          <a:p>
            <a:pPr algn="just"/>
            <a:r>
              <a:rPr lang="en-US" sz="1800" b="1" u="sng" dirty="0" smtClean="0">
                <a:solidFill>
                  <a:srgbClr val="C00000"/>
                </a:solidFill>
              </a:rPr>
              <a:t>Posterior axillary fold is formed by</a:t>
            </a:r>
            <a:r>
              <a:rPr lang="en-US" sz="1800" dirty="0" smtClean="0"/>
              <a:t>: latissimus </a:t>
            </a:r>
            <a:r>
              <a:rPr lang="en-US" sz="1800" dirty="0" err="1" smtClean="0"/>
              <a:t>dorsi</a:t>
            </a:r>
            <a:r>
              <a:rPr lang="en-US" sz="1800" dirty="0" smtClean="0"/>
              <a:t> </a:t>
            </a:r>
            <a:r>
              <a:rPr lang="en-US" sz="1800" dirty="0" smtClean="0"/>
              <a:t>+ </a:t>
            </a:r>
            <a:r>
              <a:rPr lang="en-US" sz="1800" dirty="0" err="1" smtClean="0"/>
              <a:t>teres</a:t>
            </a:r>
            <a:r>
              <a:rPr lang="en-US" sz="1800" dirty="0" smtClean="0"/>
              <a:t> major.</a:t>
            </a:r>
            <a:endParaRPr lang="en-US" sz="1800" dirty="0" smtClean="0"/>
          </a:p>
          <a:p>
            <a:pPr algn="just"/>
            <a:r>
              <a:rPr lang="en-US" sz="1800" b="1" u="sng" dirty="0" smtClean="0">
                <a:solidFill>
                  <a:srgbClr val="C00000"/>
                </a:solidFill>
              </a:rPr>
              <a:t>Axillary artery</a:t>
            </a:r>
            <a:r>
              <a:rPr lang="en-US" sz="1800" dirty="0" smtClean="0"/>
              <a:t> can be felt around the surgical neck of the </a:t>
            </a:r>
            <a:r>
              <a:rPr lang="en-US" sz="1800" dirty="0" err="1" smtClean="0"/>
              <a:t>humerus</a:t>
            </a:r>
            <a:r>
              <a:rPr lang="en-US" sz="1800" dirty="0" smtClean="0"/>
              <a:t>. A pulse can be measured from it (figure</a:t>
            </a:r>
            <a:r>
              <a:rPr lang="en-US" sz="1800" dirty="0" smtClean="0"/>
              <a:t>)</a:t>
            </a:r>
            <a:endParaRPr lang="en-US" sz="1800" dirty="0" smtClean="0"/>
          </a:p>
          <a:p>
            <a:pPr algn="just"/>
            <a:r>
              <a:rPr lang="en-US" sz="1800" dirty="0" smtClean="0"/>
              <a:t>The </a:t>
            </a:r>
            <a:r>
              <a:rPr lang="en-US" sz="1800" b="1" u="sng" dirty="0" smtClean="0">
                <a:solidFill>
                  <a:srgbClr val="C00000"/>
                </a:solidFill>
              </a:rPr>
              <a:t>brachial artery</a:t>
            </a:r>
            <a:r>
              <a:rPr lang="en-US" sz="1800" dirty="0" smtClean="0"/>
              <a:t> is a continuation of the axillary artery. It runs in the medial side of the lower 1/3 of the arm and then branches in the cubital fossa to radial and ulnar arteries (figure</a:t>
            </a:r>
            <a:r>
              <a:rPr lang="en-US" sz="1800" dirty="0" smtClean="0"/>
              <a:t>). I</a:t>
            </a:r>
            <a:r>
              <a:rPr lang="en-US" sz="1800" dirty="0" smtClean="0"/>
              <a:t>t </a:t>
            </a:r>
            <a:r>
              <a:rPr lang="en-US" sz="1800" dirty="0" smtClean="0"/>
              <a:t>is </a:t>
            </a:r>
            <a:r>
              <a:rPr lang="en-US" sz="1800" dirty="0" smtClean="0"/>
              <a:t>a used </a:t>
            </a:r>
            <a:r>
              <a:rPr lang="en-US" sz="1800" dirty="0" smtClean="0"/>
              <a:t>in anesthesia of the upper limb + controlling hemorrhage by compressing it.</a:t>
            </a:r>
            <a:endParaRPr lang="en-US" sz="1800" dirty="0" smtClean="0"/>
          </a:p>
          <a:p>
            <a:pPr algn="just"/>
            <a:r>
              <a:rPr lang="en-US" sz="1800" b="1" u="sng" dirty="0" smtClean="0">
                <a:solidFill>
                  <a:srgbClr val="C00000"/>
                </a:solidFill>
              </a:rPr>
              <a:t>The elbow joint is a compound joint composed of:</a:t>
            </a:r>
          </a:p>
          <a:p>
            <a:pPr lvl="1" algn="just"/>
            <a:r>
              <a:rPr lang="en-US" sz="1800" b="1" dirty="0" err="1" smtClean="0"/>
              <a:t>Humero</a:t>
            </a:r>
            <a:r>
              <a:rPr lang="en-US" sz="1800" b="1" dirty="0" smtClean="0"/>
              <a:t>-ulnar</a:t>
            </a:r>
            <a:r>
              <a:rPr lang="en-US" sz="1800" dirty="0" smtClean="0"/>
              <a:t>: hinge type.</a:t>
            </a:r>
          </a:p>
          <a:p>
            <a:pPr lvl="1" algn="just"/>
            <a:r>
              <a:rPr lang="en-US" sz="1800" b="1" dirty="0" err="1" smtClean="0"/>
              <a:t>Humero</a:t>
            </a:r>
            <a:r>
              <a:rPr lang="en-US" sz="1800" b="1" dirty="0" smtClean="0"/>
              <a:t>-radial</a:t>
            </a:r>
            <a:r>
              <a:rPr lang="en-US" sz="1800" dirty="0" smtClean="0"/>
              <a:t>: ball and socket.</a:t>
            </a:r>
          </a:p>
          <a:p>
            <a:pPr lvl="1" algn="just"/>
            <a:r>
              <a:rPr lang="en-US" sz="1800" b="1" dirty="0" smtClean="0"/>
              <a:t>Proximal radio-ulnar joint</a:t>
            </a:r>
            <a:r>
              <a:rPr lang="en-US" sz="1800" dirty="0" smtClean="0"/>
              <a:t>: pivot type.</a:t>
            </a:r>
          </a:p>
          <a:p>
            <a:pPr algn="just"/>
            <a:r>
              <a:rPr lang="en-US" sz="1800" dirty="0" smtClean="0"/>
              <a:t>If you want to feel you </a:t>
            </a:r>
            <a:r>
              <a:rPr lang="en-US" sz="1800" b="1" u="sng" dirty="0" smtClean="0">
                <a:solidFill>
                  <a:srgbClr val="C00000"/>
                </a:solidFill>
              </a:rPr>
              <a:t>ulnar nerve</a:t>
            </a:r>
            <a:r>
              <a:rPr lang="en-US" sz="1800" dirty="0" smtClean="0"/>
              <a:t>, flex your elbow joint → place a finger behind the medial epicondyle → roll and pull up!</a:t>
            </a:r>
          </a:p>
        </p:txBody>
      </p:sp>
      <p:sp>
        <p:nvSpPr>
          <p:cNvPr id="4" name="Title 1"/>
          <p:cNvSpPr>
            <a:spLocks noGrp="1"/>
          </p:cNvSpPr>
          <p:nvPr>
            <p:ph type="title"/>
          </p:nvPr>
        </p:nvSpPr>
        <p:spPr>
          <a:xfrm>
            <a:off x="990600" y="228600"/>
            <a:ext cx="4953000" cy="870719"/>
          </a:xfrm>
        </p:spPr>
        <p:txBody>
          <a:bodyPr>
            <a:normAutofit/>
          </a:bodyPr>
          <a:lstStyle/>
          <a:p>
            <a:r>
              <a:rPr lang="en-US" sz="2800" b="1" dirty="0" smtClean="0">
                <a:solidFill>
                  <a:srgbClr val="C00000"/>
                </a:solidFill>
                <a:effectLst>
                  <a:outerShdw blurRad="38100" dist="38100" dir="2700000" algn="tl">
                    <a:srgbClr val="000000">
                      <a:alpha val="43137"/>
                    </a:srgbClr>
                  </a:outerShdw>
                </a:effectLst>
              </a:rPr>
              <a:t>STATION – 2 (Surface anatomy)</a:t>
            </a:r>
            <a:endParaRPr lang="en-US" sz="2400" b="1" dirty="0">
              <a:solidFill>
                <a:srgbClr val="C00000"/>
              </a:solidFill>
              <a:effectLst>
                <a:outerShdw blurRad="38100" dist="38100" dir="2700000" algn="tl">
                  <a:srgbClr val="000000">
                    <a:alpha val="43137"/>
                  </a:srgbClr>
                </a:outerShdw>
              </a:effectLst>
            </a:endParaRPr>
          </a:p>
        </p:txBody>
      </p:sp>
      <p:pic>
        <p:nvPicPr>
          <p:cNvPr id="4098" name="Picture 2" descr="http://teachmeanatomy.info/wp-content/uploads/Surface-Anatomy-of-the-Axilla-Anterior-and-Posterior-Axillary-Folds.pn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762" t="3392" r="3132" b="3457"/>
          <a:stretch/>
        </p:blipFill>
        <p:spPr bwMode="auto">
          <a:xfrm>
            <a:off x="6931278" y="381000"/>
            <a:ext cx="2071207" cy="190499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pic>
        <p:nvPicPr>
          <p:cNvPr id="4100" name="Picture 4" descr="http://www.nysora.com/files/2013/chapter-15/pic6.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931278" y="2481943"/>
            <a:ext cx="2071208" cy="1905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pic>
        <p:nvPicPr>
          <p:cNvPr id="4102" name="Picture 6" descr="http://cache4.asset-cache.net/gc/127998827-compression-of-brachial-artery-wills-gettyimages.jpg?v=1&amp;c=IWSAsset&amp;k=2&amp;d=DuO7VsuHo06N4KbjG7XN1NcQ2%2FFXQV692beJ9inzVfOw1RGpozV2rRdvpCV5E9is">
            <a:hlinkClick r:id="rId4"/>
          </p:cNvPr>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1966" t="17434" r="33612" b="10121"/>
          <a:stretch/>
        </p:blipFill>
        <p:spPr bwMode="auto">
          <a:xfrm>
            <a:off x="6920390" y="4572000"/>
            <a:ext cx="2071208" cy="190499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47793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90600"/>
            <a:ext cx="5334000" cy="5638800"/>
          </a:xfrm>
        </p:spPr>
        <p:txBody>
          <a:bodyPr>
            <a:normAutofit/>
          </a:bodyPr>
          <a:lstStyle/>
          <a:p>
            <a:pPr algn="just"/>
            <a:r>
              <a:rPr lang="en-US" sz="1600" b="1" u="sng" dirty="0" smtClean="0">
                <a:solidFill>
                  <a:srgbClr val="C00000"/>
                </a:solidFill>
              </a:rPr>
              <a:t>The anatomical neck of the </a:t>
            </a:r>
            <a:r>
              <a:rPr lang="en-US" sz="1600" b="1" u="sng" dirty="0" err="1" smtClean="0">
                <a:solidFill>
                  <a:srgbClr val="C00000"/>
                </a:solidFill>
              </a:rPr>
              <a:t>humerus</a:t>
            </a:r>
            <a:r>
              <a:rPr lang="en-US" sz="1600" dirty="0" smtClean="0"/>
              <a:t> is distal to its round head which is articulating with the glenoid cavity of the scapula at the </a:t>
            </a:r>
            <a:r>
              <a:rPr lang="en-US" sz="1600" dirty="0" err="1" smtClean="0"/>
              <a:t>glenohumeral</a:t>
            </a:r>
            <a:r>
              <a:rPr lang="en-US" sz="1600" dirty="0" smtClean="0"/>
              <a:t> joint (shoulder joint).</a:t>
            </a:r>
          </a:p>
          <a:p>
            <a:pPr algn="just"/>
            <a:r>
              <a:rPr lang="en-US" sz="1600" b="1" u="sng" dirty="0" smtClean="0">
                <a:solidFill>
                  <a:srgbClr val="C00000"/>
                </a:solidFill>
              </a:rPr>
              <a:t>The </a:t>
            </a:r>
            <a:r>
              <a:rPr lang="en-US" sz="1600" b="1" u="sng" dirty="0" err="1" smtClean="0">
                <a:solidFill>
                  <a:srgbClr val="C00000"/>
                </a:solidFill>
              </a:rPr>
              <a:t>humerus</a:t>
            </a:r>
            <a:r>
              <a:rPr lang="en-US" sz="1600" b="1" u="sng" dirty="0" smtClean="0">
                <a:solidFill>
                  <a:srgbClr val="C00000"/>
                </a:solidFill>
              </a:rPr>
              <a:t> has 2 tubercles</a:t>
            </a:r>
            <a:r>
              <a:rPr lang="en-US" sz="1600" dirty="0" smtClean="0"/>
              <a:t>: </a:t>
            </a:r>
            <a:r>
              <a:rPr lang="en-US" sz="1600" b="1" dirty="0" smtClean="0"/>
              <a:t>greater</a:t>
            </a:r>
            <a:r>
              <a:rPr lang="en-US" sz="1600" dirty="0" smtClean="0"/>
              <a:t> and </a:t>
            </a:r>
            <a:r>
              <a:rPr lang="en-US" sz="1600" b="1" dirty="0" smtClean="0"/>
              <a:t>lesser</a:t>
            </a:r>
            <a:r>
              <a:rPr lang="en-US" sz="1600" dirty="0" smtClean="0"/>
              <a:t>. Distal to these tubercles is the </a:t>
            </a:r>
            <a:r>
              <a:rPr lang="en-US" sz="1600" b="1" u="sng" dirty="0" smtClean="0">
                <a:solidFill>
                  <a:srgbClr val="C00000"/>
                </a:solidFill>
              </a:rPr>
              <a:t>surgical neck of the </a:t>
            </a:r>
            <a:r>
              <a:rPr lang="en-US" sz="1600" b="1" u="sng" dirty="0" err="1" smtClean="0">
                <a:solidFill>
                  <a:srgbClr val="C00000"/>
                </a:solidFill>
              </a:rPr>
              <a:t>humerus</a:t>
            </a:r>
            <a:r>
              <a:rPr lang="en-US" sz="1600" dirty="0"/>
              <a:t> </a:t>
            </a:r>
            <a:r>
              <a:rPr lang="en-US" sz="1600" dirty="0" smtClean="0"/>
              <a:t>(</a:t>
            </a:r>
            <a:r>
              <a:rPr lang="en-US" sz="1600" dirty="0" smtClean="0"/>
              <a:t>one </a:t>
            </a:r>
            <a:r>
              <a:rPr lang="en-US" sz="1600" dirty="0" smtClean="0"/>
              <a:t>of the most common sites of fracture in the </a:t>
            </a:r>
            <a:r>
              <a:rPr lang="en-US" sz="1600" dirty="0" err="1" smtClean="0"/>
              <a:t>humerus</a:t>
            </a:r>
            <a:r>
              <a:rPr lang="en-US" sz="1600" dirty="0" smtClean="0"/>
              <a:t>). </a:t>
            </a:r>
            <a:r>
              <a:rPr lang="en-US" sz="1600" dirty="0" smtClean="0"/>
              <a:t>A fracture in this area might lead to </a:t>
            </a:r>
            <a:r>
              <a:rPr lang="en-US" sz="1600" b="1" dirty="0" smtClean="0"/>
              <a:t>axillary nerve damage </a:t>
            </a:r>
            <a:r>
              <a:rPr lang="en-US" sz="1600" dirty="0" smtClean="0"/>
              <a:t>which will result in paralysis of deltoid + </a:t>
            </a:r>
            <a:r>
              <a:rPr lang="en-US" sz="1600" dirty="0" err="1" smtClean="0"/>
              <a:t>teres</a:t>
            </a:r>
            <a:r>
              <a:rPr lang="en-US" sz="1600" dirty="0" smtClean="0"/>
              <a:t> minor muscles and loss of sensation in lateral arm.</a:t>
            </a:r>
          </a:p>
          <a:p>
            <a:pPr algn="just"/>
            <a:r>
              <a:rPr lang="en-US" sz="1600" b="1" u="sng" dirty="0" smtClean="0">
                <a:solidFill>
                  <a:srgbClr val="C00000"/>
                </a:solidFill>
              </a:rPr>
              <a:t>The shaft of the </a:t>
            </a:r>
            <a:r>
              <a:rPr lang="en-US" sz="1600" b="1" u="sng" dirty="0" err="1" smtClean="0">
                <a:solidFill>
                  <a:srgbClr val="C00000"/>
                </a:solidFill>
              </a:rPr>
              <a:t>humerus</a:t>
            </a:r>
            <a:r>
              <a:rPr lang="en-US" sz="1600" b="1" u="sng" dirty="0" smtClean="0">
                <a:solidFill>
                  <a:srgbClr val="C00000"/>
                </a:solidFill>
              </a:rPr>
              <a:t> is characterized by:</a:t>
            </a:r>
          </a:p>
          <a:p>
            <a:pPr lvl="1" algn="just"/>
            <a:r>
              <a:rPr lang="en-US" sz="1600" b="1" dirty="0" smtClean="0"/>
              <a:t>Deltoid tuberosity</a:t>
            </a:r>
            <a:r>
              <a:rPr lang="en-US" sz="1600" dirty="0" smtClean="0"/>
              <a:t>: point of distal attachment of deltoid muscle.</a:t>
            </a:r>
          </a:p>
          <a:p>
            <a:pPr lvl="1" algn="just"/>
            <a:r>
              <a:rPr lang="en-US" sz="1600" b="1" dirty="0" smtClean="0"/>
              <a:t>Radial groove</a:t>
            </a:r>
            <a:r>
              <a:rPr lang="en-US" sz="1600" dirty="0" smtClean="0"/>
              <a:t>: for the passage of the radial nerve and deep artery of the arm.</a:t>
            </a:r>
          </a:p>
          <a:p>
            <a:pPr algn="just"/>
            <a:r>
              <a:rPr lang="en-US" sz="1600" b="1" u="sng" dirty="0" smtClean="0">
                <a:solidFill>
                  <a:srgbClr val="C00000"/>
                </a:solidFill>
              </a:rPr>
              <a:t>Ulnar nerve (musician nerve)</a:t>
            </a:r>
            <a:r>
              <a:rPr lang="en-US" sz="1600" dirty="0" smtClean="0"/>
              <a:t> is passing in a groove behind the medial epicondyle of the distal end of </a:t>
            </a:r>
            <a:r>
              <a:rPr lang="en-US" sz="1600" dirty="0" err="1" smtClean="0"/>
              <a:t>humerus</a:t>
            </a:r>
            <a:r>
              <a:rPr lang="en-US" sz="1600" dirty="0" smtClean="0"/>
              <a:t>. </a:t>
            </a:r>
            <a:r>
              <a:rPr lang="en-US" sz="1600" b="1" dirty="0" smtClean="0"/>
              <a:t>Cubital tunnel syndrome</a:t>
            </a:r>
            <a:r>
              <a:rPr lang="en-US" sz="1600" dirty="0" smtClean="0"/>
              <a:t>: is a condition that involves pressure or stretching of the ulnar nerve which can cause numbness or tingling in the </a:t>
            </a:r>
            <a:r>
              <a:rPr lang="en-US" sz="1600" dirty="0" smtClean="0"/>
              <a:t>ring (medial half) </a:t>
            </a:r>
            <a:r>
              <a:rPr lang="en-US" sz="1600" dirty="0" smtClean="0"/>
              <a:t>and small fingers, pain in the forearm and/or weakness in the hand.</a:t>
            </a:r>
          </a:p>
        </p:txBody>
      </p:sp>
      <p:sp>
        <p:nvSpPr>
          <p:cNvPr id="4" name="Title 1"/>
          <p:cNvSpPr>
            <a:spLocks noGrp="1"/>
          </p:cNvSpPr>
          <p:nvPr>
            <p:ph type="title"/>
          </p:nvPr>
        </p:nvSpPr>
        <p:spPr>
          <a:xfrm>
            <a:off x="0" y="0"/>
            <a:ext cx="5257800" cy="914400"/>
          </a:xfrm>
        </p:spPr>
        <p:txBody>
          <a:bodyPr>
            <a:normAutofit/>
          </a:bodyPr>
          <a:lstStyle/>
          <a:p>
            <a:r>
              <a:rPr lang="en-US" sz="2800" b="1" dirty="0" smtClean="0">
                <a:solidFill>
                  <a:srgbClr val="C00000"/>
                </a:solidFill>
                <a:effectLst>
                  <a:outerShdw blurRad="38100" dist="38100" dir="2700000" algn="tl">
                    <a:srgbClr val="000000">
                      <a:alpha val="43137"/>
                    </a:srgbClr>
                  </a:outerShdw>
                </a:effectLst>
              </a:rPr>
              <a:t>STATION – 3 (Bones + Radiology)</a:t>
            </a:r>
            <a:endParaRPr lang="en-US" sz="2400" b="1" dirty="0">
              <a:solidFill>
                <a:srgbClr val="C00000"/>
              </a:solidFill>
              <a:effectLst>
                <a:outerShdw blurRad="38100" dist="38100" dir="2700000" algn="tl">
                  <a:srgbClr val="000000">
                    <a:alpha val="43137"/>
                  </a:srgbClr>
                </a:outerShdw>
              </a:effectLst>
            </a:endParaRPr>
          </a:p>
        </p:txBody>
      </p:sp>
      <p:pic>
        <p:nvPicPr>
          <p:cNvPr id="5122" name="Picture 2" descr="http://www.assh.org/Portals/1/PackFlashItemImages/WebReady/Cubital_Fig1.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7486" t="14232" r="7922" b="5391"/>
          <a:stretch/>
        </p:blipFill>
        <p:spPr bwMode="auto">
          <a:xfrm>
            <a:off x="5486400" y="2971800"/>
            <a:ext cx="3548743" cy="364671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pic>
        <p:nvPicPr>
          <p:cNvPr id="5124" name="Picture 4" descr="https://classconnection.s3.amazonaws.com/1572/flashcards/682652/jpg/huem.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47549"/>
          <a:stretch/>
        </p:blipFill>
        <p:spPr bwMode="auto">
          <a:xfrm>
            <a:off x="5486400" y="228600"/>
            <a:ext cx="3537857" cy="25908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506056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43643" y="119743"/>
            <a:ext cx="8229600" cy="4525963"/>
          </a:xfrm>
        </p:spPr>
        <p:txBody>
          <a:bodyPr>
            <a:normAutofit/>
          </a:bodyPr>
          <a:lstStyle/>
          <a:p>
            <a:r>
              <a:rPr lang="en-US" sz="1800" b="1" u="sng" dirty="0" smtClean="0">
                <a:solidFill>
                  <a:srgbClr val="C00000"/>
                </a:solidFill>
              </a:rPr>
              <a:t>Fractures of the </a:t>
            </a:r>
            <a:r>
              <a:rPr lang="en-US" sz="1800" b="1" u="sng" dirty="0" err="1" smtClean="0">
                <a:solidFill>
                  <a:srgbClr val="C00000"/>
                </a:solidFill>
              </a:rPr>
              <a:t>humerus</a:t>
            </a:r>
            <a:r>
              <a:rPr lang="en-US" sz="1800" b="1" u="sng" dirty="0" smtClean="0">
                <a:solidFill>
                  <a:srgbClr val="C00000"/>
                </a:solidFill>
              </a:rPr>
              <a:t>:</a:t>
            </a:r>
          </a:p>
          <a:p>
            <a:pPr lvl="1"/>
            <a:r>
              <a:rPr lang="en-US" sz="1800" b="1" dirty="0" smtClean="0"/>
              <a:t>Fracture in the surgical neck</a:t>
            </a:r>
            <a:r>
              <a:rPr lang="en-US" sz="1800" dirty="0" smtClean="0"/>
              <a:t>: axillary nerve damage.</a:t>
            </a:r>
          </a:p>
          <a:p>
            <a:pPr lvl="1"/>
            <a:r>
              <a:rPr lang="en-US" sz="1800" b="1" dirty="0" smtClean="0"/>
              <a:t>Mid-shaft fracture</a:t>
            </a:r>
            <a:r>
              <a:rPr lang="en-US" sz="1800" dirty="0" smtClean="0"/>
              <a:t>: damage to the radial nerve.</a:t>
            </a:r>
          </a:p>
          <a:p>
            <a:pPr lvl="1"/>
            <a:r>
              <a:rPr lang="en-US" sz="1800" b="1" dirty="0" smtClean="0"/>
              <a:t>Medial epicondyle fracture</a:t>
            </a:r>
            <a:r>
              <a:rPr lang="en-US" sz="1800" dirty="0" smtClean="0"/>
              <a:t>: damage to the ulnar nerve.</a:t>
            </a:r>
          </a:p>
          <a:p>
            <a:r>
              <a:rPr lang="en-US" sz="1800" b="1" u="sng" dirty="0" smtClean="0">
                <a:solidFill>
                  <a:srgbClr val="C00000"/>
                </a:solidFill>
              </a:rPr>
              <a:t>Attachments </a:t>
            </a:r>
            <a:r>
              <a:rPr lang="en-US" sz="1800" b="1" u="sng" dirty="0" smtClean="0">
                <a:solidFill>
                  <a:srgbClr val="C00000"/>
                </a:solidFill>
              </a:rPr>
              <a:t>of muscles of the arm (see </a:t>
            </a:r>
            <a:r>
              <a:rPr lang="en-US" sz="1800" b="1" u="sng" dirty="0" smtClean="0">
                <a:solidFill>
                  <a:srgbClr val="C00000"/>
                </a:solidFill>
              </a:rPr>
              <a:t>images below):</a:t>
            </a:r>
            <a:endParaRPr lang="en-US" sz="1800" b="1" u="sng" dirty="0" smtClean="0">
              <a:solidFill>
                <a:srgbClr val="C00000"/>
              </a:solidFill>
            </a:endParaRPr>
          </a:p>
        </p:txBody>
      </p:sp>
      <p:sp>
        <p:nvSpPr>
          <p:cNvPr id="4" name="Title 1"/>
          <p:cNvSpPr>
            <a:spLocks noGrp="1"/>
          </p:cNvSpPr>
          <p:nvPr>
            <p:ph type="title"/>
          </p:nvPr>
        </p:nvSpPr>
        <p:spPr>
          <a:xfrm rot="16200000">
            <a:off x="-2960914" y="2971800"/>
            <a:ext cx="6858000" cy="914400"/>
          </a:xfrm>
        </p:spPr>
        <p:txBody>
          <a:bodyPr>
            <a:normAutofit/>
          </a:bodyPr>
          <a:lstStyle/>
          <a:p>
            <a:r>
              <a:rPr lang="en-US" sz="2800" b="1" dirty="0" smtClean="0">
                <a:solidFill>
                  <a:srgbClr val="C00000"/>
                </a:solidFill>
                <a:effectLst>
                  <a:outerShdw blurRad="38100" dist="38100" dir="2700000" algn="tl">
                    <a:srgbClr val="000000">
                      <a:alpha val="43137"/>
                    </a:srgbClr>
                  </a:outerShdw>
                </a:effectLst>
              </a:rPr>
              <a:t>STATION – 3 (Bones + Radiology)</a:t>
            </a:r>
            <a:endParaRPr lang="en-US" sz="2400" b="1" dirty="0">
              <a:solidFill>
                <a:srgbClr val="C00000"/>
              </a:solidFill>
              <a:effectLst>
                <a:outerShdw blurRad="38100" dist="38100" dir="2700000" algn="tl">
                  <a:srgbClr val="000000">
                    <a:alpha val="43137"/>
                  </a:srgbClr>
                </a:outerShdw>
              </a:effectLst>
            </a:endParaRPr>
          </a:p>
        </p:txBody>
      </p:sp>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62216" t="41373" r="28705" b="17802"/>
          <a:stretch/>
        </p:blipFill>
        <p:spPr bwMode="auto">
          <a:xfrm>
            <a:off x="8071757" y="87087"/>
            <a:ext cx="843643" cy="151311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67662" t="38656" r="9244" b="25570"/>
          <a:stretch/>
        </p:blipFill>
        <p:spPr bwMode="auto">
          <a:xfrm>
            <a:off x="1066800" y="4354286"/>
            <a:ext cx="3246940" cy="234042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148" name="Picture 4"/>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20756" t="44413" r="41850" b="17397"/>
          <a:stretch/>
        </p:blipFill>
        <p:spPr bwMode="auto">
          <a:xfrm>
            <a:off x="1066800" y="1828800"/>
            <a:ext cx="3246939" cy="238397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149" name="Picture 5"/>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22345" t="32912" r="64980" b="11799"/>
          <a:stretch/>
        </p:blipFill>
        <p:spPr bwMode="auto">
          <a:xfrm>
            <a:off x="4495800" y="1828799"/>
            <a:ext cx="2133600" cy="485502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150" name="Picture 6"/>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64193" t="33612" r="20914" b="20459"/>
          <a:stretch/>
        </p:blipFill>
        <p:spPr bwMode="auto">
          <a:xfrm>
            <a:off x="6781800" y="1828799"/>
            <a:ext cx="2133600" cy="485502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436462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295400"/>
            <a:ext cx="5181600" cy="5257800"/>
          </a:xfrm>
        </p:spPr>
        <p:txBody>
          <a:bodyPr rtlCol="0">
            <a:normAutofit lnSpcReduction="10000"/>
          </a:bodyPr>
          <a:lstStyle/>
          <a:p>
            <a:pPr algn="just" fontAlgn="auto">
              <a:spcAft>
                <a:spcPts val="0"/>
              </a:spcAft>
              <a:defRPr/>
            </a:pPr>
            <a:r>
              <a:rPr lang="en-US" sz="1600" b="1" dirty="0" smtClean="0">
                <a:solidFill>
                  <a:srgbClr val="C00000"/>
                </a:solidFill>
              </a:rPr>
              <a:t>Ulna:</a:t>
            </a:r>
          </a:p>
          <a:p>
            <a:pPr lvl="1" algn="just" fontAlgn="auto">
              <a:spcAft>
                <a:spcPts val="0"/>
              </a:spcAft>
              <a:defRPr/>
            </a:pPr>
            <a:r>
              <a:rPr lang="en-US" sz="1600" dirty="0" smtClean="0"/>
              <a:t>Stabilizing bone of the forearm.</a:t>
            </a:r>
          </a:p>
          <a:p>
            <a:pPr lvl="1" algn="just" fontAlgn="auto">
              <a:spcAft>
                <a:spcPts val="0"/>
              </a:spcAft>
              <a:defRPr/>
            </a:pPr>
            <a:r>
              <a:rPr lang="en-US" sz="1600" dirty="0" smtClean="0"/>
              <a:t>Medial.</a:t>
            </a:r>
          </a:p>
          <a:p>
            <a:pPr lvl="1" algn="just" fontAlgn="auto">
              <a:spcAft>
                <a:spcPts val="0"/>
              </a:spcAft>
              <a:defRPr/>
            </a:pPr>
            <a:r>
              <a:rPr lang="en-US" sz="1600" dirty="0" smtClean="0"/>
              <a:t>Longer.</a:t>
            </a:r>
          </a:p>
          <a:p>
            <a:pPr lvl="1" algn="just" fontAlgn="auto">
              <a:spcAft>
                <a:spcPts val="0"/>
              </a:spcAft>
              <a:defRPr/>
            </a:pPr>
            <a:r>
              <a:rPr lang="en-US" sz="1600" b="1" dirty="0" smtClean="0"/>
              <a:t>The proximal end has 2 projection:</a:t>
            </a:r>
          </a:p>
          <a:p>
            <a:pPr lvl="2" algn="just" fontAlgn="auto">
              <a:spcAft>
                <a:spcPts val="0"/>
              </a:spcAft>
              <a:defRPr/>
            </a:pPr>
            <a:r>
              <a:rPr lang="en-US" sz="1600" i="1" u="sng" dirty="0" err="1" smtClean="0"/>
              <a:t>Olecranon</a:t>
            </a:r>
            <a:r>
              <a:rPr lang="en-US" sz="1600" i="1" u="sng" dirty="0" smtClean="0"/>
              <a:t> </a:t>
            </a:r>
            <a:r>
              <a:rPr lang="en-US" sz="1600" i="1" u="sng" dirty="0" err="1" smtClean="0"/>
              <a:t>posteriorly</a:t>
            </a:r>
            <a:r>
              <a:rPr lang="en-US" sz="1600" i="1" u="sng" dirty="0" smtClean="0"/>
              <a:t>.</a:t>
            </a:r>
          </a:p>
          <a:p>
            <a:pPr lvl="2" algn="just" fontAlgn="auto">
              <a:spcAft>
                <a:spcPts val="0"/>
              </a:spcAft>
              <a:defRPr/>
            </a:pPr>
            <a:r>
              <a:rPr lang="en-US" sz="1600" i="1" u="sng" dirty="0" err="1" smtClean="0"/>
              <a:t>Coronoid</a:t>
            </a:r>
            <a:r>
              <a:rPr lang="en-US" sz="1600" i="1" u="sng" dirty="0" smtClean="0"/>
              <a:t> process </a:t>
            </a:r>
            <a:r>
              <a:rPr lang="en-US" sz="1600" i="1" u="sng" dirty="0" err="1" smtClean="0"/>
              <a:t>anteriorly</a:t>
            </a:r>
            <a:r>
              <a:rPr lang="en-US" sz="1600" i="1" u="sng" dirty="0" smtClean="0"/>
              <a:t>:</a:t>
            </a:r>
          </a:p>
          <a:p>
            <a:pPr lvl="3" algn="just" fontAlgn="auto">
              <a:spcAft>
                <a:spcPts val="0"/>
              </a:spcAft>
              <a:defRPr/>
            </a:pPr>
            <a:r>
              <a:rPr lang="en-US" sz="1600" dirty="0" smtClean="0"/>
              <a:t>Inferior to the </a:t>
            </a:r>
            <a:r>
              <a:rPr lang="en-US" sz="1600" b="1" dirty="0" err="1" smtClean="0"/>
              <a:t>coronoid</a:t>
            </a:r>
            <a:r>
              <a:rPr lang="en-US" sz="1600" b="1" dirty="0" smtClean="0"/>
              <a:t> process</a:t>
            </a:r>
            <a:r>
              <a:rPr lang="en-US" sz="1600" dirty="0" smtClean="0"/>
              <a:t> is the </a:t>
            </a:r>
            <a:r>
              <a:rPr lang="en-US" sz="1600" dirty="0" err="1" smtClean="0"/>
              <a:t>tuberosity</a:t>
            </a:r>
            <a:r>
              <a:rPr lang="en-US" sz="1600" dirty="0" smtClean="0"/>
              <a:t> of the ulna.</a:t>
            </a:r>
          </a:p>
          <a:p>
            <a:pPr lvl="3" algn="just" fontAlgn="auto">
              <a:spcAft>
                <a:spcPts val="0"/>
              </a:spcAft>
              <a:defRPr/>
            </a:pPr>
            <a:r>
              <a:rPr lang="en-US" sz="1600" dirty="0" smtClean="0"/>
              <a:t>On the lateral side of </a:t>
            </a:r>
            <a:r>
              <a:rPr lang="en-US" sz="1600" dirty="0" err="1" smtClean="0"/>
              <a:t>coronoid</a:t>
            </a:r>
            <a:r>
              <a:rPr lang="en-US" sz="1600" dirty="0" smtClean="0"/>
              <a:t> process is the </a:t>
            </a:r>
            <a:r>
              <a:rPr lang="en-US" sz="1600" b="1" dirty="0" smtClean="0"/>
              <a:t>radial notch</a:t>
            </a:r>
            <a:r>
              <a:rPr lang="en-US" sz="1600" dirty="0" smtClean="0"/>
              <a:t>.</a:t>
            </a:r>
          </a:p>
          <a:p>
            <a:pPr lvl="2" algn="just" fontAlgn="auto">
              <a:spcAft>
                <a:spcPts val="0"/>
              </a:spcAft>
              <a:buFont typeface="Arial" pitchFamily="34" charset="0"/>
              <a:buNone/>
              <a:defRPr/>
            </a:pPr>
            <a:r>
              <a:rPr lang="en-US" sz="1600" dirty="0" smtClean="0"/>
              <a:t>Both of these projections form the wall of </a:t>
            </a:r>
            <a:r>
              <a:rPr lang="en-US" sz="1600" b="1" dirty="0" err="1" smtClean="0"/>
              <a:t>trochlear</a:t>
            </a:r>
            <a:r>
              <a:rPr lang="en-US" sz="1600" b="1" dirty="0" smtClean="0"/>
              <a:t> notch.</a:t>
            </a:r>
          </a:p>
          <a:p>
            <a:pPr lvl="1" algn="just" fontAlgn="auto">
              <a:spcAft>
                <a:spcPts val="0"/>
              </a:spcAft>
              <a:defRPr/>
            </a:pPr>
            <a:r>
              <a:rPr lang="en-US" sz="1600" dirty="0" smtClean="0"/>
              <a:t>Proximally, the shaft of the ulna is thick, but it tapers, diminishing in diameter distally.</a:t>
            </a:r>
          </a:p>
          <a:p>
            <a:pPr lvl="1" algn="just" fontAlgn="auto">
              <a:spcAft>
                <a:spcPts val="0"/>
              </a:spcAft>
              <a:defRPr/>
            </a:pPr>
            <a:r>
              <a:rPr lang="en-US" sz="1600" dirty="0" smtClean="0"/>
              <a:t>Head of the ulna has a small conical </a:t>
            </a:r>
            <a:r>
              <a:rPr lang="en-US" sz="1600" b="1" dirty="0" err="1" smtClean="0"/>
              <a:t>ulnar</a:t>
            </a:r>
            <a:r>
              <a:rPr lang="en-US" sz="1600" b="1" dirty="0" smtClean="0"/>
              <a:t> </a:t>
            </a:r>
            <a:r>
              <a:rPr lang="en-US" sz="1600" b="1" dirty="0" err="1" smtClean="0"/>
              <a:t>styloid</a:t>
            </a:r>
            <a:r>
              <a:rPr lang="en-US" sz="1600" b="1" dirty="0" smtClean="0"/>
              <a:t> process.</a:t>
            </a:r>
          </a:p>
          <a:p>
            <a:pPr lvl="1" algn="just" fontAlgn="auto">
              <a:spcAft>
                <a:spcPts val="0"/>
              </a:spcAft>
              <a:defRPr/>
            </a:pPr>
            <a:r>
              <a:rPr lang="en-US" sz="1600" b="1" dirty="0" smtClean="0"/>
              <a:t>Note</a:t>
            </a:r>
            <a:r>
              <a:rPr lang="en-US" sz="1600" dirty="0" smtClean="0"/>
              <a:t>: the ulna does not articulate directly with the carpal bones. It is separated from the carpals by a </a:t>
            </a:r>
            <a:r>
              <a:rPr lang="en-US" sz="1600" dirty="0" err="1" smtClean="0"/>
              <a:t>fibrocartilaginous</a:t>
            </a:r>
            <a:r>
              <a:rPr lang="en-US" sz="1600" dirty="0" smtClean="0"/>
              <a:t> </a:t>
            </a:r>
            <a:r>
              <a:rPr lang="en-US" sz="1600" dirty="0" err="1" smtClean="0"/>
              <a:t>articular</a:t>
            </a:r>
            <a:r>
              <a:rPr lang="en-US" sz="1600" dirty="0" smtClean="0"/>
              <a:t> disc.</a:t>
            </a:r>
          </a:p>
        </p:txBody>
      </p:sp>
      <p:pic>
        <p:nvPicPr>
          <p:cNvPr id="1026" name="Picture 2"/>
          <p:cNvPicPr>
            <a:picLocks noChangeAspect="1" noChangeArrowheads="1"/>
          </p:cNvPicPr>
          <p:nvPr/>
        </p:nvPicPr>
        <p:blipFill>
          <a:blip r:embed="rId2" cstate="print"/>
          <a:srcRect l="29651" t="24806" r="35465" b="11628"/>
          <a:stretch>
            <a:fillRect/>
          </a:stretch>
        </p:blipFill>
        <p:spPr bwMode="auto">
          <a:xfrm>
            <a:off x="5410200" y="1524000"/>
            <a:ext cx="3505200" cy="4648200"/>
          </a:xfrm>
          <a:prstGeom prst="rect">
            <a:avLst/>
          </a:prstGeom>
          <a:ln>
            <a:noFill/>
          </a:ln>
          <a:effectLst>
            <a:outerShdw blurRad="190500" algn="tl" rotWithShape="0">
              <a:srgbClr val="000000">
                <a:alpha val="70000"/>
              </a:srgbClr>
            </a:outerShdw>
          </a:effectLst>
        </p:spPr>
      </p:pic>
      <p:sp>
        <p:nvSpPr>
          <p:cNvPr id="6" name="Title 1"/>
          <p:cNvSpPr>
            <a:spLocks noGrp="1"/>
          </p:cNvSpPr>
          <p:nvPr>
            <p:ph type="title"/>
          </p:nvPr>
        </p:nvSpPr>
        <p:spPr>
          <a:xfrm>
            <a:off x="0" y="0"/>
            <a:ext cx="9144000" cy="914400"/>
          </a:xfrm>
        </p:spPr>
        <p:txBody>
          <a:bodyPr>
            <a:normAutofit/>
          </a:bodyPr>
          <a:lstStyle/>
          <a:p>
            <a:r>
              <a:rPr lang="en-US" sz="2800" b="1" dirty="0" smtClean="0">
                <a:solidFill>
                  <a:srgbClr val="C00000"/>
                </a:solidFill>
                <a:effectLst>
                  <a:outerShdw blurRad="38100" dist="38100" dir="2700000" algn="tl">
                    <a:srgbClr val="000000">
                      <a:alpha val="43137"/>
                    </a:srgbClr>
                  </a:outerShdw>
                </a:effectLst>
              </a:rPr>
              <a:t>STATION – 3 (Bones + Radiology)</a:t>
            </a:r>
            <a:endParaRPr lang="en-US" sz="24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36905136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0" y="1295400"/>
            <a:ext cx="5181600" cy="5257800"/>
          </a:xfrm>
        </p:spPr>
        <p:txBody>
          <a:bodyPr rtlCol="0">
            <a:normAutofit lnSpcReduction="10000"/>
          </a:bodyPr>
          <a:lstStyle/>
          <a:p>
            <a:pPr algn="just" fontAlgn="auto">
              <a:spcAft>
                <a:spcPts val="0"/>
              </a:spcAft>
              <a:defRPr/>
            </a:pPr>
            <a:r>
              <a:rPr lang="en-US" sz="1600" b="1" dirty="0" smtClean="0">
                <a:solidFill>
                  <a:srgbClr val="C00000"/>
                </a:solidFill>
              </a:rPr>
              <a:t>Radius:</a:t>
            </a:r>
          </a:p>
          <a:p>
            <a:pPr lvl="1" algn="just" fontAlgn="auto">
              <a:spcAft>
                <a:spcPts val="0"/>
              </a:spcAft>
              <a:defRPr/>
            </a:pPr>
            <a:r>
              <a:rPr lang="en-US" sz="1600" dirty="0" smtClean="0"/>
              <a:t>Lateral</a:t>
            </a:r>
          </a:p>
          <a:p>
            <a:pPr lvl="1" algn="just" fontAlgn="auto">
              <a:spcAft>
                <a:spcPts val="0"/>
              </a:spcAft>
              <a:defRPr/>
            </a:pPr>
            <a:r>
              <a:rPr lang="en-US" sz="1600" dirty="0" smtClean="0"/>
              <a:t>Shorter</a:t>
            </a:r>
          </a:p>
          <a:p>
            <a:pPr lvl="1" algn="just" fontAlgn="auto">
              <a:spcAft>
                <a:spcPts val="0"/>
              </a:spcAft>
              <a:defRPr/>
            </a:pPr>
            <a:r>
              <a:rPr lang="en-US" sz="1600" b="1" dirty="0" smtClean="0"/>
              <a:t>The proximal end consists of:</a:t>
            </a:r>
          </a:p>
          <a:p>
            <a:pPr lvl="2" algn="just" fontAlgn="auto">
              <a:spcAft>
                <a:spcPts val="0"/>
              </a:spcAft>
              <a:defRPr/>
            </a:pPr>
            <a:r>
              <a:rPr lang="en-US" sz="1600" i="1" u="sng" dirty="0" smtClean="0"/>
              <a:t>Cylindrical head</a:t>
            </a:r>
            <a:r>
              <a:rPr lang="en-US" sz="1600" dirty="0" smtClean="0"/>
              <a:t>: superior aspect of the head of the radius is concave for articulation with the </a:t>
            </a:r>
            <a:r>
              <a:rPr lang="en-US" sz="1600" dirty="0" err="1" smtClean="0"/>
              <a:t>capitulum</a:t>
            </a:r>
            <a:r>
              <a:rPr lang="en-US" sz="1600" dirty="0" smtClean="0"/>
              <a:t> of </a:t>
            </a:r>
            <a:r>
              <a:rPr lang="en-US" sz="1600" dirty="0" err="1" smtClean="0"/>
              <a:t>humerus</a:t>
            </a:r>
            <a:r>
              <a:rPr lang="en-US" sz="1600" dirty="0" smtClean="0"/>
              <a:t>. The head also articulates medially with the radial notch of ulna.</a:t>
            </a:r>
          </a:p>
          <a:p>
            <a:pPr lvl="2" algn="just" fontAlgn="auto">
              <a:spcAft>
                <a:spcPts val="0"/>
              </a:spcAft>
              <a:defRPr/>
            </a:pPr>
            <a:r>
              <a:rPr lang="en-US" sz="1600" i="1" u="sng" dirty="0" smtClean="0"/>
              <a:t>Short neck</a:t>
            </a:r>
            <a:r>
              <a:rPr lang="en-US" sz="1600" dirty="0" smtClean="0"/>
              <a:t>: it is the narrow part between the head and the radial </a:t>
            </a:r>
            <a:r>
              <a:rPr lang="en-US" sz="1600" dirty="0" err="1" smtClean="0"/>
              <a:t>tuberosity</a:t>
            </a:r>
            <a:r>
              <a:rPr lang="en-US" sz="1600" dirty="0" smtClean="0"/>
              <a:t>.</a:t>
            </a:r>
          </a:p>
          <a:p>
            <a:pPr lvl="2" algn="just" fontAlgn="auto">
              <a:spcAft>
                <a:spcPts val="0"/>
              </a:spcAft>
              <a:defRPr/>
            </a:pPr>
            <a:r>
              <a:rPr lang="en-US" sz="1600" i="1" u="sng" dirty="0" smtClean="0"/>
              <a:t>Radial </a:t>
            </a:r>
            <a:r>
              <a:rPr lang="en-US" sz="1600" i="1" u="sng" dirty="0" err="1" smtClean="0"/>
              <a:t>tuberosity</a:t>
            </a:r>
            <a:r>
              <a:rPr lang="en-US" sz="1600" dirty="0" smtClean="0"/>
              <a:t>: demarcates the proximal end (head &amp; neck) from the shaft.</a:t>
            </a:r>
          </a:p>
          <a:p>
            <a:pPr lvl="1" algn="just" fontAlgn="auto">
              <a:spcAft>
                <a:spcPts val="0"/>
              </a:spcAft>
              <a:defRPr/>
            </a:pPr>
            <a:r>
              <a:rPr lang="en-US" sz="1600" dirty="0" smtClean="0"/>
              <a:t>The medial aspect of the distal end of the radius forms a concavity, </a:t>
            </a:r>
            <a:r>
              <a:rPr lang="en-US" sz="1600" b="1" dirty="0" smtClean="0"/>
              <a:t>the </a:t>
            </a:r>
            <a:r>
              <a:rPr lang="en-US" sz="1600" b="1" dirty="0" err="1" smtClean="0"/>
              <a:t>ulnar</a:t>
            </a:r>
            <a:r>
              <a:rPr lang="en-US" sz="1600" b="1" dirty="0" smtClean="0"/>
              <a:t> notch</a:t>
            </a:r>
            <a:r>
              <a:rPr lang="en-US" sz="1600" dirty="0" smtClean="0"/>
              <a:t>, which accommodates the head of the ulna.</a:t>
            </a:r>
          </a:p>
          <a:p>
            <a:pPr lvl="1" algn="just" fontAlgn="auto">
              <a:spcAft>
                <a:spcPts val="0"/>
              </a:spcAft>
              <a:defRPr/>
            </a:pPr>
            <a:r>
              <a:rPr lang="en-US" sz="1600" b="1" dirty="0" smtClean="0"/>
              <a:t>Radial </a:t>
            </a:r>
            <a:r>
              <a:rPr lang="en-US" sz="1600" b="1" dirty="0" err="1" smtClean="0"/>
              <a:t>styloid</a:t>
            </a:r>
            <a:r>
              <a:rPr lang="en-US" sz="1600" b="1" dirty="0" smtClean="0"/>
              <a:t> process </a:t>
            </a:r>
            <a:r>
              <a:rPr lang="en-US" sz="1600" dirty="0" smtClean="0"/>
              <a:t>is larger than the </a:t>
            </a:r>
            <a:r>
              <a:rPr lang="en-US" sz="1600" dirty="0" err="1" smtClean="0"/>
              <a:t>ulnar</a:t>
            </a:r>
            <a:r>
              <a:rPr lang="en-US" sz="1600" dirty="0" smtClean="0"/>
              <a:t> </a:t>
            </a:r>
            <a:r>
              <a:rPr lang="en-US" sz="1600" dirty="0" err="1" smtClean="0"/>
              <a:t>styloid</a:t>
            </a:r>
            <a:r>
              <a:rPr lang="en-US" sz="1600" dirty="0" smtClean="0"/>
              <a:t> process.</a:t>
            </a:r>
          </a:p>
          <a:p>
            <a:pPr lvl="1" algn="just" fontAlgn="auto">
              <a:spcAft>
                <a:spcPts val="0"/>
              </a:spcAft>
              <a:defRPr/>
            </a:pPr>
            <a:r>
              <a:rPr lang="en-US" sz="1600" b="1" dirty="0" smtClean="0"/>
              <a:t>Dorsal tubercle of the radius </a:t>
            </a:r>
            <a:r>
              <a:rPr lang="en-US" sz="1600" dirty="0" smtClean="0"/>
              <a:t>lies between 2 of the shallow grooves for passage of the tendons of forearm muscles.</a:t>
            </a:r>
          </a:p>
        </p:txBody>
      </p:sp>
      <p:pic>
        <p:nvPicPr>
          <p:cNvPr id="2050" name="Picture 2"/>
          <p:cNvPicPr>
            <a:picLocks noChangeAspect="1" noChangeArrowheads="1"/>
          </p:cNvPicPr>
          <p:nvPr/>
        </p:nvPicPr>
        <p:blipFill>
          <a:blip r:embed="rId2" cstate="print"/>
          <a:srcRect l="24741" t="38621" r="27155" b="17242"/>
          <a:stretch>
            <a:fillRect/>
          </a:stretch>
        </p:blipFill>
        <p:spPr bwMode="auto">
          <a:xfrm>
            <a:off x="5257800" y="2895600"/>
            <a:ext cx="3733800" cy="2438400"/>
          </a:xfrm>
          <a:prstGeom prst="rect">
            <a:avLst/>
          </a:prstGeom>
          <a:ln>
            <a:noFill/>
          </a:ln>
          <a:effectLst>
            <a:outerShdw blurRad="190500" algn="tl" rotWithShape="0">
              <a:srgbClr val="000000">
                <a:alpha val="70000"/>
              </a:srgbClr>
            </a:outerShdw>
          </a:effectLst>
        </p:spPr>
      </p:pic>
      <p:sp>
        <p:nvSpPr>
          <p:cNvPr id="6" name="Title 1"/>
          <p:cNvSpPr>
            <a:spLocks noGrp="1"/>
          </p:cNvSpPr>
          <p:nvPr>
            <p:ph type="title"/>
          </p:nvPr>
        </p:nvSpPr>
        <p:spPr>
          <a:xfrm>
            <a:off x="0" y="0"/>
            <a:ext cx="9144000" cy="914400"/>
          </a:xfrm>
        </p:spPr>
        <p:txBody>
          <a:bodyPr>
            <a:normAutofit/>
          </a:bodyPr>
          <a:lstStyle/>
          <a:p>
            <a:r>
              <a:rPr lang="en-US" sz="2800" b="1" dirty="0" smtClean="0">
                <a:solidFill>
                  <a:srgbClr val="C00000"/>
                </a:solidFill>
                <a:effectLst>
                  <a:outerShdw blurRad="38100" dist="38100" dir="2700000" algn="tl">
                    <a:srgbClr val="000000">
                      <a:alpha val="43137"/>
                    </a:srgbClr>
                  </a:outerShdw>
                </a:effectLst>
              </a:rPr>
              <a:t>STATION – 3 (Bones + Radiology)</a:t>
            </a:r>
            <a:endParaRPr lang="en-US" sz="24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22868249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l="27616" t="9302" r="31395" b="6977"/>
          <a:stretch>
            <a:fillRect/>
          </a:stretch>
        </p:blipFill>
        <p:spPr bwMode="auto">
          <a:xfrm>
            <a:off x="1828800" y="152400"/>
            <a:ext cx="5715000" cy="6565900"/>
          </a:xfrm>
          <a:prstGeom prst="rect">
            <a:avLst/>
          </a:prstGeom>
          <a:ln>
            <a:noFill/>
          </a:ln>
          <a:effectLst>
            <a:outerShdw blurRad="190500" algn="tl" rotWithShape="0">
              <a:srgbClr val="000000">
                <a:alpha val="70000"/>
              </a:srgbClr>
            </a:outerShdw>
          </a:effectLst>
        </p:spPr>
      </p:pic>
      <p:sp>
        <p:nvSpPr>
          <p:cNvPr id="5" name="Title 1"/>
          <p:cNvSpPr>
            <a:spLocks noGrp="1"/>
          </p:cNvSpPr>
          <p:nvPr>
            <p:ph type="title"/>
          </p:nvPr>
        </p:nvSpPr>
        <p:spPr>
          <a:xfrm rot="16200000">
            <a:off x="-2971800" y="2971800"/>
            <a:ext cx="6858000" cy="914400"/>
          </a:xfrm>
        </p:spPr>
        <p:txBody>
          <a:bodyPr>
            <a:normAutofit/>
          </a:bodyPr>
          <a:lstStyle/>
          <a:p>
            <a:r>
              <a:rPr lang="en-US" sz="2800" b="1" dirty="0" smtClean="0">
                <a:solidFill>
                  <a:srgbClr val="C00000"/>
                </a:solidFill>
                <a:effectLst>
                  <a:outerShdw blurRad="38100" dist="38100" dir="2700000" algn="tl">
                    <a:srgbClr val="000000">
                      <a:alpha val="43137"/>
                    </a:srgbClr>
                  </a:outerShdw>
                </a:effectLst>
              </a:rPr>
              <a:t>STATION – 3 (Bones + Radiology)</a:t>
            </a:r>
            <a:endParaRPr lang="en-US" sz="2400" b="1" dirty="0">
              <a:solidFill>
                <a:srgbClr val="C00000"/>
              </a:solidFill>
              <a:effectLst>
                <a:outerShdw blurRad="38100" dist="38100" dir="2700000" algn="tl">
                  <a:srgbClr val="000000">
                    <a:alpha val="43137"/>
                  </a:srgbClr>
                </a:outerShdw>
              </a:effectLst>
            </a:endParaRPr>
          </a:p>
        </p:txBody>
      </p:sp>
      <p:sp>
        <p:nvSpPr>
          <p:cNvPr id="3" name="Rectangle 2"/>
          <p:cNvSpPr/>
          <p:nvPr/>
        </p:nvSpPr>
        <p:spPr>
          <a:xfrm>
            <a:off x="5181600" y="3124200"/>
            <a:ext cx="914400" cy="381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048000" y="3124200"/>
            <a:ext cx="990600" cy="381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3049258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838200"/>
            <a:ext cx="8686800" cy="5211763"/>
          </a:xfrm>
        </p:spPr>
        <p:txBody>
          <a:bodyPr>
            <a:normAutofit/>
          </a:bodyPr>
          <a:lstStyle/>
          <a:p>
            <a:pPr algn="just"/>
            <a:r>
              <a:rPr lang="en-US" sz="1800" b="1" u="sng" dirty="0" smtClean="0">
                <a:solidFill>
                  <a:srgbClr val="C00000"/>
                </a:solidFill>
              </a:rPr>
              <a:t>Subluxation (partial dislocation) of the radial head:</a:t>
            </a:r>
          </a:p>
          <a:p>
            <a:pPr lvl="1" algn="just"/>
            <a:r>
              <a:rPr lang="en-US" sz="1800" dirty="0" smtClean="0"/>
              <a:t>It occurs in pre-school children.</a:t>
            </a:r>
          </a:p>
          <a:p>
            <a:pPr lvl="1" algn="just"/>
            <a:r>
              <a:rPr lang="en-US" sz="1800" dirty="0" smtClean="0"/>
              <a:t>Incomplete (temporary dislocation) of the head of the radius (pulled elbow).</a:t>
            </a:r>
          </a:p>
          <a:p>
            <a:pPr lvl="1" algn="just"/>
            <a:r>
              <a:rPr lang="en-US" sz="1800" dirty="0" smtClean="0"/>
              <a:t>Occurs when the child is suddenly lifted (jerked) by the upper limb when the forearm is pronated.</a:t>
            </a:r>
          </a:p>
          <a:p>
            <a:pPr lvl="1" algn="just"/>
            <a:r>
              <a:rPr lang="en-US" sz="1800" dirty="0" smtClean="0"/>
              <a:t>The radial head moves distally and partially out of the </a:t>
            </a:r>
            <a:r>
              <a:rPr lang="en-US" sz="1800" dirty="0" err="1" smtClean="0"/>
              <a:t>anular</a:t>
            </a:r>
            <a:r>
              <a:rPr lang="en-US" sz="1800" dirty="0" smtClean="0"/>
              <a:t> ligament.</a:t>
            </a:r>
          </a:p>
          <a:p>
            <a:pPr lvl="1" algn="just"/>
            <a:r>
              <a:rPr lang="en-US" sz="1800" dirty="0" smtClean="0"/>
              <a:t>The treatment of subluxation consists of supination of the child’s forearm while the elbow is flexed.</a:t>
            </a:r>
            <a:endParaRPr lang="en-US" sz="1800" dirty="0"/>
          </a:p>
        </p:txBody>
      </p:sp>
      <p:sp>
        <p:nvSpPr>
          <p:cNvPr id="4" name="Title 1"/>
          <p:cNvSpPr>
            <a:spLocks noGrp="1"/>
          </p:cNvSpPr>
          <p:nvPr>
            <p:ph type="title"/>
          </p:nvPr>
        </p:nvSpPr>
        <p:spPr>
          <a:xfrm>
            <a:off x="0" y="0"/>
            <a:ext cx="9144000" cy="914400"/>
          </a:xfrm>
        </p:spPr>
        <p:txBody>
          <a:bodyPr>
            <a:normAutofit/>
          </a:bodyPr>
          <a:lstStyle/>
          <a:p>
            <a:r>
              <a:rPr lang="en-US" sz="2800" b="1" dirty="0" smtClean="0">
                <a:solidFill>
                  <a:srgbClr val="C00000"/>
                </a:solidFill>
                <a:effectLst>
                  <a:outerShdw blurRad="38100" dist="38100" dir="2700000" algn="tl">
                    <a:srgbClr val="000000">
                      <a:alpha val="43137"/>
                    </a:srgbClr>
                  </a:outerShdw>
                </a:effectLst>
              </a:rPr>
              <a:t>STATION – 3 (Bones + Radiology)</a:t>
            </a:r>
            <a:endParaRPr lang="en-US" sz="2400" b="1" dirty="0">
              <a:solidFill>
                <a:srgbClr val="C00000"/>
              </a:solidFill>
              <a:effectLst>
                <a:outerShdw blurRad="38100" dist="38100" dir="2700000" algn="tl">
                  <a:srgbClr val="000000">
                    <a:alpha val="43137"/>
                  </a:srgbClr>
                </a:outerShdw>
              </a:effectLst>
            </a:endParaRPr>
          </a:p>
        </p:txBody>
      </p:sp>
      <p:pic>
        <p:nvPicPr>
          <p:cNvPr id="717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31792" t="40668" r="16710" b="16162"/>
          <a:stretch/>
        </p:blipFill>
        <p:spPr bwMode="auto">
          <a:xfrm>
            <a:off x="1219200" y="3505200"/>
            <a:ext cx="6858000" cy="323372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777106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886" y="1687285"/>
            <a:ext cx="4495800" cy="3763963"/>
          </a:xfrm>
        </p:spPr>
        <p:txBody>
          <a:bodyPr>
            <a:normAutofit/>
          </a:bodyPr>
          <a:lstStyle/>
          <a:p>
            <a:pPr algn="just"/>
            <a:r>
              <a:rPr lang="en-US" sz="1800" b="1" u="sng" dirty="0" smtClean="0">
                <a:solidFill>
                  <a:srgbClr val="C00000"/>
                </a:solidFill>
              </a:rPr>
              <a:t>Bursae around elbow joint:</a:t>
            </a:r>
          </a:p>
          <a:p>
            <a:pPr lvl="1" algn="just"/>
            <a:r>
              <a:rPr lang="en-US" sz="1800" b="1" dirty="0" err="1" smtClean="0"/>
              <a:t>Intratendinous</a:t>
            </a:r>
            <a:r>
              <a:rPr lang="en-US" sz="1800" b="1" dirty="0" smtClean="0"/>
              <a:t> </a:t>
            </a:r>
            <a:r>
              <a:rPr lang="en-US" sz="1800" b="1" dirty="0"/>
              <a:t>o</a:t>
            </a:r>
            <a:r>
              <a:rPr lang="en-US" sz="1800" b="1" dirty="0" smtClean="0"/>
              <a:t>lecranon bursa</a:t>
            </a:r>
            <a:r>
              <a:rPr lang="en-US" sz="1800" dirty="0" smtClean="0"/>
              <a:t>: present in the tendon of triceps </a:t>
            </a:r>
            <a:r>
              <a:rPr lang="en-US" sz="1800" dirty="0" err="1" smtClean="0"/>
              <a:t>brachii</a:t>
            </a:r>
            <a:r>
              <a:rPr lang="en-US" sz="1800" dirty="0" smtClean="0"/>
              <a:t>.</a:t>
            </a:r>
          </a:p>
          <a:p>
            <a:pPr lvl="1" algn="just"/>
            <a:r>
              <a:rPr lang="en-US" sz="1800" b="1" dirty="0" err="1" smtClean="0"/>
              <a:t>Subtendionous</a:t>
            </a:r>
            <a:r>
              <a:rPr lang="en-US" sz="1800" b="1" dirty="0" smtClean="0"/>
              <a:t> olecranon bursa</a:t>
            </a:r>
            <a:r>
              <a:rPr lang="en-US" sz="1800" dirty="0" smtClean="0"/>
              <a:t>: between the olecranon and the triceps tendon.</a:t>
            </a:r>
          </a:p>
          <a:p>
            <a:pPr lvl="1" algn="just"/>
            <a:r>
              <a:rPr lang="en-US" sz="1800" b="1" dirty="0" smtClean="0"/>
              <a:t>Subcutaneous olecranon bursa</a:t>
            </a:r>
            <a:r>
              <a:rPr lang="en-US" sz="1800" dirty="0" smtClean="0"/>
              <a:t>: in the subcutaneous connective tissue over the </a:t>
            </a:r>
            <a:r>
              <a:rPr lang="en-US" sz="1800" dirty="0" err="1" smtClean="0"/>
              <a:t>olecranon</a:t>
            </a:r>
            <a:r>
              <a:rPr lang="en-US" sz="1800" dirty="0" smtClean="0"/>
              <a:t>. When this bursa is inflamed, it is known as student’s bursa.</a:t>
            </a:r>
            <a:endParaRPr lang="en-US" sz="1800" dirty="0"/>
          </a:p>
        </p:txBody>
      </p:sp>
      <p:sp>
        <p:nvSpPr>
          <p:cNvPr id="4" name="Title 1"/>
          <p:cNvSpPr>
            <a:spLocks noGrp="1"/>
          </p:cNvSpPr>
          <p:nvPr>
            <p:ph type="title"/>
          </p:nvPr>
        </p:nvSpPr>
        <p:spPr>
          <a:xfrm>
            <a:off x="0" y="0"/>
            <a:ext cx="9144000" cy="914400"/>
          </a:xfrm>
        </p:spPr>
        <p:txBody>
          <a:bodyPr>
            <a:normAutofit/>
          </a:bodyPr>
          <a:lstStyle/>
          <a:p>
            <a:r>
              <a:rPr lang="en-US" sz="2800" b="1" dirty="0" smtClean="0">
                <a:solidFill>
                  <a:srgbClr val="C00000"/>
                </a:solidFill>
                <a:effectLst>
                  <a:outerShdw blurRad="38100" dist="38100" dir="2700000" algn="tl">
                    <a:srgbClr val="000000">
                      <a:alpha val="43137"/>
                    </a:srgbClr>
                  </a:outerShdw>
                </a:effectLst>
              </a:rPr>
              <a:t>STATION – 3 (Bones + Radiology)</a:t>
            </a:r>
            <a:endParaRPr lang="en-US" sz="2400" b="1" dirty="0">
              <a:solidFill>
                <a:srgbClr val="C00000"/>
              </a:solidFill>
              <a:effectLst>
                <a:outerShdw blurRad="38100" dist="38100" dir="2700000" algn="tl">
                  <a:srgbClr val="000000">
                    <a:alpha val="43137"/>
                  </a:srgbClr>
                </a:outerShdw>
              </a:effectLst>
            </a:endParaRPr>
          </a:p>
        </p:txBody>
      </p:sp>
      <p:pic>
        <p:nvPicPr>
          <p:cNvPr id="819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9062" t="33168" r="11194" b="22672"/>
          <a:stretch/>
        </p:blipFill>
        <p:spPr bwMode="auto">
          <a:xfrm>
            <a:off x="4648200" y="1687285"/>
            <a:ext cx="4332514" cy="361819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7263212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algn="just"/>
            <a:r>
              <a:rPr lang="en-US" sz="2000" b="1" u="sng" dirty="0" smtClean="0">
                <a:solidFill>
                  <a:srgbClr val="C00000"/>
                </a:solidFill>
              </a:rPr>
              <a:t>The arm extends from the shoulder to the elbow.</a:t>
            </a:r>
          </a:p>
          <a:p>
            <a:pPr algn="just"/>
            <a:r>
              <a:rPr lang="en-US" sz="2000" b="1" u="sng" dirty="0" smtClean="0">
                <a:solidFill>
                  <a:srgbClr val="C00000"/>
                </a:solidFill>
              </a:rPr>
              <a:t>2 types of movement occur between the arm and the forearm at the elbow joint:</a:t>
            </a:r>
          </a:p>
          <a:p>
            <a:pPr lvl="1" algn="just"/>
            <a:r>
              <a:rPr lang="en-US" sz="2000" b="1" dirty="0" smtClean="0"/>
              <a:t>Flexion-extension</a:t>
            </a:r>
          </a:p>
          <a:p>
            <a:pPr lvl="1" algn="just"/>
            <a:r>
              <a:rPr lang="en-US" sz="2000" b="1" dirty="0" smtClean="0"/>
              <a:t>Pronation-supination</a:t>
            </a:r>
          </a:p>
          <a:p>
            <a:pPr algn="just"/>
            <a:r>
              <a:rPr lang="en-US" sz="2000" b="1" u="sng" dirty="0" smtClean="0">
                <a:solidFill>
                  <a:srgbClr val="C00000"/>
                </a:solidFill>
              </a:rPr>
              <a:t>There are 4 arm muscles:</a:t>
            </a:r>
          </a:p>
          <a:p>
            <a:pPr lvl="1" algn="just"/>
            <a:r>
              <a:rPr lang="en-US" sz="2000" b="1" dirty="0" smtClean="0"/>
              <a:t>3 flexors</a:t>
            </a:r>
            <a:r>
              <a:rPr lang="en-US" sz="2000" dirty="0" smtClean="0"/>
              <a:t>: biceps </a:t>
            </a:r>
            <a:r>
              <a:rPr lang="en-US" sz="2000" dirty="0" err="1" smtClean="0"/>
              <a:t>brachii</a:t>
            </a:r>
            <a:r>
              <a:rPr lang="en-US" sz="2000" dirty="0" smtClean="0"/>
              <a:t>, brachialis &amp; coracobrachialis.</a:t>
            </a:r>
          </a:p>
          <a:p>
            <a:pPr lvl="2" algn="just"/>
            <a:r>
              <a:rPr lang="en-US" sz="2000" i="1" u="sng" dirty="0" smtClean="0"/>
              <a:t>Note</a:t>
            </a:r>
            <a:r>
              <a:rPr lang="en-US" sz="2000" dirty="0" smtClean="0"/>
              <a:t>: these muscles are supplied by the musculocutaneous nerve.</a:t>
            </a:r>
          </a:p>
          <a:p>
            <a:pPr lvl="1" algn="just"/>
            <a:r>
              <a:rPr lang="en-US" sz="2000" b="1" dirty="0" smtClean="0"/>
              <a:t>1 extensor</a:t>
            </a:r>
            <a:r>
              <a:rPr lang="en-US" sz="2000" dirty="0" smtClean="0"/>
              <a:t>: triceps </a:t>
            </a:r>
            <a:r>
              <a:rPr lang="en-US" sz="2000" dirty="0" err="1" smtClean="0"/>
              <a:t>brachii</a:t>
            </a:r>
            <a:r>
              <a:rPr lang="en-US" sz="2000" dirty="0" smtClean="0"/>
              <a:t>.</a:t>
            </a:r>
          </a:p>
          <a:p>
            <a:pPr lvl="2" algn="just"/>
            <a:r>
              <a:rPr lang="en-US" sz="2000" i="1" u="sng" dirty="0" smtClean="0"/>
              <a:t>Note</a:t>
            </a:r>
            <a:r>
              <a:rPr lang="en-US" sz="2000" dirty="0" smtClean="0"/>
              <a:t>: this muscle is supplied by the radial nerve.</a:t>
            </a:r>
          </a:p>
          <a:p>
            <a:pPr algn="just"/>
            <a:r>
              <a:rPr lang="en-US" sz="2000" dirty="0" smtClean="0"/>
              <a:t>A small triangular muscles on the posterior aspect of the elbow, the </a:t>
            </a:r>
            <a:r>
              <a:rPr lang="en-US" sz="2000" b="1" dirty="0" smtClean="0"/>
              <a:t>anconeus</a:t>
            </a:r>
            <a:r>
              <a:rPr lang="en-US" sz="2000" dirty="0" smtClean="0"/>
              <a:t>, covers the posterior aspect of the ulna proximally. It helps the triceps </a:t>
            </a:r>
            <a:r>
              <a:rPr lang="en-US" sz="2000" u="sng" dirty="0" smtClean="0"/>
              <a:t>extending the forearm</a:t>
            </a:r>
            <a:r>
              <a:rPr lang="en-US" sz="2000" dirty="0" smtClean="0"/>
              <a:t> and also </a:t>
            </a:r>
            <a:r>
              <a:rPr lang="en-US" sz="2000" u="sng" dirty="0" smtClean="0"/>
              <a:t>abducts the ulna</a:t>
            </a:r>
            <a:r>
              <a:rPr lang="en-US" sz="2000" dirty="0" smtClean="0"/>
              <a:t> during pronation of the forearm.</a:t>
            </a:r>
          </a:p>
        </p:txBody>
      </p:sp>
      <p:sp>
        <p:nvSpPr>
          <p:cNvPr id="5" name="Title 1"/>
          <p:cNvSpPr>
            <a:spLocks noGrp="1"/>
          </p:cNvSpPr>
          <p:nvPr>
            <p:ph type="title"/>
          </p:nvPr>
        </p:nvSpPr>
        <p:spPr>
          <a:xfrm>
            <a:off x="457200" y="10886"/>
            <a:ext cx="8229600" cy="1143000"/>
          </a:xfrm>
        </p:spPr>
        <p:txBody>
          <a:bodyPr>
            <a:normAutofit/>
          </a:bodyPr>
          <a:lstStyle/>
          <a:p>
            <a:r>
              <a:rPr lang="en-US" sz="2800" b="1" dirty="0" smtClean="0">
                <a:solidFill>
                  <a:srgbClr val="C00000"/>
                </a:solidFill>
                <a:effectLst>
                  <a:outerShdw blurRad="38100" dist="38100" dir="2700000" algn="tl">
                    <a:srgbClr val="000000">
                      <a:alpha val="43137"/>
                    </a:srgbClr>
                  </a:outerShdw>
                </a:effectLst>
              </a:rPr>
              <a:t>STATION – 1 (Gross Anatomy)</a:t>
            </a:r>
            <a:br>
              <a:rPr lang="en-US" sz="2800" b="1" dirty="0" smtClean="0">
                <a:solidFill>
                  <a:srgbClr val="C00000"/>
                </a:solidFill>
                <a:effectLst>
                  <a:outerShdw blurRad="38100" dist="38100" dir="2700000" algn="tl">
                    <a:srgbClr val="000000">
                      <a:alpha val="43137"/>
                    </a:srgbClr>
                  </a:outerShdw>
                </a:effectLst>
              </a:rPr>
            </a:br>
            <a:r>
              <a:rPr lang="en-US" sz="2200" b="1" dirty="0" smtClean="0">
                <a:solidFill>
                  <a:schemeClr val="bg1">
                    <a:lumMod val="50000"/>
                  </a:schemeClr>
                </a:solidFill>
              </a:rPr>
              <a:t>Muscles of The </a:t>
            </a:r>
            <a:r>
              <a:rPr lang="en-US" sz="2200" b="1" dirty="0">
                <a:solidFill>
                  <a:schemeClr val="bg1">
                    <a:lumMod val="50000"/>
                  </a:schemeClr>
                </a:solidFill>
              </a:rPr>
              <a:t>A</a:t>
            </a:r>
            <a:r>
              <a:rPr lang="en-US" sz="2200" b="1" dirty="0" smtClean="0">
                <a:solidFill>
                  <a:schemeClr val="bg1">
                    <a:lumMod val="50000"/>
                  </a:schemeClr>
                </a:solidFill>
              </a:rPr>
              <a:t>rm, Cubital </a:t>
            </a:r>
            <a:r>
              <a:rPr lang="en-US" sz="2200" b="1" dirty="0">
                <a:solidFill>
                  <a:schemeClr val="bg1">
                    <a:lumMod val="50000"/>
                  </a:schemeClr>
                </a:solidFill>
              </a:rPr>
              <a:t>F</a:t>
            </a:r>
            <a:r>
              <a:rPr lang="en-US" sz="2200" b="1" dirty="0" smtClean="0">
                <a:solidFill>
                  <a:schemeClr val="bg1">
                    <a:lumMod val="50000"/>
                  </a:schemeClr>
                </a:solidFill>
              </a:rPr>
              <a:t>ossa, Triangular &amp; Quadrangular </a:t>
            </a:r>
            <a:r>
              <a:rPr lang="en-US" sz="2200" b="1" dirty="0">
                <a:solidFill>
                  <a:schemeClr val="bg1">
                    <a:lumMod val="50000"/>
                  </a:schemeClr>
                </a:solidFill>
              </a:rPr>
              <a:t>S</a:t>
            </a:r>
            <a:r>
              <a:rPr lang="en-US" sz="2200" b="1" dirty="0" smtClean="0">
                <a:solidFill>
                  <a:schemeClr val="bg1">
                    <a:lumMod val="50000"/>
                  </a:schemeClr>
                </a:solidFill>
              </a:rPr>
              <a:t>paces</a:t>
            </a:r>
            <a:endParaRPr lang="en-US" sz="2200" b="1" dirty="0">
              <a:solidFill>
                <a:schemeClr val="bg1">
                  <a:lumMod val="50000"/>
                </a:schemeClr>
              </a:solidFill>
            </a:endParaRPr>
          </a:p>
        </p:txBody>
      </p:sp>
    </p:spTree>
    <p:extLst>
      <p:ext uri="{BB962C8B-B14F-4D97-AF65-F5344CB8AC3E}">
        <p14:creationId xmlns:p14="http://schemas.microsoft.com/office/powerpoint/2010/main" xmlns="" val="16620165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rot="16200000">
            <a:off x="-2971800" y="2971801"/>
            <a:ext cx="6858001" cy="914400"/>
          </a:xfrm>
        </p:spPr>
        <p:txBody>
          <a:bodyPr>
            <a:normAutofit/>
          </a:bodyPr>
          <a:lstStyle/>
          <a:p>
            <a:r>
              <a:rPr lang="en-US" sz="2800" b="1" dirty="0" smtClean="0">
                <a:solidFill>
                  <a:srgbClr val="C00000"/>
                </a:solidFill>
                <a:effectLst>
                  <a:outerShdw blurRad="38100" dist="38100" dir="2700000" algn="tl">
                    <a:srgbClr val="000000">
                      <a:alpha val="43137"/>
                    </a:srgbClr>
                  </a:outerShdw>
                </a:effectLst>
              </a:rPr>
              <a:t>STATION – 3 (Bones + Radiology)</a:t>
            </a:r>
            <a:endParaRPr lang="en-US" sz="2400" b="1" dirty="0">
              <a:solidFill>
                <a:srgbClr val="C00000"/>
              </a:solidFill>
              <a:effectLst>
                <a:outerShdw blurRad="38100" dist="38100" dir="2700000" algn="tl">
                  <a:srgbClr val="000000">
                    <a:alpha val="43137"/>
                  </a:srgbClr>
                </a:outerShdw>
              </a:effectLst>
            </a:endParaRPr>
          </a:p>
        </p:txBody>
      </p:sp>
      <p:pic>
        <p:nvPicPr>
          <p:cNvPr id="9218" name="Picture 2" descr="http://image.wikifoundry.com/image/1/UVstA_56UiEFhxyegiSk0g60987/GW520H610"/>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28800" y="0"/>
            <a:ext cx="57912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041926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600200"/>
            <a:ext cx="5638800" cy="4525963"/>
          </a:xfrm>
        </p:spPr>
        <p:txBody>
          <a:bodyPr>
            <a:normAutofit/>
          </a:bodyPr>
          <a:lstStyle/>
          <a:p>
            <a:pPr algn="just"/>
            <a:r>
              <a:rPr lang="en-US" sz="1800" b="1" u="sng" dirty="0" smtClean="0">
                <a:solidFill>
                  <a:srgbClr val="C00000"/>
                </a:solidFill>
              </a:rPr>
              <a:t>There are 4 types of tissue in the body:</a:t>
            </a:r>
          </a:p>
          <a:p>
            <a:pPr lvl="1" algn="just"/>
            <a:r>
              <a:rPr lang="en-US" sz="1800" b="1" dirty="0" smtClean="0"/>
              <a:t>Epithelium.</a:t>
            </a:r>
          </a:p>
          <a:p>
            <a:pPr lvl="1" algn="just"/>
            <a:r>
              <a:rPr lang="en-US" sz="1800" b="1" dirty="0" smtClean="0"/>
              <a:t>Connective tissue.</a:t>
            </a:r>
          </a:p>
          <a:p>
            <a:pPr lvl="1" algn="just"/>
            <a:r>
              <a:rPr lang="en-US" sz="1800" b="1" dirty="0" smtClean="0"/>
              <a:t>Muscle tissue.</a:t>
            </a:r>
          </a:p>
          <a:p>
            <a:pPr lvl="1" algn="just"/>
            <a:r>
              <a:rPr lang="en-US" sz="1800" b="1" dirty="0" smtClean="0"/>
              <a:t>Nerve tissue.</a:t>
            </a:r>
          </a:p>
          <a:p>
            <a:pPr algn="just"/>
            <a:r>
              <a:rPr lang="en-US" sz="1800" u="sng" dirty="0" smtClean="0"/>
              <a:t>Cartilage</a:t>
            </a:r>
            <a:r>
              <a:rPr lang="en-US" sz="1800" dirty="0" smtClean="0"/>
              <a:t>, </a:t>
            </a:r>
            <a:r>
              <a:rPr lang="en-US" sz="1800" u="sng" dirty="0" smtClean="0"/>
              <a:t>bone</a:t>
            </a:r>
            <a:r>
              <a:rPr lang="en-US" sz="1800" dirty="0" smtClean="0"/>
              <a:t> and </a:t>
            </a:r>
            <a:r>
              <a:rPr lang="en-US" sz="1800" u="sng" dirty="0" smtClean="0"/>
              <a:t>blood</a:t>
            </a:r>
            <a:r>
              <a:rPr lang="en-US" sz="1800" dirty="0" smtClean="0"/>
              <a:t> represent connective tissue.</a:t>
            </a:r>
          </a:p>
          <a:p>
            <a:pPr algn="just"/>
            <a:r>
              <a:rPr lang="en-US" sz="1800" b="1" u="sng" dirty="0" smtClean="0">
                <a:solidFill>
                  <a:srgbClr val="C00000"/>
                </a:solidFill>
              </a:rPr>
              <a:t>As a connective tissue, the bone has 3 characteristics:</a:t>
            </a:r>
          </a:p>
          <a:p>
            <a:pPr lvl="1" algn="just"/>
            <a:r>
              <a:rPr lang="en-US" sz="1800" b="1" dirty="0" smtClean="0"/>
              <a:t>Fibers</a:t>
            </a:r>
            <a:r>
              <a:rPr lang="en-US" sz="1800" dirty="0" smtClean="0"/>
              <a:t>: collagen type-I</a:t>
            </a:r>
          </a:p>
          <a:p>
            <a:pPr lvl="1" algn="just"/>
            <a:r>
              <a:rPr lang="en-US" sz="1800" b="1" dirty="0" smtClean="0"/>
              <a:t>Matrix or ground substance</a:t>
            </a:r>
            <a:r>
              <a:rPr lang="en-US" sz="1800" dirty="0" smtClean="0"/>
              <a:t>: </a:t>
            </a:r>
            <a:r>
              <a:rPr lang="en-US" sz="1800" smtClean="0"/>
              <a:t>composed </a:t>
            </a:r>
            <a:r>
              <a:rPr lang="en-US" sz="1800" smtClean="0"/>
              <a:t>mainly of </a:t>
            </a:r>
            <a:r>
              <a:rPr lang="en-US" sz="1800" dirty="0" smtClean="0"/>
              <a:t>calcium.</a:t>
            </a:r>
          </a:p>
          <a:p>
            <a:pPr lvl="1" algn="just"/>
            <a:r>
              <a:rPr lang="en-US" sz="1800" b="1" dirty="0" smtClean="0"/>
              <a:t>Cells</a:t>
            </a:r>
            <a:r>
              <a:rPr lang="en-US" sz="1800" dirty="0" smtClean="0"/>
              <a:t>: osteoblasts, osteocytes and osteoclasts.</a:t>
            </a:r>
          </a:p>
          <a:p>
            <a:pPr algn="just"/>
            <a:r>
              <a:rPr lang="en-US" sz="1800" b="1" u="sng" dirty="0" smtClean="0">
                <a:solidFill>
                  <a:srgbClr val="C00000"/>
                </a:solidFill>
              </a:rPr>
              <a:t>The bone itself is divided into</a:t>
            </a:r>
            <a:r>
              <a:rPr lang="en-US" sz="1800" dirty="0" smtClean="0"/>
              <a:t> </a:t>
            </a:r>
            <a:r>
              <a:rPr lang="en-US" sz="1800" b="1" dirty="0" smtClean="0"/>
              <a:t>compact bone </a:t>
            </a:r>
            <a:r>
              <a:rPr lang="en-US" sz="1800" dirty="0" smtClean="0"/>
              <a:t>and </a:t>
            </a:r>
            <a:r>
              <a:rPr lang="en-US" sz="1800" b="1" dirty="0" smtClean="0"/>
              <a:t>spongy bone </a:t>
            </a:r>
            <a:r>
              <a:rPr lang="en-US" sz="1800" dirty="0" smtClean="0"/>
              <a:t>(in which the marrow is present).</a:t>
            </a:r>
          </a:p>
        </p:txBody>
      </p:sp>
      <p:sp>
        <p:nvSpPr>
          <p:cNvPr id="4" name="Title 1"/>
          <p:cNvSpPr>
            <a:spLocks noGrp="1"/>
          </p:cNvSpPr>
          <p:nvPr>
            <p:ph type="title"/>
          </p:nvPr>
        </p:nvSpPr>
        <p:spPr>
          <a:xfrm>
            <a:off x="0" y="0"/>
            <a:ext cx="9144000" cy="914400"/>
          </a:xfrm>
        </p:spPr>
        <p:txBody>
          <a:bodyPr>
            <a:normAutofit/>
          </a:bodyPr>
          <a:lstStyle/>
          <a:p>
            <a:r>
              <a:rPr lang="en-US" sz="2800" b="1" dirty="0" smtClean="0">
                <a:solidFill>
                  <a:srgbClr val="C00000"/>
                </a:solidFill>
                <a:effectLst>
                  <a:outerShdw blurRad="38100" dist="38100" dir="2700000" algn="tl">
                    <a:srgbClr val="000000">
                      <a:alpha val="43137"/>
                    </a:srgbClr>
                  </a:outerShdw>
                </a:effectLst>
              </a:rPr>
              <a:t>STATION – 4 (Histology of Bone)</a:t>
            </a:r>
            <a:endParaRPr lang="en-US" sz="2400" b="1" dirty="0">
              <a:solidFill>
                <a:srgbClr val="C00000"/>
              </a:solidFill>
              <a:effectLst>
                <a:outerShdw blurRad="38100" dist="38100" dir="2700000" algn="tl">
                  <a:srgbClr val="000000">
                    <a:alpha val="43137"/>
                  </a:srgbClr>
                </a:outerShdw>
              </a:effectLst>
            </a:endParaRPr>
          </a:p>
        </p:txBody>
      </p:sp>
      <p:pic>
        <p:nvPicPr>
          <p:cNvPr id="1331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33566" t="21267" r="18699" b="21951"/>
          <a:stretch/>
        </p:blipFill>
        <p:spPr bwMode="auto">
          <a:xfrm>
            <a:off x="5867400" y="2590800"/>
            <a:ext cx="3124200" cy="22098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3714461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algn="just"/>
            <a:r>
              <a:rPr lang="en-US" sz="1600" b="1" u="sng" dirty="0" smtClean="0">
                <a:solidFill>
                  <a:srgbClr val="C00000"/>
                </a:solidFill>
              </a:rPr>
              <a:t>Compact bone:</a:t>
            </a:r>
          </a:p>
          <a:p>
            <a:pPr lvl="1" algn="just"/>
            <a:r>
              <a:rPr lang="en-US" sz="1600" dirty="0" smtClean="0"/>
              <a:t>It has a connective tissue capsule from outside (external) known as the periosteum.</a:t>
            </a:r>
          </a:p>
          <a:p>
            <a:pPr lvl="1" algn="just"/>
            <a:r>
              <a:rPr lang="en-US" sz="1600" dirty="0" smtClean="0"/>
              <a:t>The internal connective tissue lining (near the bone marrow) is known as the endosteum.</a:t>
            </a:r>
          </a:p>
          <a:p>
            <a:pPr lvl="1" algn="just"/>
            <a:r>
              <a:rPr lang="en-US" sz="1600" dirty="0" smtClean="0"/>
              <a:t>Collagen fibers will form the layout for bone structures. There are four main collagen arrangements:</a:t>
            </a:r>
          </a:p>
          <a:p>
            <a:pPr lvl="2" algn="just"/>
            <a:r>
              <a:rPr lang="en-US" sz="1600" dirty="0" smtClean="0"/>
              <a:t>Internal circumferential lamellae.</a:t>
            </a:r>
          </a:p>
          <a:p>
            <a:pPr lvl="2" algn="just"/>
            <a:r>
              <a:rPr lang="en-US" sz="1600" dirty="0" smtClean="0"/>
              <a:t>External circumferential lamellae.</a:t>
            </a:r>
          </a:p>
          <a:p>
            <a:pPr lvl="2" algn="just"/>
            <a:r>
              <a:rPr lang="en-US" sz="1600" dirty="0" smtClean="0"/>
              <a:t>Concentric lamellae: around Haversian Canals.</a:t>
            </a:r>
          </a:p>
          <a:p>
            <a:pPr lvl="2" algn="just"/>
            <a:r>
              <a:rPr lang="en-US" sz="1600" dirty="0" smtClean="0"/>
              <a:t>Interstitial lamellae.</a:t>
            </a:r>
          </a:p>
          <a:p>
            <a:pPr lvl="1" algn="just"/>
            <a:r>
              <a:rPr lang="en-US" sz="1600" dirty="0" smtClean="0"/>
              <a:t>Canaliculi is the connection between different osteocytes present in an osteon.</a:t>
            </a:r>
          </a:p>
          <a:p>
            <a:pPr lvl="1" algn="just"/>
            <a:r>
              <a:rPr lang="en-US" sz="1600" dirty="0" smtClean="0"/>
              <a:t>Osteoblasts are bigger and more active than osteocytes (both of these cells are derived from the mesenchyme).</a:t>
            </a:r>
          </a:p>
          <a:p>
            <a:pPr lvl="1" algn="just"/>
            <a:r>
              <a:rPr lang="en-US" sz="1600" dirty="0" smtClean="0"/>
              <a:t>Osteoclasts are derived from blood monocytes. These cells are seen with multiple nuclei.</a:t>
            </a:r>
          </a:p>
        </p:txBody>
      </p:sp>
      <p:sp>
        <p:nvSpPr>
          <p:cNvPr id="4" name="Title 1"/>
          <p:cNvSpPr>
            <a:spLocks noGrp="1"/>
          </p:cNvSpPr>
          <p:nvPr>
            <p:ph type="title"/>
          </p:nvPr>
        </p:nvSpPr>
        <p:spPr>
          <a:xfrm>
            <a:off x="0" y="0"/>
            <a:ext cx="9144000" cy="914400"/>
          </a:xfrm>
        </p:spPr>
        <p:txBody>
          <a:bodyPr>
            <a:normAutofit/>
          </a:bodyPr>
          <a:lstStyle/>
          <a:p>
            <a:r>
              <a:rPr lang="en-US" sz="2800" b="1" dirty="0" smtClean="0">
                <a:solidFill>
                  <a:srgbClr val="C00000"/>
                </a:solidFill>
                <a:effectLst>
                  <a:outerShdw blurRad="38100" dist="38100" dir="2700000" algn="tl">
                    <a:srgbClr val="000000">
                      <a:alpha val="43137"/>
                    </a:srgbClr>
                  </a:outerShdw>
                </a:effectLst>
              </a:rPr>
              <a:t>STATION – 4 (Histology of Bone)</a:t>
            </a:r>
            <a:endParaRPr lang="en-US" sz="24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28541452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914400"/>
          </a:xfrm>
        </p:spPr>
        <p:txBody>
          <a:bodyPr>
            <a:normAutofit/>
          </a:bodyPr>
          <a:lstStyle/>
          <a:p>
            <a:r>
              <a:rPr lang="en-US" sz="2800" b="1" dirty="0" smtClean="0">
                <a:solidFill>
                  <a:srgbClr val="C00000"/>
                </a:solidFill>
                <a:effectLst>
                  <a:outerShdw blurRad="38100" dist="38100" dir="2700000" algn="tl">
                    <a:srgbClr val="000000">
                      <a:alpha val="43137"/>
                    </a:srgbClr>
                  </a:outerShdw>
                </a:effectLst>
              </a:rPr>
              <a:t>STATION – 4 (Histology of Bone)</a:t>
            </a:r>
            <a:endParaRPr lang="en-US" sz="2400" b="1" dirty="0">
              <a:solidFill>
                <a:srgbClr val="C00000"/>
              </a:solidFill>
              <a:effectLst>
                <a:outerShdw blurRad="38100" dist="38100" dir="2700000" algn="tl">
                  <a:srgbClr val="000000">
                    <a:alpha val="43137"/>
                  </a:srgbClr>
                </a:outerShdw>
              </a:effectLst>
            </a:endParaRPr>
          </a:p>
        </p:txBody>
      </p:sp>
      <p:pic>
        <p:nvPicPr>
          <p:cNvPr id="5" name="Picture 4" descr="Figure 4-17 Page 87"/>
          <p:cNvPicPr preferRelativeResize="0">
            <a:picLocks noChangeArrowheads="1"/>
          </p:cNvPicPr>
          <p:nvPr/>
        </p:nvPicPr>
        <p:blipFill>
          <a:blip r:embed="rId2" cstate="print"/>
          <a:srcRect/>
          <a:stretch>
            <a:fillRect/>
          </a:stretch>
        </p:blipFill>
        <p:spPr bwMode="auto">
          <a:xfrm>
            <a:off x="92869" y="1371600"/>
            <a:ext cx="8958262" cy="457041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xmlns="" val="18915079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ge 142"/>
          <p:cNvPicPr>
            <a:picLocks noChangeAspect="1" noChangeArrowheads="1"/>
          </p:cNvPicPr>
          <p:nvPr/>
        </p:nvPicPr>
        <p:blipFill>
          <a:blip r:embed="rId2" cstate="print"/>
          <a:srcRect/>
          <a:stretch>
            <a:fillRect/>
          </a:stretch>
        </p:blipFill>
        <p:spPr bwMode="auto">
          <a:xfrm>
            <a:off x="152400" y="1828800"/>
            <a:ext cx="5622132" cy="3376429"/>
          </a:xfrm>
          <a:prstGeom prst="rect">
            <a:avLst/>
          </a:prstGeom>
          <a:ln>
            <a:noFill/>
          </a:ln>
          <a:effectLst>
            <a:outerShdw blurRad="190500" algn="tl" rotWithShape="0">
              <a:srgbClr val="000000">
                <a:alpha val="70000"/>
              </a:srgbClr>
            </a:outerShdw>
          </a:effectLst>
        </p:spPr>
      </p:pic>
      <p:sp>
        <p:nvSpPr>
          <p:cNvPr id="5" name="Title 1"/>
          <p:cNvSpPr>
            <a:spLocks noGrp="1"/>
          </p:cNvSpPr>
          <p:nvPr>
            <p:ph type="title"/>
          </p:nvPr>
        </p:nvSpPr>
        <p:spPr>
          <a:xfrm>
            <a:off x="0" y="0"/>
            <a:ext cx="9144000" cy="914400"/>
          </a:xfrm>
        </p:spPr>
        <p:txBody>
          <a:bodyPr>
            <a:normAutofit/>
          </a:bodyPr>
          <a:lstStyle/>
          <a:p>
            <a:r>
              <a:rPr lang="en-US" sz="2800" b="1" dirty="0" smtClean="0">
                <a:solidFill>
                  <a:srgbClr val="C00000"/>
                </a:solidFill>
                <a:effectLst>
                  <a:outerShdw blurRad="38100" dist="38100" dir="2700000" algn="tl">
                    <a:srgbClr val="000000">
                      <a:alpha val="43137"/>
                    </a:srgbClr>
                  </a:outerShdw>
                </a:effectLst>
              </a:rPr>
              <a:t>STATION – 4 (Histology of Bone)</a:t>
            </a:r>
            <a:endParaRPr lang="en-US" sz="2400" b="1" dirty="0">
              <a:solidFill>
                <a:srgbClr val="C00000"/>
              </a:solidFill>
              <a:effectLst>
                <a:outerShdw blurRad="38100" dist="38100" dir="2700000" algn="tl">
                  <a:srgbClr val="000000">
                    <a:alpha val="43137"/>
                  </a:srgbClr>
                </a:outerShdw>
              </a:effectLst>
            </a:endParaRPr>
          </a:p>
        </p:txBody>
      </p:sp>
      <p:pic>
        <p:nvPicPr>
          <p:cNvPr id="6" name="Picture 5" descr="1.jpeg"/>
          <p:cNvPicPr>
            <a:picLocks noChangeAspect="1"/>
          </p:cNvPicPr>
          <p:nvPr/>
        </p:nvPicPr>
        <p:blipFill rotWithShape="1">
          <a:blip r:embed="rId3" cstate="print"/>
          <a:srcRect l="8653" t="51372" r="41823" b="24566"/>
          <a:stretch/>
        </p:blipFill>
        <p:spPr>
          <a:xfrm rot="5400000">
            <a:off x="5780276" y="1992123"/>
            <a:ext cx="3376429" cy="304978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xmlns="" val="15782549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229600" cy="5410200"/>
          </a:xfrm>
        </p:spPr>
        <p:txBody>
          <a:bodyPr>
            <a:noAutofit/>
          </a:bodyPr>
          <a:lstStyle/>
          <a:p>
            <a:pPr algn="just"/>
            <a:r>
              <a:rPr lang="en-US" sz="1500" b="1" u="sng" dirty="0" smtClean="0">
                <a:solidFill>
                  <a:srgbClr val="C00000"/>
                </a:solidFill>
              </a:rPr>
              <a:t>Brachial plexus</a:t>
            </a:r>
            <a:r>
              <a:rPr lang="en-US" sz="1500" dirty="0" smtClean="0"/>
              <a:t>: is a major network of nerves supplying the upper limb.</a:t>
            </a:r>
          </a:p>
          <a:p>
            <a:pPr algn="just"/>
            <a:r>
              <a:rPr lang="en-US" sz="1500" b="1" u="sng" dirty="0" smtClean="0">
                <a:solidFill>
                  <a:srgbClr val="C00000"/>
                </a:solidFill>
              </a:rPr>
              <a:t>Begins in</a:t>
            </a:r>
            <a:r>
              <a:rPr lang="en-US" sz="1500" dirty="0" smtClean="0"/>
              <a:t> the lateral cervical region and </a:t>
            </a:r>
            <a:r>
              <a:rPr lang="en-US" sz="1500" b="1" u="sng" dirty="0" smtClean="0">
                <a:solidFill>
                  <a:srgbClr val="C00000"/>
                </a:solidFill>
              </a:rPr>
              <a:t>extends into</a:t>
            </a:r>
            <a:r>
              <a:rPr lang="en-US" sz="1500" dirty="0" smtClean="0"/>
              <a:t> the axilla.</a:t>
            </a:r>
          </a:p>
          <a:p>
            <a:pPr algn="just"/>
            <a:r>
              <a:rPr lang="en-US" sz="1500" dirty="0" smtClean="0"/>
              <a:t>It is </a:t>
            </a:r>
            <a:r>
              <a:rPr lang="en-US" sz="1500" b="1" u="sng" dirty="0" smtClean="0">
                <a:solidFill>
                  <a:srgbClr val="C00000"/>
                </a:solidFill>
              </a:rPr>
              <a:t>originating from</a:t>
            </a:r>
            <a:r>
              <a:rPr lang="en-US" sz="1500" dirty="0" smtClean="0"/>
              <a:t> the anterior rami of the C5-T1 nerves which constitute the roots of brachial plexus.</a:t>
            </a:r>
          </a:p>
          <a:p>
            <a:pPr algn="just"/>
            <a:r>
              <a:rPr lang="en-US" sz="1500" dirty="0" smtClean="0"/>
              <a:t>The roots usually pass through the gap between the anterior and middle scalene muscles with the subclavian artery.</a:t>
            </a:r>
          </a:p>
          <a:p>
            <a:pPr algn="just"/>
            <a:r>
              <a:rPr lang="en-US" sz="1500" b="1" u="sng" dirty="0" smtClean="0">
                <a:solidFill>
                  <a:srgbClr val="C00000"/>
                </a:solidFill>
              </a:rPr>
              <a:t>The roots of the brachial plexus unite to form 3 trunks:</a:t>
            </a:r>
          </a:p>
          <a:p>
            <a:pPr lvl="1" algn="just"/>
            <a:r>
              <a:rPr lang="en-US" sz="1500" b="1" dirty="0" smtClean="0"/>
              <a:t>Superior trunk</a:t>
            </a:r>
            <a:r>
              <a:rPr lang="en-US" sz="1500" dirty="0" smtClean="0"/>
              <a:t>: C5 and C6</a:t>
            </a:r>
          </a:p>
          <a:p>
            <a:pPr lvl="1" algn="just"/>
            <a:r>
              <a:rPr lang="en-US" sz="1500" b="1" dirty="0" smtClean="0"/>
              <a:t>Middle trunk</a:t>
            </a:r>
            <a:r>
              <a:rPr lang="en-US" sz="1500" dirty="0" smtClean="0"/>
              <a:t>: C7</a:t>
            </a:r>
          </a:p>
          <a:p>
            <a:pPr lvl="1" algn="just"/>
            <a:r>
              <a:rPr lang="en-US" sz="1500" b="1" dirty="0" smtClean="0"/>
              <a:t>Inferior trunk</a:t>
            </a:r>
            <a:r>
              <a:rPr lang="en-US" sz="1500" dirty="0" smtClean="0"/>
              <a:t>: C8 and T1</a:t>
            </a:r>
          </a:p>
          <a:p>
            <a:pPr algn="just"/>
            <a:r>
              <a:rPr lang="en-US" sz="1500" b="1" u="sng" dirty="0" smtClean="0">
                <a:solidFill>
                  <a:srgbClr val="C00000"/>
                </a:solidFill>
              </a:rPr>
              <a:t>Each trunk of the brachial plexus divides into anterior and posterior divisions:</a:t>
            </a:r>
          </a:p>
          <a:p>
            <a:pPr lvl="1" algn="just"/>
            <a:r>
              <a:rPr lang="en-US" sz="1500" b="1" dirty="0" smtClean="0"/>
              <a:t>Anterior division</a:t>
            </a:r>
            <a:r>
              <a:rPr lang="en-US" sz="1500" dirty="0" smtClean="0"/>
              <a:t>: supply the anterior (flexor) compartments of the upper trunk.</a:t>
            </a:r>
          </a:p>
          <a:p>
            <a:pPr lvl="1" algn="just"/>
            <a:r>
              <a:rPr lang="en-US" sz="1500" b="1" dirty="0" smtClean="0"/>
              <a:t>Posterior divisions</a:t>
            </a:r>
            <a:r>
              <a:rPr lang="en-US" sz="1500" dirty="0" smtClean="0"/>
              <a:t>: supply the posterior (extensor) compartments of the upper trunk.</a:t>
            </a:r>
          </a:p>
          <a:p>
            <a:pPr algn="just"/>
            <a:r>
              <a:rPr lang="en-US" sz="1500" b="1" u="sng" dirty="0" smtClean="0">
                <a:solidFill>
                  <a:srgbClr val="C00000"/>
                </a:solidFill>
              </a:rPr>
              <a:t>The divisions of the trunks form three cords of the brachial plexus within the axilla:</a:t>
            </a:r>
          </a:p>
          <a:p>
            <a:pPr lvl="1" algn="just"/>
            <a:r>
              <a:rPr lang="en-US" sz="1500" b="1" dirty="0" smtClean="0"/>
              <a:t>Lateral cord.</a:t>
            </a:r>
          </a:p>
          <a:p>
            <a:pPr lvl="1" algn="just"/>
            <a:r>
              <a:rPr lang="en-US" sz="1500" b="1" dirty="0" smtClean="0"/>
              <a:t>Medial cord.</a:t>
            </a:r>
          </a:p>
          <a:p>
            <a:pPr lvl="1" algn="just"/>
            <a:r>
              <a:rPr lang="en-US" sz="1500" b="1" dirty="0" smtClean="0"/>
              <a:t>Posterior cord.</a:t>
            </a:r>
            <a:endParaRPr lang="en-US" sz="1500" b="1" dirty="0"/>
          </a:p>
          <a:p>
            <a:pPr marL="457200" lvl="1" indent="0" algn="just">
              <a:buNone/>
            </a:pPr>
            <a:r>
              <a:rPr lang="en-US" sz="1500" b="1" dirty="0" smtClean="0"/>
              <a:t>Note</a:t>
            </a:r>
            <a:r>
              <a:rPr lang="en-US" sz="1500" dirty="0" smtClean="0"/>
              <a:t>: the cords of the brachial plexus are named for their position in relation to the second part of the axillary artery.</a:t>
            </a:r>
          </a:p>
        </p:txBody>
      </p:sp>
      <p:sp>
        <p:nvSpPr>
          <p:cNvPr id="4" name="Title 1"/>
          <p:cNvSpPr>
            <a:spLocks noGrp="1"/>
          </p:cNvSpPr>
          <p:nvPr>
            <p:ph type="title"/>
          </p:nvPr>
        </p:nvSpPr>
        <p:spPr>
          <a:xfrm>
            <a:off x="0" y="0"/>
            <a:ext cx="9144000" cy="914400"/>
          </a:xfrm>
        </p:spPr>
        <p:txBody>
          <a:bodyPr>
            <a:normAutofit/>
          </a:bodyPr>
          <a:lstStyle/>
          <a:p>
            <a:r>
              <a:rPr lang="en-US" sz="2800" b="1" dirty="0" smtClean="0">
                <a:solidFill>
                  <a:srgbClr val="C00000"/>
                </a:solidFill>
                <a:effectLst>
                  <a:outerShdw blurRad="38100" dist="38100" dir="2700000" algn="tl">
                    <a:srgbClr val="000000">
                      <a:alpha val="43137"/>
                    </a:srgbClr>
                  </a:outerShdw>
                </a:effectLst>
              </a:rPr>
              <a:t>STATION – 5 (Additional: Brachial Plexus)</a:t>
            </a:r>
            <a:endParaRPr lang="en-US" sz="24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23138574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rot="16200000">
            <a:off x="-2971800" y="2971800"/>
            <a:ext cx="6858000" cy="914400"/>
          </a:xfrm>
        </p:spPr>
        <p:txBody>
          <a:bodyPr>
            <a:normAutofit/>
          </a:bodyPr>
          <a:lstStyle/>
          <a:p>
            <a:r>
              <a:rPr lang="en-US" sz="2800" b="1" dirty="0" smtClean="0">
                <a:solidFill>
                  <a:srgbClr val="C00000"/>
                </a:solidFill>
                <a:effectLst>
                  <a:outerShdw blurRad="38100" dist="38100" dir="2700000" algn="tl">
                    <a:srgbClr val="000000">
                      <a:alpha val="43137"/>
                    </a:srgbClr>
                  </a:outerShdw>
                </a:effectLst>
              </a:rPr>
              <a:t>STATION – 5 (Additional: Brachial Plexus)</a:t>
            </a:r>
            <a:endParaRPr lang="en-US" sz="2400" b="1" dirty="0">
              <a:solidFill>
                <a:srgbClr val="C00000"/>
              </a:solidFill>
              <a:effectLst>
                <a:outerShdw blurRad="38100" dist="38100" dir="2700000" algn="tl">
                  <a:srgbClr val="000000">
                    <a:alpha val="43137"/>
                  </a:srgbClr>
                </a:outerShdw>
              </a:effectLst>
            </a:endParaRPr>
          </a:p>
        </p:txBody>
      </p:sp>
      <p:pic>
        <p:nvPicPr>
          <p:cNvPr id="14338"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5538" t="14264" r="13601" b="5718"/>
          <a:stretch/>
        </p:blipFill>
        <p:spPr bwMode="auto">
          <a:xfrm>
            <a:off x="914401" y="130628"/>
            <a:ext cx="8142514" cy="657497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3467488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14600"/>
            <a:ext cx="8229600" cy="1143000"/>
          </a:xfrm>
        </p:spPr>
        <p:txBody>
          <a:bodyPr>
            <a:normAutofit fontScale="90000"/>
          </a:bodyPr>
          <a:lstStyle/>
          <a:p>
            <a:r>
              <a:rPr lang="en-US" b="1" dirty="0" smtClean="0">
                <a:solidFill>
                  <a:srgbClr val="C00000"/>
                </a:solidFill>
              </a:rPr>
              <a:t>Good Luck!</a:t>
            </a:r>
            <a:br>
              <a:rPr lang="en-US" b="1" dirty="0" smtClean="0">
                <a:solidFill>
                  <a:srgbClr val="C00000"/>
                </a:solidFill>
              </a:rPr>
            </a:br>
            <a:r>
              <a:rPr lang="en-US" b="1" dirty="0" smtClean="0">
                <a:solidFill>
                  <a:srgbClr val="C00000"/>
                </a:solidFill>
              </a:rPr>
              <a:t>Wish you all the best </a:t>
            </a:r>
            <a:r>
              <a:rPr lang="en-US" b="1" dirty="0" smtClean="0">
                <a:solidFill>
                  <a:srgbClr val="C00000"/>
                </a:solidFill>
                <a:sym typeface="Wingdings" panose="05000000000000000000" pitchFamily="2" charset="2"/>
              </a:rPr>
              <a:t></a:t>
            </a:r>
            <a:endParaRPr lang="en-US" b="1" dirty="0">
              <a:solidFill>
                <a:srgbClr val="C00000"/>
              </a:solidFill>
            </a:endParaRPr>
          </a:p>
        </p:txBody>
      </p:sp>
    </p:spTree>
    <p:extLst>
      <p:ext uri="{BB962C8B-B14F-4D97-AF65-F5344CB8AC3E}">
        <p14:creationId xmlns:p14="http://schemas.microsoft.com/office/powerpoint/2010/main" xmlns="" val="1428819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00200"/>
            <a:ext cx="5257800" cy="4525963"/>
          </a:xfrm>
        </p:spPr>
        <p:txBody>
          <a:bodyPr>
            <a:noAutofit/>
          </a:bodyPr>
          <a:lstStyle/>
          <a:p>
            <a:pPr algn="just"/>
            <a:r>
              <a:rPr lang="en-US" sz="1800" b="1" u="sng" dirty="0" smtClean="0">
                <a:solidFill>
                  <a:srgbClr val="C00000"/>
                </a:solidFill>
              </a:rPr>
              <a:t>Biceps </a:t>
            </a:r>
            <a:r>
              <a:rPr lang="en-US" sz="1800" b="1" u="sng" dirty="0" err="1" smtClean="0">
                <a:solidFill>
                  <a:srgbClr val="C00000"/>
                </a:solidFill>
              </a:rPr>
              <a:t>brachii</a:t>
            </a:r>
            <a:r>
              <a:rPr lang="en-US" sz="1800" b="1" u="sng" dirty="0" smtClean="0">
                <a:solidFill>
                  <a:srgbClr val="C00000"/>
                </a:solidFill>
              </a:rPr>
              <a:t>:</a:t>
            </a:r>
          </a:p>
          <a:p>
            <a:pPr lvl="1" algn="just"/>
            <a:r>
              <a:rPr lang="en-US" sz="1800" b="1" dirty="0" smtClean="0"/>
              <a:t>Has 2 heads:</a:t>
            </a:r>
          </a:p>
          <a:p>
            <a:pPr lvl="2" algn="just"/>
            <a:r>
              <a:rPr lang="en-US" sz="1800" i="1" u="sng" dirty="0" smtClean="0"/>
              <a:t>Long head</a:t>
            </a:r>
            <a:r>
              <a:rPr lang="en-US" sz="1800" dirty="0" smtClean="0"/>
              <a:t>: originating from </a:t>
            </a:r>
            <a:r>
              <a:rPr lang="en-US" sz="1800" dirty="0" err="1" smtClean="0"/>
              <a:t>supraglenoid</a:t>
            </a:r>
            <a:r>
              <a:rPr lang="en-US" sz="1800" dirty="0" smtClean="0"/>
              <a:t> tubercle.</a:t>
            </a:r>
          </a:p>
          <a:p>
            <a:pPr lvl="2" algn="just"/>
            <a:r>
              <a:rPr lang="en-US" sz="1800" i="1" u="sng" dirty="0" smtClean="0"/>
              <a:t>Short head</a:t>
            </a:r>
            <a:r>
              <a:rPr lang="en-US" sz="1800" dirty="0" smtClean="0"/>
              <a:t>: originating from tip of coracoid process.</a:t>
            </a:r>
          </a:p>
          <a:p>
            <a:pPr lvl="1" algn="just"/>
            <a:r>
              <a:rPr lang="en-US" sz="1800" b="1" dirty="0" smtClean="0"/>
              <a:t>The transverse humeral ligament:</a:t>
            </a:r>
            <a:r>
              <a:rPr lang="en-US" sz="1800" dirty="0" smtClean="0"/>
              <a:t> passes from the lesser to the greater tubercle of the </a:t>
            </a:r>
            <a:r>
              <a:rPr lang="en-US" sz="1800" dirty="0" err="1" smtClean="0"/>
              <a:t>humerus</a:t>
            </a:r>
            <a:r>
              <a:rPr lang="en-US" sz="1800" dirty="0" smtClean="0"/>
              <a:t> and converts the intertubercular groove into a canal for the tendon of the long head of the biceps.</a:t>
            </a:r>
          </a:p>
          <a:p>
            <a:pPr lvl="1" algn="just"/>
            <a:r>
              <a:rPr lang="en-US" sz="1800" b="1" dirty="0" smtClean="0"/>
              <a:t>Bicipital aponeurosis</a:t>
            </a:r>
            <a:r>
              <a:rPr lang="en-US" sz="1800" dirty="0" smtClean="0"/>
              <a:t>: runs from the biceps tendon across the cubital fossa and merges with the antebrachial (deep) fascia covering the flexor muscles in the medial side of the forearm.</a:t>
            </a: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33736" t="16989" r="50000" b="26126"/>
          <a:stretch/>
        </p:blipFill>
        <p:spPr bwMode="auto">
          <a:xfrm>
            <a:off x="5562600" y="1371600"/>
            <a:ext cx="3124200" cy="524694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Rectangle 4"/>
          <p:cNvSpPr/>
          <p:nvPr/>
        </p:nvSpPr>
        <p:spPr>
          <a:xfrm>
            <a:off x="5562599" y="1371600"/>
            <a:ext cx="957943" cy="9252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572500" y="5399347"/>
            <a:ext cx="114300" cy="121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p:nvPr>
        </p:nvSpPr>
        <p:spPr>
          <a:xfrm>
            <a:off x="457200" y="32657"/>
            <a:ext cx="8229600" cy="1143000"/>
          </a:xfrm>
        </p:spPr>
        <p:txBody>
          <a:bodyPr>
            <a:normAutofit fontScale="90000"/>
          </a:bodyPr>
          <a:lstStyle/>
          <a:p>
            <a:r>
              <a:rPr lang="en-US" sz="2800" b="1" dirty="0" smtClean="0">
                <a:solidFill>
                  <a:srgbClr val="C00000"/>
                </a:solidFill>
                <a:effectLst>
                  <a:outerShdw blurRad="38100" dist="38100" dir="2700000" algn="tl">
                    <a:srgbClr val="000000">
                      <a:alpha val="43137"/>
                    </a:srgbClr>
                  </a:outerShdw>
                </a:effectLst>
              </a:rPr>
              <a:t>STATION – 1 (Gross Anatomy)</a:t>
            </a:r>
            <a:br>
              <a:rPr lang="en-US" sz="2800" b="1" dirty="0" smtClean="0">
                <a:solidFill>
                  <a:srgbClr val="C00000"/>
                </a:solidFill>
                <a:effectLst>
                  <a:outerShdw blurRad="38100" dist="38100" dir="2700000" algn="tl">
                    <a:srgbClr val="000000">
                      <a:alpha val="43137"/>
                    </a:srgbClr>
                  </a:outerShdw>
                </a:effectLst>
              </a:rPr>
            </a:br>
            <a:r>
              <a:rPr lang="en-US" sz="2400" b="1" dirty="0" smtClean="0">
                <a:solidFill>
                  <a:schemeClr val="bg1">
                    <a:lumMod val="50000"/>
                  </a:schemeClr>
                </a:solidFill>
              </a:rPr>
              <a:t>Muscles of The Arm, Cubital Fossa, Triangular &amp; Quadrangular Spaces</a:t>
            </a:r>
            <a:endParaRPr lang="en-US" sz="24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6138951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295400"/>
            <a:ext cx="5029200" cy="5257800"/>
          </a:xfrm>
        </p:spPr>
        <p:txBody>
          <a:bodyPr>
            <a:normAutofit fontScale="92500" lnSpcReduction="10000"/>
          </a:bodyPr>
          <a:lstStyle/>
          <a:p>
            <a:pPr algn="just"/>
            <a:r>
              <a:rPr lang="en-US" sz="1600" b="1" u="sng" dirty="0" smtClean="0">
                <a:solidFill>
                  <a:srgbClr val="C00000"/>
                </a:solidFill>
              </a:rPr>
              <a:t>Brachialis:</a:t>
            </a:r>
          </a:p>
          <a:p>
            <a:pPr lvl="1" algn="just"/>
            <a:r>
              <a:rPr lang="en-US" sz="1600" dirty="0" smtClean="0"/>
              <a:t>Flattened, fusiform muscle which lies posterior </a:t>
            </a:r>
            <a:r>
              <a:rPr lang="en-US" sz="1600" b="1" dirty="0" smtClean="0"/>
              <a:t>(deep) to the biceps.</a:t>
            </a:r>
          </a:p>
          <a:p>
            <a:pPr lvl="1" algn="just"/>
            <a:r>
              <a:rPr lang="en-US" sz="1600" dirty="0" smtClean="0"/>
              <a:t>It is the only </a:t>
            </a:r>
            <a:r>
              <a:rPr lang="en-US" sz="1600" b="1" dirty="0" smtClean="0"/>
              <a:t>pure flexor</a:t>
            </a:r>
            <a:r>
              <a:rPr lang="en-US" sz="1600" dirty="0" smtClean="0"/>
              <a:t>, producing the greatest amount of flexion force.</a:t>
            </a:r>
          </a:p>
          <a:p>
            <a:pPr lvl="1" algn="just"/>
            <a:r>
              <a:rPr lang="en-US" sz="1600" dirty="0" smtClean="0"/>
              <a:t>When the forearm is extended slowly, the brachialis steadies the movement by slowly relaxing</a:t>
            </a:r>
          </a:p>
          <a:p>
            <a:pPr lvl="1" algn="just"/>
            <a:r>
              <a:rPr lang="en-US" sz="1600" dirty="0" smtClean="0"/>
              <a:t>It </a:t>
            </a:r>
            <a:r>
              <a:rPr lang="en-US" sz="1600" b="1" dirty="0" smtClean="0"/>
              <a:t>originates</a:t>
            </a:r>
            <a:r>
              <a:rPr lang="en-US" sz="1600" dirty="0" smtClean="0"/>
              <a:t> from the distal half of anterior surface of </a:t>
            </a:r>
            <a:r>
              <a:rPr lang="en-US" sz="1600" dirty="0" err="1" smtClean="0"/>
              <a:t>humerus</a:t>
            </a:r>
            <a:r>
              <a:rPr lang="en-US" sz="1600" dirty="0" smtClean="0"/>
              <a:t> and </a:t>
            </a:r>
            <a:r>
              <a:rPr lang="en-US" sz="1600" b="1" dirty="0" smtClean="0"/>
              <a:t>inserts</a:t>
            </a:r>
            <a:r>
              <a:rPr lang="en-US" sz="1600" dirty="0" smtClean="0"/>
              <a:t> in the coronoid process and tuberosity of ulna.</a:t>
            </a:r>
          </a:p>
          <a:p>
            <a:pPr algn="just"/>
            <a:r>
              <a:rPr lang="en-US" sz="1600" b="1" u="sng" dirty="0" smtClean="0">
                <a:solidFill>
                  <a:srgbClr val="C00000"/>
                </a:solidFill>
              </a:rPr>
              <a:t>Coracobrachialis:</a:t>
            </a:r>
          </a:p>
          <a:p>
            <a:pPr lvl="1" algn="just"/>
            <a:r>
              <a:rPr lang="en-US" sz="1600" dirty="0" smtClean="0"/>
              <a:t>Elongated muscle in the </a:t>
            </a:r>
            <a:r>
              <a:rPr lang="en-US" sz="1600" dirty="0" err="1" smtClean="0"/>
              <a:t>superomedial</a:t>
            </a:r>
            <a:r>
              <a:rPr lang="en-US" sz="1600" dirty="0" smtClean="0"/>
              <a:t> part of the arm.</a:t>
            </a:r>
          </a:p>
          <a:p>
            <a:pPr lvl="1" algn="just"/>
            <a:r>
              <a:rPr lang="en-US" sz="1600" b="1" dirty="0" smtClean="0"/>
              <a:t>The musculocutaneous nerve pierces it.</a:t>
            </a:r>
          </a:p>
          <a:p>
            <a:pPr lvl="1" algn="just"/>
            <a:r>
              <a:rPr lang="en-US" sz="1600" dirty="0" smtClean="0"/>
              <a:t>The distal part of its </a:t>
            </a:r>
            <a:r>
              <a:rPr lang="en-US" sz="1600" dirty="0" err="1" smtClean="0"/>
              <a:t>attachement</a:t>
            </a:r>
            <a:r>
              <a:rPr lang="en-US" sz="1600" dirty="0" smtClean="0"/>
              <a:t> indicates the location of the nutrient foramen of the </a:t>
            </a:r>
            <a:r>
              <a:rPr lang="en-US" sz="1600" dirty="0" err="1" smtClean="0"/>
              <a:t>humerus</a:t>
            </a:r>
            <a:r>
              <a:rPr lang="en-US" sz="1600" dirty="0" smtClean="0"/>
              <a:t>.</a:t>
            </a:r>
          </a:p>
          <a:p>
            <a:pPr lvl="1" algn="just"/>
            <a:r>
              <a:rPr lang="en-US" sz="1600" dirty="0" smtClean="0"/>
              <a:t>Coracobrachialis helps flex and adduct the arm and stabilize the </a:t>
            </a:r>
            <a:r>
              <a:rPr lang="en-US" sz="1600" dirty="0" err="1" smtClean="0"/>
              <a:t>glenohumeral</a:t>
            </a:r>
            <a:r>
              <a:rPr lang="en-US" sz="1600" dirty="0" smtClean="0"/>
              <a:t> (shoulder) joint.</a:t>
            </a:r>
          </a:p>
          <a:p>
            <a:pPr lvl="1" algn="just"/>
            <a:r>
              <a:rPr lang="en-US" sz="1600" dirty="0" smtClean="0"/>
              <a:t>It </a:t>
            </a:r>
            <a:r>
              <a:rPr lang="en-US" sz="1600" b="1" dirty="0" smtClean="0"/>
              <a:t>originates</a:t>
            </a:r>
            <a:r>
              <a:rPr lang="en-US" sz="1600" dirty="0" smtClean="0"/>
              <a:t> from the tip or coracoid process and </a:t>
            </a:r>
            <a:r>
              <a:rPr lang="en-US" sz="1600" b="1" dirty="0" smtClean="0"/>
              <a:t>inserts</a:t>
            </a:r>
            <a:r>
              <a:rPr lang="en-US" sz="1600" dirty="0" smtClean="0"/>
              <a:t> in the middle third of anterior surface of the </a:t>
            </a:r>
            <a:r>
              <a:rPr lang="en-US" sz="1600" dirty="0" err="1" smtClean="0"/>
              <a:t>humerus</a:t>
            </a:r>
            <a:r>
              <a:rPr lang="en-US" sz="1600" dirty="0" smtClean="0"/>
              <a:t>.</a:t>
            </a:r>
            <a:endParaRPr lang="en-US" sz="1600" dirty="0"/>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9298" t="15960" r="20751" b="7389"/>
          <a:stretch/>
        </p:blipFill>
        <p:spPr bwMode="auto">
          <a:xfrm>
            <a:off x="5715000" y="1295400"/>
            <a:ext cx="3102430" cy="5334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Rectangle 4"/>
          <p:cNvSpPr/>
          <p:nvPr/>
        </p:nvSpPr>
        <p:spPr>
          <a:xfrm>
            <a:off x="5715000" y="1447800"/>
            <a:ext cx="838200" cy="297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715000" y="6400800"/>
            <a:ext cx="6096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p:nvPr>
        </p:nvSpPr>
        <p:spPr>
          <a:xfrm>
            <a:off x="457200" y="21771"/>
            <a:ext cx="8229600" cy="1143000"/>
          </a:xfrm>
        </p:spPr>
        <p:txBody>
          <a:bodyPr>
            <a:normAutofit fontScale="90000"/>
          </a:bodyPr>
          <a:lstStyle/>
          <a:p>
            <a:r>
              <a:rPr lang="en-US" sz="2800" b="1" dirty="0" smtClean="0">
                <a:solidFill>
                  <a:srgbClr val="C00000"/>
                </a:solidFill>
                <a:effectLst>
                  <a:outerShdw blurRad="38100" dist="38100" dir="2700000" algn="tl">
                    <a:srgbClr val="000000">
                      <a:alpha val="43137"/>
                    </a:srgbClr>
                  </a:outerShdw>
                </a:effectLst>
              </a:rPr>
              <a:t>STATION – 1 (Gross Anatomy)</a:t>
            </a:r>
            <a:br>
              <a:rPr lang="en-US" sz="2800" b="1" dirty="0" smtClean="0">
                <a:solidFill>
                  <a:srgbClr val="C00000"/>
                </a:solidFill>
                <a:effectLst>
                  <a:outerShdw blurRad="38100" dist="38100" dir="2700000" algn="tl">
                    <a:srgbClr val="000000">
                      <a:alpha val="43137"/>
                    </a:srgbClr>
                  </a:outerShdw>
                </a:effectLst>
              </a:rPr>
            </a:br>
            <a:r>
              <a:rPr lang="en-US" sz="2400" b="1" dirty="0" smtClean="0">
                <a:solidFill>
                  <a:schemeClr val="bg1">
                    <a:lumMod val="50000"/>
                  </a:schemeClr>
                </a:solidFill>
              </a:rPr>
              <a:t>Muscles of The Arm, Cubital Fossa, Triangular &amp; Quadrangular Spaces</a:t>
            </a:r>
            <a:endParaRPr lang="en-US" sz="24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20305426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76200"/>
            <a:ext cx="8229600" cy="4800600"/>
          </a:xfrm>
        </p:spPr>
        <p:txBody>
          <a:bodyPr>
            <a:normAutofit/>
          </a:bodyPr>
          <a:lstStyle/>
          <a:p>
            <a:pPr algn="just"/>
            <a:r>
              <a:rPr lang="en-US" sz="1500" b="1" u="sng" dirty="0" smtClean="0">
                <a:solidFill>
                  <a:srgbClr val="C00000"/>
                </a:solidFill>
              </a:rPr>
              <a:t>Triceps </a:t>
            </a:r>
            <a:r>
              <a:rPr lang="en-US" sz="1500" b="1" u="sng" dirty="0" err="1" smtClean="0">
                <a:solidFill>
                  <a:srgbClr val="C00000"/>
                </a:solidFill>
              </a:rPr>
              <a:t>brachii</a:t>
            </a:r>
            <a:r>
              <a:rPr lang="en-US" sz="1500" b="1" u="sng" dirty="0" smtClean="0">
                <a:solidFill>
                  <a:srgbClr val="C00000"/>
                </a:solidFill>
              </a:rPr>
              <a:t>:</a:t>
            </a:r>
          </a:p>
          <a:p>
            <a:pPr lvl="1" algn="just"/>
            <a:r>
              <a:rPr lang="en-US" sz="1500" dirty="0" smtClean="0"/>
              <a:t>Large, fusiform muscle in the posterior compartment of the arm.</a:t>
            </a:r>
          </a:p>
          <a:p>
            <a:pPr lvl="1" algn="just"/>
            <a:r>
              <a:rPr lang="en-US" sz="1500" b="1" dirty="0" smtClean="0"/>
              <a:t>It arises by:</a:t>
            </a:r>
          </a:p>
          <a:p>
            <a:pPr lvl="2" algn="just"/>
            <a:r>
              <a:rPr lang="en-US" sz="1500" i="1" u="sng" dirty="0" smtClean="0"/>
              <a:t>Long head</a:t>
            </a:r>
            <a:r>
              <a:rPr lang="en-US" sz="1500" dirty="0" smtClean="0"/>
              <a:t>: which originates from </a:t>
            </a:r>
            <a:r>
              <a:rPr lang="en-US" sz="1500" dirty="0" err="1" smtClean="0"/>
              <a:t>infraglenoid</a:t>
            </a:r>
            <a:r>
              <a:rPr lang="en-US" sz="1500" dirty="0" smtClean="0"/>
              <a:t> tubercle.</a:t>
            </a:r>
          </a:p>
          <a:p>
            <a:pPr lvl="2" algn="just"/>
            <a:r>
              <a:rPr lang="en-US" sz="1500" i="1" u="sng" dirty="0" smtClean="0"/>
              <a:t>Lateral head</a:t>
            </a:r>
            <a:r>
              <a:rPr lang="en-US" sz="1500" dirty="0" smtClean="0"/>
              <a:t>: which originates from posterior surface of the </a:t>
            </a:r>
            <a:r>
              <a:rPr lang="en-US" sz="1500" dirty="0" err="1" smtClean="0"/>
              <a:t>humerus</a:t>
            </a:r>
            <a:r>
              <a:rPr lang="en-US" sz="1500" dirty="0" smtClean="0"/>
              <a:t>, superior to radial groove.</a:t>
            </a:r>
          </a:p>
          <a:p>
            <a:pPr lvl="2" algn="just"/>
            <a:r>
              <a:rPr lang="en-US" sz="1500" i="1" u="sng" dirty="0" smtClean="0"/>
              <a:t>Medial head</a:t>
            </a:r>
            <a:r>
              <a:rPr lang="en-US" sz="1500" dirty="0" smtClean="0"/>
              <a:t>: which originates from posterior surface of </a:t>
            </a:r>
            <a:r>
              <a:rPr lang="en-US" sz="1500" dirty="0" err="1" smtClean="0"/>
              <a:t>humerus</a:t>
            </a:r>
            <a:r>
              <a:rPr lang="en-US" sz="1500" dirty="0" smtClean="0"/>
              <a:t>, inferior to radial groove.</a:t>
            </a:r>
          </a:p>
          <a:p>
            <a:pPr lvl="1" algn="just"/>
            <a:r>
              <a:rPr lang="en-US" sz="1500" b="1" dirty="0" smtClean="0"/>
              <a:t>It is the main extensor of the elbow.</a:t>
            </a:r>
          </a:p>
          <a:p>
            <a:pPr lvl="1" algn="just"/>
            <a:r>
              <a:rPr lang="en-US" sz="1500" dirty="0" smtClean="0"/>
              <a:t>Because its long head crosses the </a:t>
            </a:r>
            <a:r>
              <a:rPr lang="en-US" sz="1500" dirty="0" err="1" smtClean="0"/>
              <a:t>glenohumeral</a:t>
            </a:r>
            <a:r>
              <a:rPr lang="en-US" sz="1500" dirty="0" smtClean="0"/>
              <a:t> joint, the triceps helps </a:t>
            </a:r>
            <a:r>
              <a:rPr lang="en-US" sz="1500" b="1" dirty="0" smtClean="0"/>
              <a:t>stabilize the adducted </a:t>
            </a:r>
            <a:r>
              <a:rPr lang="en-US" sz="1500" b="1" dirty="0" err="1" smtClean="0"/>
              <a:t>glenohumeral</a:t>
            </a:r>
            <a:r>
              <a:rPr lang="en-US" sz="1500" b="1" dirty="0" smtClean="0"/>
              <a:t> joint</a:t>
            </a:r>
            <a:r>
              <a:rPr lang="en-US" sz="1500" dirty="0" smtClean="0"/>
              <a:t> by serving as a shunt muscle, resisting inferior displacement of the head of the </a:t>
            </a:r>
            <a:r>
              <a:rPr lang="en-US" sz="1500" dirty="0" err="1" smtClean="0"/>
              <a:t>humerus</a:t>
            </a:r>
            <a:r>
              <a:rPr lang="en-US" sz="1500" dirty="0"/>
              <a:t>.</a:t>
            </a:r>
            <a:endParaRPr lang="en-US" sz="1500" dirty="0" smtClean="0"/>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5087" t="33037" r="12659" b="11421"/>
          <a:stretch/>
        </p:blipFill>
        <p:spPr bwMode="auto">
          <a:xfrm>
            <a:off x="1600200" y="3200400"/>
            <a:ext cx="7315200" cy="35052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itle 1"/>
          <p:cNvSpPr>
            <a:spLocks noGrp="1"/>
          </p:cNvSpPr>
          <p:nvPr>
            <p:ph type="title"/>
          </p:nvPr>
        </p:nvSpPr>
        <p:spPr>
          <a:xfrm rot="16200000">
            <a:off x="-3048000" y="3048000"/>
            <a:ext cx="6858000" cy="762000"/>
          </a:xfrm>
        </p:spPr>
        <p:txBody>
          <a:bodyPr>
            <a:normAutofit fontScale="90000"/>
          </a:bodyPr>
          <a:lstStyle/>
          <a:p>
            <a:r>
              <a:rPr lang="en-US" sz="2800" b="1" dirty="0" smtClean="0">
                <a:solidFill>
                  <a:srgbClr val="C00000"/>
                </a:solidFill>
                <a:effectLst>
                  <a:outerShdw blurRad="38100" dist="38100" dir="2700000" algn="tl">
                    <a:srgbClr val="000000">
                      <a:alpha val="43137"/>
                    </a:srgbClr>
                  </a:outerShdw>
                </a:effectLst>
              </a:rPr>
              <a:t>STATION – 1 (Gross Anatomy)</a:t>
            </a:r>
            <a:br>
              <a:rPr lang="en-US" sz="2800" b="1" dirty="0" smtClean="0">
                <a:solidFill>
                  <a:srgbClr val="C00000"/>
                </a:solidFill>
                <a:effectLst>
                  <a:outerShdw blurRad="38100" dist="38100" dir="2700000" algn="tl">
                    <a:srgbClr val="000000">
                      <a:alpha val="43137"/>
                    </a:srgbClr>
                  </a:outerShdw>
                </a:effectLst>
              </a:rPr>
            </a:br>
            <a:r>
              <a:rPr lang="en-US" sz="2000" b="1" dirty="0" smtClean="0">
                <a:solidFill>
                  <a:schemeClr val="bg1">
                    <a:lumMod val="50000"/>
                  </a:schemeClr>
                </a:solidFill>
              </a:rPr>
              <a:t>Muscles of The Arm, Cubital Fossa, Triangular &amp; Quadrangular Spaces</a:t>
            </a:r>
            <a:endParaRPr lang="en-US" sz="20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42374533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3143" t="21029" r="4215" b="27314"/>
          <a:stretch/>
        </p:blipFill>
        <p:spPr bwMode="auto">
          <a:xfrm>
            <a:off x="228600" y="1600200"/>
            <a:ext cx="8686800" cy="40386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itle 1"/>
          <p:cNvSpPr>
            <a:spLocks noGrp="1"/>
          </p:cNvSpPr>
          <p:nvPr>
            <p:ph type="title"/>
          </p:nvPr>
        </p:nvSpPr>
        <p:spPr>
          <a:xfrm>
            <a:off x="457200" y="0"/>
            <a:ext cx="8229600" cy="1143000"/>
          </a:xfrm>
        </p:spPr>
        <p:txBody>
          <a:bodyPr>
            <a:normAutofit fontScale="90000"/>
          </a:bodyPr>
          <a:lstStyle/>
          <a:p>
            <a:r>
              <a:rPr lang="en-US" sz="2800" b="1" dirty="0" smtClean="0">
                <a:solidFill>
                  <a:srgbClr val="C00000"/>
                </a:solidFill>
                <a:effectLst>
                  <a:outerShdw blurRad="38100" dist="38100" dir="2700000" algn="tl">
                    <a:srgbClr val="000000">
                      <a:alpha val="43137"/>
                    </a:srgbClr>
                  </a:outerShdw>
                </a:effectLst>
              </a:rPr>
              <a:t>STATION – 1 (Gross Anatomy)</a:t>
            </a:r>
            <a:br>
              <a:rPr lang="en-US" sz="2800" b="1" dirty="0" smtClean="0">
                <a:solidFill>
                  <a:srgbClr val="C00000"/>
                </a:solidFill>
                <a:effectLst>
                  <a:outerShdw blurRad="38100" dist="38100" dir="2700000" algn="tl">
                    <a:srgbClr val="000000">
                      <a:alpha val="43137"/>
                    </a:srgbClr>
                  </a:outerShdw>
                </a:effectLst>
              </a:rPr>
            </a:br>
            <a:r>
              <a:rPr lang="en-US" sz="2400" b="1" dirty="0" smtClean="0">
                <a:solidFill>
                  <a:schemeClr val="bg1">
                    <a:lumMod val="50000"/>
                  </a:schemeClr>
                </a:solidFill>
              </a:rPr>
              <a:t>Muscles of The Arm, Cubital Fossa, Triangular &amp; Quadrangular Spaces</a:t>
            </a:r>
            <a:endParaRPr lang="en-US" sz="24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32992074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just"/>
            <a:r>
              <a:rPr lang="en-US" sz="1800" b="1" u="sng" dirty="0" smtClean="0">
                <a:solidFill>
                  <a:srgbClr val="C00000"/>
                </a:solidFill>
              </a:rPr>
              <a:t>Cubital Fossa:</a:t>
            </a:r>
            <a:r>
              <a:rPr lang="en-US" sz="1800" dirty="0" smtClean="0"/>
              <a:t> shallow triangular depression on the anterior surface of the elbow.</a:t>
            </a:r>
          </a:p>
          <a:p>
            <a:pPr algn="just"/>
            <a:r>
              <a:rPr lang="en-US" sz="1800" b="1" u="sng" dirty="0" smtClean="0">
                <a:solidFill>
                  <a:srgbClr val="C00000"/>
                </a:solidFill>
              </a:rPr>
              <a:t>The boundaries of the cubital fossa are:</a:t>
            </a:r>
          </a:p>
          <a:p>
            <a:pPr lvl="1" algn="just"/>
            <a:r>
              <a:rPr lang="en-US" sz="1800" b="1" dirty="0" smtClean="0"/>
              <a:t>Superiorly</a:t>
            </a:r>
            <a:r>
              <a:rPr lang="en-US" sz="1800" dirty="0" smtClean="0"/>
              <a:t>: imaginary line connecting the medial and lateral epicondyles</a:t>
            </a:r>
          </a:p>
          <a:p>
            <a:pPr lvl="1" algn="just"/>
            <a:r>
              <a:rPr lang="en-US" sz="1800" b="1" dirty="0" smtClean="0"/>
              <a:t>Medially</a:t>
            </a:r>
            <a:r>
              <a:rPr lang="en-US" sz="1800" dirty="0" smtClean="0"/>
              <a:t>: pronator </a:t>
            </a:r>
            <a:r>
              <a:rPr lang="en-US" sz="1800" dirty="0" err="1" smtClean="0"/>
              <a:t>teres</a:t>
            </a:r>
            <a:r>
              <a:rPr lang="en-US" sz="1800" dirty="0" smtClean="0"/>
              <a:t>.</a:t>
            </a:r>
          </a:p>
          <a:p>
            <a:pPr lvl="1" algn="just"/>
            <a:r>
              <a:rPr lang="en-US" sz="1800" b="1" dirty="0" smtClean="0"/>
              <a:t>Laterally</a:t>
            </a:r>
            <a:r>
              <a:rPr lang="en-US" sz="1800" dirty="0" smtClean="0"/>
              <a:t>: </a:t>
            </a:r>
            <a:r>
              <a:rPr lang="en-US" sz="1800" dirty="0" err="1" smtClean="0"/>
              <a:t>brachoradialis</a:t>
            </a:r>
            <a:r>
              <a:rPr lang="en-US" sz="1800" dirty="0" smtClean="0"/>
              <a:t>.</a:t>
            </a:r>
          </a:p>
          <a:p>
            <a:pPr algn="just"/>
            <a:r>
              <a:rPr lang="en-US" sz="1800" b="1" u="sng" dirty="0" smtClean="0">
                <a:solidFill>
                  <a:srgbClr val="C00000"/>
                </a:solidFill>
              </a:rPr>
              <a:t>The contents of the cubital </a:t>
            </a:r>
            <a:r>
              <a:rPr lang="en-US" sz="1800" b="1" u="sng" dirty="0" err="1" smtClean="0">
                <a:solidFill>
                  <a:srgbClr val="C00000"/>
                </a:solidFill>
              </a:rPr>
              <a:t>fossa</a:t>
            </a:r>
            <a:r>
              <a:rPr lang="en-US" sz="1800" b="1" u="sng" dirty="0" smtClean="0">
                <a:solidFill>
                  <a:srgbClr val="C00000"/>
                </a:solidFill>
              </a:rPr>
              <a:t> </a:t>
            </a:r>
            <a:r>
              <a:rPr lang="en-US" sz="1800" b="1" u="sng" dirty="0" smtClean="0">
                <a:solidFill>
                  <a:srgbClr val="C00000"/>
                </a:solidFill>
              </a:rPr>
              <a:t>are (from lateral to medial):</a:t>
            </a:r>
            <a:endParaRPr lang="en-US" sz="1800" b="1" u="sng" dirty="0" smtClean="0">
              <a:solidFill>
                <a:srgbClr val="C00000"/>
              </a:solidFill>
            </a:endParaRPr>
          </a:p>
          <a:p>
            <a:pPr lvl="1" algn="just"/>
            <a:r>
              <a:rPr lang="en-US" sz="1800" b="1" dirty="0" smtClean="0"/>
              <a:t>Radial nerve: dividing into superficial and deep branches.</a:t>
            </a:r>
          </a:p>
          <a:p>
            <a:pPr lvl="1" algn="just"/>
            <a:r>
              <a:rPr lang="en-US" sz="1800" b="1" dirty="0" smtClean="0"/>
              <a:t>Biceps </a:t>
            </a:r>
            <a:r>
              <a:rPr lang="en-US" sz="1800" b="1" dirty="0" err="1" smtClean="0"/>
              <a:t>brachii</a:t>
            </a:r>
            <a:r>
              <a:rPr lang="en-US" sz="1800" b="1" dirty="0" smtClean="0"/>
              <a:t> tendon.</a:t>
            </a:r>
          </a:p>
          <a:p>
            <a:pPr lvl="1" algn="just"/>
            <a:r>
              <a:rPr lang="en-US" sz="1800" b="1" dirty="0" smtClean="0"/>
              <a:t>Terminal </a:t>
            </a:r>
            <a:r>
              <a:rPr lang="en-US" sz="1800" b="1" dirty="0" smtClean="0"/>
              <a:t>branch of the brachial artery.</a:t>
            </a:r>
          </a:p>
          <a:p>
            <a:pPr lvl="1" algn="just"/>
            <a:r>
              <a:rPr lang="en-US" sz="1800" b="1" dirty="0" smtClean="0"/>
              <a:t>Median nerve.</a:t>
            </a:r>
          </a:p>
          <a:p>
            <a:pPr algn="just"/>
            <a:r>
              <a:rPr lang="en-US" sz="1800" dirty="0" smtClean="0"/>
              <a:t>In </a:t>
            </a:r>
            <a:r>
              <a:rPr lang="en-US" sz="1800" dirty="0" smtClean="0"/>
              <a:t>the subcutaneous tissue overlying the cubital fossa is the </a:t>
            </a:r>
            <a:r>
              <a:rPr lang="en-US" sz="1800" b="1" dirty="0" smtClean="0"/>
              <a:t>median cubital vein</a:t>
            </a:r>
            <a:r>
              <a:rPr lang="en-US" sz="1800" dirty="0" smtClean="0"/>
              <a:t>, lying anterior to the brachial </a:t>
            </a:r>
            <a:r>
              <a:rPr lang="en-US" sz="1800" dirty="0" smtClean="0"/>
              <a:t>artery (used clinically for </a:t>
            </a:r>
            <a:r>
              <a:rPr lang="en-US" sz="1800" dirty="0" err="1" smtClean="0"/>
              <a:t>venipuncture</a:t>
            </a:r>
            <a:r>
              <a:rPr lang="en-US" sz="1800" dirty="0" smtClean="0"/>
              <a:t>).</a:t>
            </a:r>
            <a:endParaRPr lang="en-US" sz="1800" dirty="0" smtClean="0"/>
          </a:p>
        </p:txBody>
      </p:sp>
      <p:sp>
        <p:nvSpPr>
          <p:cNvPr id="5" name="Title 1"/>
          <p:cNvSpPr>
            <a:spLocks noGrp="1"/>
          </p:cNvSpPr>
          <p:nvPr>
            <p:ph type="title"/>
          </p:nvPr>
        </p:nvSpPr>
        <p:spPr>
          <a:xfrm>
            <a:off x="457200" y="0"/>
            <a:ext cx="8229600" cy="1143000"/>
          </a:xfrm>
        </p:spPr>
        <p:txBody>
          <a:bodyPr>
            <a:normAutofit fontScale="90000"/>
          </a:bodyPr>
          <a:lstStyle/>
          <a:p>
            <a:r>
              <a:rPr lang="en-US" sz="2800" b="1" dirty="0" smtClean="0">
                <a:solidFill>
                  <a:srgbClr val="C00000"/>
                </a:solidFill>
                <a:effectLst>
                  <a:outerShdw blurRad="38100" dist="38100" dir="2700000" algn="tl">
                    <a:srgbClr val="000000">
                      <a:alpha val="43137"/>
                    </a:srgbClr>
                  </a:outerShdw>
                </a:effectLst>
              </a:rPr>
              <a:t>STATION – 1 (Gross Anatomy)</a:t>
            </a:r>
            <a:br>
              <a:rPr lang="en-US" sz="2800" b="1" dirty="0" smtClean="0">
                <a:solidFill>
                  <a:srgbClr val="C00000"/>
                </a:solidFill>
                <a:effectLst>
                  <a:outerShdw blurRad="38100" dist="38100" dir="2700000" algn="tl">
                    <a:srgbClr val="000000">
                      <a:alpha val="43137"/>
                    </a:srgbClr>
                  </a:outerShdw>
                </a:effectLst>
              </a:rPr>
            </a:br>
            <a:r>
              <a:rPr lang="en-US" sz="2400" b="1" dirty="0" smtClean="0">
                <a:solidFill>
                  <a:schemeClr val="bg1">
                    <a:lumMod val="50000"/>
                  </a:schemeClr>
                </a:solidFill>
              </a:rPr>
              <a:t>Muscles of The Arm, Cubital Fossa, Triangular &amp; Quadrangular Spaces</a:t>
            </a:r>
            <a:endParaRPr lang="en-US" sz="24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42827961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5275" t="21490" r="12747" b="4078"/>
          <a:stretch/>
        </p:blipFill>
        <p:spPr bwMode="auto">
          <a:xfrm>
            <a:off x="304800" y="914400"/>
            <a:ext cx="8501743" cy="571500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itle 1"/>
          <p:cNvSpPr>
            <a:spLocks noGrp="1"/>
          </p:cNvSpPr>
          <p:nvPr>
            <p:ph type="title"/>
          </p:nvPr>
        </p:nvSpPr>
        <p:spPr>
          <a:xfrm>
            <a:off x="457200" y="0"/>
            <a:ext cx="8229600" cy="838199"/>
          </a:xfrm>
        </p:spPr>
        <p:txBody>
          <a:bodyPr>
            <a:normAutofit fontScale="90000"/>
          </a:bodyPr>
          <a:lstStyle/>
          <a:p>
            <a:r>
              <a:rPr lang="en-US" sz="2800" b="1" dirty="0" smtClean="0">
                <a:solidFill>
                  <a:srgbClr val="C00000"/>
                </a:solidFill>
                <a:effectLst>
                  <a:outerShdw blurRad="38100" dist="38100" dir="2700000" algn="tl">
                    <a:srgbClr val="000000">
                      <a:alpha val="43137"/>
                    </a:srgbClr>
                  </a:outerShdw>
                </a:effectLst>
              </a:rPr>
              <a:t>STATION – 1 (Gross Anatomy)</a:t>
            </a:r>
            <a:br>
              <a:rPr lang="en-US" sz="2800" b="1" dirty="0" smtClean="0">
                <a:solidFill>
                  <a:srgbClr val="C00000"/>
                </a:solidFill>
                <a:effectLst>
                  <a:outerShdw blurRad="38100" dist="38100" dir="2700000" algn="tl">
                    <a:srgbClr val="000000">
                      <a:alpha val="43137"/>
                    </a:srgbClr>
                  </a:outerShdw>
                </a:effectLst>
              </a:rPr>
            </a:br>
            <a:r>
              <a:rPr lang="en-US" sz="2400" b="1" dirty="0" smtClean="0">
                <a:solidFill>
                  <a:schemeClr val="bg1">
                    <a:lumMod val="50000"/>
                  </a:schemeClr>
                </a:solidFill>
              </a:rPr>
              <a:t>Muscles of The Arm, Cubital Fossa, Triangular &amp; Quadrangular Spaces</a:t>
            </a:r>
            <a:endParaRPr lang="en-US" sz="24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35982002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87" y="849312"/>
            <a:ext cx="4876800" cy="5791200"/>
          </a:xfrm>
        </p:spPr>
        <p:txBody>
          <a:bodyPr>
            <a:noAutofit/>
          </a:bodyPr>
          <a:lstStyle/>
          <a:p>
            <a:r>
              <a:rPr lang="en-US" sz="1250" b="1" u="sng" dirty="0" smtClean="0">
                <a:solidFill>
                  <a:srgbClr val="C00000"/>
                </a:solidFill>
              </a:rPr>
              <a:t>Quadrangular space:</a:t>
            </a:r>
          </a:p>
          <a:p>
            <a:pPr lvl="1"/>
            <a:r>
              <a:rPr lang="en-US" sz="1250" b="1" dirty="0" smtClean="0"/>
              <a:t>Borders:</a:t>
            </a:r>
          </a:p>
          <a:p>
            <a:pPr lvl="2"/>
            <a:r>
              <a:rPr lang="en-US" sz="1250" i="1" u="sng" dirty="0" smtClean="0"/>
              <a:t>Superior</a:t>
            </a:r>
            <a:r>
              <a:rPr lang="en-US" sz="1250" dirty="0" smtClean="0"/>
              <a:t>: </a:t>
            </a:r>
            <a:r>
              <a:rPr lang="en-US" sz="1250" dirty="0" err="1" smtClean="0"/>
              <a:t>teres</a:t>
            </a:r>
            <a:r>
              <a:rPr lang="en-US" sz="1250" dirty="0" smtClean="0"/>
              <a:t> minor.</a:t>
            </a:r>
          </a:p>
          <a:p>
            <a:pPr lvl="2"/>
            <a:r>
              <a:rPr lang="en-US" sz="1250" i="1" u="sng" dirty="0" smtClean="0"/>
              <a:t>Inferior</a:t>
            </a:r>
            <a:r>
              <a:rPr lang="en-US" sz="1250" dirty="0" smtClean="0"/>
              <a:t>: </a:t>
            </a:r>
            <a:r>
              <a:rPr lang="en-US" sz="1250" dirty="0" err="1" smtClean="0"/>
              <a:t>teres</a:t>
            </a:r>
            <a:r>
              <a:rPr lang="en-US" sz="1250" dirty="0" smtClean="0"/>
              <a:t> major.</a:t>
            </a:r>
          </a:p>
          <a:p>
            <a:pPr lvl="2"/>
            <a:r>
              <a:rPr lang="en-US" sz="1250" i="1" u="sng" dirty="0" smtClean="0"/>
              <a:t>Medial</a:t>
            </a:r>
            <a:r>
              <a:rPr lang="en-US" sz="1250" dirty="0" smtClean="0"/>
              <a:t>: long head of triceps.</a:t>
            </a:r>
          </a:p>
          <a:p>
            <a:pPr lvl="2"/>
            <a:r>
              <a:rPr lang="en-US" sz="1250" i="1" u="sng" dirty="0" smtClean="0"/>
              <a:t>Lateral</a:t>
            </a:r>
            <a:r>
              <a:rPr lang="en-US" sz="1250" dirty="0" smtClean="0"/>
              <a:t>: shaft of </a:t>
            </a:r>
            <a:r>
              <a:rPr lang="en-US" sz="1250" dirty="0" err="1" smtClean="0"/>
              <a:t>humerus</a:t>
            </a:r>
            <a:r>
              <a:rPr lang="en-US" sz="1250" dirty="0" smtClean="0"/>
              <a:t>.</a:t>
            </a:r>
          </a:p>
          <a:p>
            <a:pPr lvl="1"/>
            <a:r>
              <a:rPr lang="en-US" sz="1250" b="1" dirty="0" smtClean="0"/>
              <a:t>Contents:</a:t>
            </a:r>
          </a:p>
          <a:p>
            <a:pPr lvl="2"/>
            <a:r>
              <a:rPr lang="en-US" sz="1250" dirty="0" smtClean="0"/>
              <a:t>Axillary nerve : innervating the </a:t>
            </a:r>
            <a:r>
              <a:rPr lang="en-US" sz="1250" dirty="0" err="1" smtClean="0"/>
              <a:t>teres</a:t>
            </a:r>
            <a:r>
              <a:rPr lang="en-US" sz="1250" dirty="0" smtClean="0"/>
              <a:t> minor and deltoid and providing sensation to the lateral arm.</a:t>
            </a:r>
          </a:p>
          <a:p>
            <a:pPr lvl="2"/>
            <a:r>
              <a:rPr lang="en-US" sz="1250" dirty="0" err="1" smtClean="0"/>
              <a:t>Posteior</a:t>
            </a:r>
            <a:r>
              <a:rPr lang="en-US" sz="1250" dirty="0" smtClean="0"/>
              <a:t> humeral circumflex artery.</a:t>
            </a:r>
          </a:p>
          <a:p>
            <a:r>
              <a:rPr lang="en-US" sz="1250" b="1" u="sng" dirty="0" smtClean="0">
                <a:solidFill>
                  <a:srgbClr val="C00000"/>
                </a:solidFill>
              </a:rPr>
              <a:t>Triangular space:</a:t>
            </a:r>
          </a:p>
          <a:p>
            <a:pPr lvl="1"/>
            <a:r>
              <a:rPr lang="en-US" sz="1250" b="1" dirty="0" smtClean="0"/>
              <a:t>Borders:</a:t>
            </a:r>
          </a:p>
          <a:p>
            <a:pPr lvl="2"/>
            <a:r>
              <a:rPr lang="en-US" sz="1250" i="1" u="sng" dirty="0" smtClean="0"/>
              <a:t>Superior</a:t>
            </a:r>
            <a:r>
              <a:rPr lang="en-US" sz="1250" dirty="0" smtClean="0"/>
              <a:t>: </a:t>
            </a:r>
            <a:r>
              <a:rPr lang="en-US" sz="1250" dirty="0" err="1" smtClean="0"/>
              <a:t>teres</a:t>
            </a:r>
            <a:r>
              <a:rPr lang="en-US" sz="1250" dirty="0" smtClean="0"/>
              <a:t> minor.</a:t>
            </a:r>
          </a:p>
          <a:p>
            <a:pPr lvl="2"/>
            <a:r>
              <a:rPr lang="en-US" sz="1250" i="1" u="sng" dirty="0" smtClean="0"/>
              <a:t>Inferior</a:t>
            </a:r>
            <a:r>
              <a:rPr lang="en-US" sz="1250" dirty="0" smtClean="0"/>
              <a:t>: </a:t>
            </a:r>
            <a:r>
              <a:rPr lang="en-US" sz="1250" dirty="0" err="1" smtClean="0"/>
              <a:t>teres</a:t>
            </a:r>
            <a:r>
              <a:rPr lang="en-US" sz="1250" dirty="0" smtClean="0"/>
              <a:t> major.</a:t>
            </a:r>
          </a:p>
          <a:p>
            <a:pPr lvl="2"/>
            <a:r>
              <a:rPr lang="en-US" sz="1250" i="1" u="sng" dirty="0" smtClean="0"/>
              <a:t>Lateral</a:t>
            </a:r>
            <a:r>
              <a:rPr lang="en-US" sz="1250" dirty="0" smtClean="0"/>
              <a:t>: long head of triceps.</a:t>
            </a:r>
          </a:p>
          <a:p>
            <a:pPr lvl="1"/>
            <a:r>
              <a:rPr lang="en-US" sz="1250" b="1" dirty="0" smtClean="0"/>
              <a:t>Contents:</a:t>
            </a:r>
          </a:p>
          <a:p>
            <a:pPr lvl="2"/>
            <a:r>
              <a:rPr lang="en-US" sz="1250" dirty="0" smtClean="0"/>
              <a:t>Scapular circumflex artery.</a:t>
            </a:r>
          </a:p>
          <a:p>
            <a:r>
              <a:rPr lang="en-US" sz="1250" b="1" u="sng" dirty="0" smtClean="0">
                <a:solidFill>
                  <a:srgbClr val="C00000"/>
                </a:solidFill>
              </a:rPr>
              <a:t>Triangular interval:</a:t>
            </a:r>
          </a:p>
          <a:p>
            <a:pPr lvl="1"/>
            <a:r>
              <a:rPr lang="en-US" sz="1250" b="1" dirty="0" smtClean="0"/>
              <a:t>Borders:</a:t>
            </a:r>
          </a:p>
          <a:p>
            <a:pPr lvl="2"/>
            <a:r>
              <a:rPr lang="en-US" sz="1250" i="1" u="sng" dirty="0" smtClean="0"/>
              <a:t>Superior</a:t>
            </a:r>
            <a:r>
              <a:rPr lang="en-US" sz="1250" dirty="0" smtClean="0"/>
              <a:t>: </a:t>
            </a:r>
            <a:r>
              <a:rPr lang="en-US" sz="1250" dirty="0" err="1" smtClean="0"/>
              <a:t>teres</a:t>
            </a:r>
            <a:r>
              <a:rPr lang="en-US" sz="1250" dirty="0" smtClean="0"/>
              <a:t> major.</a:t>
            </a:r>
          </a:p>
          <a:p>
            <a:pPr lvl="2"/>
            <a:r>
              <a:rPr lang="en-US" sz="1250" i="1" u="sng" dirty="0" smtClean="0"/>
              <a:t>Medial</a:t>
            </a:r>
            <a:r>
              <a:rPr lang="en-US" sz="1250" dirty="0" smtClean="0"/>
              <a:t>: long head of triceps.</a:t>
            </a:r>
          </a:p>
          <a:p>
            <a:pPr lvl="2"/>
            <a:r>
              <a:rPr lang="en-US" sz="1250" i="1" u="sng" dirty="0" smtClean="0"/>
              <a:t>Lateral</a:t>
            </a:r>
            <a:r>
              <a:rPr lang="en-US" sz="1250" dirty="0" smtClean="0"/>
              <a:t>: lateral head of triceps.</a:t>
            </a:r>
          </a:p>
          <a:p>
            <a:pPr lvl="1"/>
            <a:r>
              <a:rPr lang="en-US" sz="1250" b="1" dirty="0" smtClean="0"/>
              <a:t>Contents:</a:t>
            </a:r>
          </a:p>
          <a:p>
            <a:pPr lvl="2"/>
            <a:r>
              <a:rPr lang="en-US" sz="1250" dirty="0" smtClean="0"/>
              <a:t>Radial nerve.</a:t>
            </a:r>
          </a:p>
          <a:p>
            <a:pPr lvl="2"/>
            <a:r>
              <a:rPr lang="en-US" sz="1250" dirty="0" smtClean="0"/>
              <a:t>Deep artery of the arm.</a:t>
            </a:r>
          </a:p>
        </p:txBody>
      </p:sp>
      <p:sp>
        <p:nvSpPr>
          <p:cNvPr id="4" name="Title 1"/>
          <p:cNvSpPr>
            <a:spLocks noGrp="1"/>
          </p:cNvSpPr>
          <p:nvPr>
            <p:ph type="title"/>
          </p:nvPr>
        </p:nvSpPr>
        <p:spPr>
          <a:xfrm>
            <a:off x="457200" y="0"/>
            <a:ext cx="8229600" cy="838200"/>
          </a:xfrm>
        </p:spPr>
        <p:txBody>
          <a:bodyPr>
            <a:normAutofit fontScale="90000"/>
          </a:bodyPr>
          <a:lstStyle/>
          <a:p>
            <a:r>
              <a:rPr lang="en-US" sz="2800" b="1" dirty="0" smtClean="0">
                <a:solidFill>
                  <a:srgbClr val="C00000"/>
                </a:solidFill>
                <a:effectLst>
                  <a:outerShdw blurRad="38100" dist="38100" dir="2700000" algn="tl">
                    <a:srgbClr val="000000">
                      <a:alpha val="43137"/>
                    </a:srgbClr>
                  </a:outerShdw>
                </a:effectLst>
              </a:rPr>
              <a:t>STATION – 1 (Gross Anatomy)</a:t>
            </a:r>
            <a:br>
              <a:rPr lang="en-US" sz="2800" b="1" dirty="0" smtClean="0">
                <a:solidFill>
                  <a:srgbClr val="C00000"/>
                </a:solidFill>
                <a:effectLst>
                  <a:outerShdw blurRad="38100" dist="38100" dir="2700000" algn="tl">
                    <a:srgbClr val="000000">
                      <a:alpha val="43137"/>
                    </a:srgbClr>
                  </a:outerShdw>
                </a:effectLst>
              </a:rPr>
            </a:br>
            <a:r>
              <a:rPr lang="en-US" sz="2400" b="1" dirty="0" smtClean="0">
                <a:solidFill>
                  <a:schemeClr val="bg1">
                    <a:lumMod val="50000"/>
                  </a:schemeClr>
                </a:solidFill>
              </a:rPr>
              <a:t>Muscles of The Arm, Cubital Fossa, Triangular &amp; Quadrangular Spaces</a:t>
            </a:r>
            <a:endParaRPr lang="en-US" sz="2400" b="1" dirty="0">
              <a:solidFill>
                <a:srgbClr val="C00000"/>
              </a:solidFill>
              <a:effectLst>
                <a:outerShdw blurRad="38100" dist="38100" dir="2700000" algn="tl">
                  <a:srgbClr val="000000">
                    <a:alpha val="43137"/>
                  </a:srgbClr>
                </a:outerShdw>
              </a:effectLst>
            </a:endParaRPr>
          </a:p>
        </p:txBody>
      </p:sp>
      <p:sp>
        <p:nvSpPr>
          <p:cNvPr id="5" name="AutoShape 2" descr="shoulder spaces"/>
          <p:cNvSpPr>
            <a:spLocks noChangeAspect="1" noChangeArrowheads="1"/>
          </p:cNvSpPr>
          <p:nvPr/>
        </p:nvSpPr>
        <p:spPr bwMode="auto">
          <a:xfrm>
            <a:off x="-61913" y="-136525"/>
            <a:ext cx="3333751" cy="3171825"/>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shoulder spaces"/>
          <p:cNvSpPr>
            <a:spLocks noChangeAspect="1" noChangeArrowheads="1"/>
          </p:cNvSpPr>
          <p:nvPr/>
        </p:nvSpPr>
        <p:spPr bwMode="auto">
          <a:xfrm>
            <a:off x="90487" y="15875"/>
            <a:ext cx="3333751" cy="3171825"/>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descr="C:\Users\al hashli\Desktop\shoulder%20spaces%20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257800" y="1610858"/>
            <a:ext cx="3657600" cy="42862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228057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307</TotalTime>
  <Words>2324</Words>
  <Application>Microsoft Office PowerPoint</Application>
  <PresentationFormat>On-screen Show (4:3)</PresentationFormat>
  <Paragraphs>202</Paragraphs>
  <Slides>27</Slides>
  <Notes>0</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DEMO – II (Arm)</vt:lpstr>
      <vt:lpstr>STATION – 1 (Gross Anatomy) Muscles of The Arm, Cubital Fossa, Triangular &amp; Quadrangular Spaces</vt:lpstr>
      <vt:lpstr>STATION – 1 (Gross Anatomy) Muscles of The Arm, Cubital Fossa, Triangular &amp; Quadrangular Spaces</vt:lpstr>
      <vt:lpstr>STATION – 1 (Gross Anatomy) Muscles of The Arm, Cubital Fossa, Triangular &amp; Quadrangular Spaces</vt:lpstr>
      <vt:lpstr>STATION – 1 (Gross Anatomy) Muscles of The Arm, Cubital Fossa, Triangular &amp; Quadrangular Spaces</vt:lpstr>
      <vt:lpstr>STATION – 1 (Gross Anatomy) Muscles of The Arm, Cubital Fossa, Triangular &amp; Quadrangular Spaces</vt:lpstr>
      <vt:lpstr>STATION – 1 (Gross Anatomy) Muscles of The Arm, Cubital Fossa, Triangular &amp; Quadrangular Spaces</vt:lpstr>
      <vt:lpstr>STATION – 1 (Gross Anatomy) Muscles of The Arm, Cubital Fossa, Triangular &amp; Quadrangular Spaces</vt:lpstr>
      <vt:lpstr>STATION – 1 (Gross Anatomy) Muscles of The Arm, Cubital Fossa, Triangular &amp; Quadrangular Spaces</vt:lpstr>
      <vt:lpstr>STATION – 2 (Surface anatomy)</vt:lpstr>
      <vt:lpstr>STATION – 2 (Surface anatomy)</vt:lpstr>
      <vt:lpstr>STATION – 2 (Surface anatomy)</vt:lpstr>
      <vt:lpstr>STATION – 3 (Bones + Radiology)</vt:lpstr>
      <vt:lpstr>STATION – 3 (Bones + Radiology)</vt:lpstr>
      <vt:lpstr>STATION – 3 (Bones + Radiology)</vt:lpstr>
      <vt:lpstr>STATION – 3 (Bones + Radiology)</vt:lpstr>
      <vt:lpstr>STATION – 3 (Bones + Radiology)</vt:lpstr>
      <vt:lpstr>STATION – 3 (Bones + Radiology)</vt:lpstr>
      <vt:lpstr>STATION – 3 (Bones + Radiology)</vt:lpstr>
      <vt:lpstr>STATION – 3 (Bones + Radiology)</vt:lpstr>
      <vt:lpstr>STATION – 4 (Histology of Bone)</vt:lpstr>
      <vt:lpstr>STATION – 4 (Histology of Bone)</vt:lpstr>
      <vt:lpstr>STATION – 4 (Histology of Bone)</vt:lpstr>
      <vt:lpstr>STATION – 4 (Histology of Bone)</vt:lpstr>
      <vt:lpstr>STATION – 5 (Additional: Brachial Plexus)</vt:lpstr>
      <vt:lpstr>STATION – 5 (Additional: Brachial Plexus)</vt:lpstr>
      <vt:lpstr>Good Luck! Wish you all the best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DEMO – I (Arm)</dc:title>
  <dc:creator>al hashli</dc:creator>
  <cp:lastModifiedBy>user</cp:lastModifiedBy>
  <cp:revision>23</cp:revision>
  <dcterms:created xsi:type="dcterms:W3CDTF">2015-09-20T11:03:32Z</dcterms:created>
  <dcterms:modified xsi:type="dcterms:W3CDTF">2015-11-15T12:05:23Z</dcterms:modified>
</cp:coreProperties>
</file>