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864657"/>
            <a:ext cx="76962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b="1" spc="-4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Adrenal Glands + Pituitary </a:t>
            </a:r>
            <a:r>
              <a:rPr lang="en-US" sz="2200" b="1" u="sng" dirty="0" smtClean="0">
                <a:solidFill>
                  <a:schemeClr val="bg1">
                    <a:lumMod val="65000"/>
                  </a:schemeClr>
                </a:solidFill>
              </a:rPr>
              <a:t>Gland</a:t>
            </a:r>
            <a:endParaRPr sz="6000"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400" y="4724400"/>
            <a:ext cx="5855335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8435" marR="5080" indent="-1436370" algn="ctr">
              <a:lnSpc>
                <a:spcPct val="120100"/>
              </a:lnSpc>
            </a:pPr>
            <a:r>
              <a:rPr sz="3200" b="1" u="sng" spc="-5" dirty="0" smtClean="0">
                <a:latin typeface="Calibri"/>
                <a:cs typeface="Calibri"/>
              </a:rPr>
              <a:t>Ali </a:t>
            </a:r>
            <a:r>
              <a:rPr sz="3200" b="1" u="sng" spc="-5" dirty="0" err="1">
                <a:latin typeface="Calibri"/>
                <a:cs typeface="Calibri"/>
              </a:rPr>
              <a:t>Jassim</a:t>
            </a:r>
            <a:r>
              <a:rPr sz="3200" b="1" u="sng" spc="-45" dirty="0">
                <a:latin typeface="Calibri"/>
                <a:cs typeface="Calibri"/>
              </a:rPr>
              <a:t> </a:t>
            </a:r>
            <a:r>
              <a:rPr sz="3200" b="1" u="sng" spc="-5" dirty="0" err="1" smtClean="0">
                <a:latin typeface="Calibri"/>
                <a:cs typeface="Calibri"/>
              </a:rPr>
              <a:t>Alhashli</a:t>
            </a:r>
            <a:endParaRPr lang="en-US" sz="3200" b="1" u="sng" spc="-5" dirty="0" smtClean="0">
              <a:latin typeface="Calibri"/>
              <a:cs typeface="Calibri"/>
            </a:endParaRPr>
          </a:p>
          <a:p>
            <a:pPr marL="1448435" marR="5080" indent="-1436370" algn="ctr">
              <a:lnSpc>
                <a:spcPct val="120100"/>
              </a:lnSpc>
            </a:pPr>
            <a:r>
              <a:rPr lang="en-US" sz="2000" spc="-5" dirty="0" smtClean="0">
                <a:latin typeface="Calibri"/>
                <a:cs typeface="Calibri"/>
              </a:rPr>
              <a:t>Year III – Unit IV</a:t>
            </a:r>
          </a:p>
          <a:p>
            <a:pPr marL="1448435" marR="5080" indent="-1436370" algn="ctr">
              <a:lnSpc>
                <a:spcPct val="120100"/>
              </a:lnSpc>
            </a:pPr>
            <a:r>
              <a:rPr lang="en-US" sz="2000" spc="-5" dirty="0" smtClean="0">
                <a:latin typeface="Calibri"/>
                <a:cs typeface="Calibri"/>
              </a:rPr>
              <a:t>(Endocrine &amp; Reproductive Systems)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2770" name="Picture 2" descr="http://cdn.simplesite.com/i/15/43/282319408838099733/i282319414644276041._szw1280h128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05000"/>
            <a:ext cx="3200400" cy="287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52400"/>
            <a:ext cx="5486400" cy="6477000"/>
          </a:xfrm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2401570">
              <a:lnSpc>
                <a:spcPct val="100000"/>
              </a:lnSpc>
              <a:spcBef>
                <a:spcPts val="2540"/>
              </a:spcBef>
            </a:pPr>
            <a:r>
              <a:rPr sz="4400" b="1" spc="-110" dirty="0">
                <a:solidFill>
                  <a:srgbClr val="C00000"/>
                </a:solidFill>
                <a:latin typeface="Calibri"/>
                <a:cs typeface="Calibri"/>
              </a:rPr>
              <a:t>STATION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4400" b="1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52400"/>
            <a:ext cx="54864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3437" y="147637"/>
            <a:ext cx="5495925" cy="6486525"/>
          </a:xfrm>
          <a:custGeom>
            <a:avLst/>
            <a:gdLst/>
            <a:ahLst/>
            <a:cxnLst/>
            <a:rect l="l" t="t" r="r" b="b"/>
            <a:pathLst>
              <a:path w="5495925" h="6486525">
                <a:moveTo>
                  <a:pt x="0" y="6486525"/>
                </a:moveTo>
                <a:lnTo>
                  <a:pt x="5495925" y="6486525"/>
                </a:lnTo>
                <a:lnTo>
                  <a:pt x="5495925" y="0"/>
                </a:lnTo>
                <a:lnTo>
                  <a:pt x="0" y="0"/>
                </a:lnTo>
                <a:lnTo>
                  <a:pt x="0" y="6486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80428" y="567690"/>
            <a:ext cx="2399030" cy="246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915" algn="just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*Producing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mineralocorticoid  (aldosterone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mainly) under</a:t>
            </a:r>
            <a:r>
              <a:rPr sz="1400" b="1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the 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influence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renin-angioten II 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system.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39065" indent="-126364" algn="just">
              <a:lnSpc>
                <a:spcPct val="100000"/>
              </a:lnSpc>
              <a:buChar char="*"/>
              <a:tabLst>
                <a:tab pos="139700" algn="l"/>
              </a:tabLst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Arranged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4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clumps.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alibri"/>
              <a:buChar char="*"/>
            </a:pPr>
            <a:endParaRPr sz="205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39065" indent="-126364" algn="just">
              <a:lnSpc>
                <a:spcPct val="100000"/>
              </a:lnSpc>
              <a:buChar char="*"/>
              <a:tabLst>
                <a:tab pos="139700" algn="l"/>
              </a:tabLst>
            </a:pP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Pale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staining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because of</a:t>
            </a:r>
            <a:r>
              <a:rPr sz="1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lipids.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marR="398145" algn="just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*Producing glucocorticoids  (cortisol).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*Producing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some</a:t>
            </a:r>
            <a:r>
              <a:rPr sz="1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androgens.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*Arranged</a:t>
            </a:r>
            <a:r>
              <a:rPr sz="14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vertically.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0428" y="4683505"/>
            <a:ext cx="17589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*Producing</a:t>
            </a:r>
            <a:r>
              <a:rPr sz="1400" b="1" spc="25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androgens.</a:t>
            </a:r>
            <a:endParaRPr sz="140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*Arranged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cords.</a:t>
            </a:r>
            <a:endParaRPr sz="14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0428" y="5750559"/>
            <a:ext cx="2415540" cy="87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*Containing catecholamines 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(epinephrine &amp; NE)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which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are 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synthesized from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the amino</a:t>
            </a:r>
            <a:r>
              <a:rPr sz="1400" b="1" spc="-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acid 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tyrosine.</a:t>
            </a:r>
            <a:endParaRPr sz="1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423" y="375457"/>
            <a:ext cx="458523" cy="6033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520"/>
              </a:lnSpc>
            </a:pPr>
            <a:r>
              <a:rPr sz="36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3600" b="1" spc="-2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3600" b="1" spc="-2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</a:t>
            </a:r>
            <a:r>
              <a:rPr sz="3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TIO</a:t>
            </a:r>
            <a:r>
              <a:rPr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</a:t>
            </a:r>
            <a:r>
              <a:rPr sz="3600" b="1" spc="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– 3:</a:t>
            </a:r>
            <a:r>
              <a:rPr sz="3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Ad</a:t>
            </a:r>
            <a:r>
              <a:rPr sz="3600" b="1" spc="-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enal</a:t>
            </a:r>
            <a:r>
              <a:rPr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3600" b="1" spc="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</a:t>
            </a:r>
            <a:r>
              <a:rPr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3600" b="1" spc="-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3600" b="1" spc="-3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ology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3: </a:t>
            </a:r>
            <a:r>
              <a:rPr sz="4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Adrenals</a:t>
            </a:r>
            <a:r>
              <a:rPr sz="4000" b="1" spc="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sz="4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istology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295400"/>
            <a:ext cx="6705600" cy="506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219200" y="57150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Adrenal Medulla</a:t>
            </a:r>
            <a:endParaRPr lang="en-US" sz="3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3: </a:t>
            </a:r>
            <a:r>
              <a:rPr sz="4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sz="4000" b="1" spc="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sz="4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istology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3352863"/>
            <a:ext cx="3200400" cy="3138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1371600"/>
            <a:ext cx="5486400" cy="510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4173" y="1366837"/>
            <a:ext cx="5495925" cy="5114925"/>
          </a:xfrm>
          <a:custGeom>
            <a:avLst/>
            <a:gdLst/>
            <a:ahLst/>
            <a:cxnLst/>
            <a:rect l="l" t="t" r="r" b="b"/>
            <a:pathLst>
              <a:path w="5495925" h="5114925">
                <a:moveTo>
                  <a:pt x="0" y="5114925"/>
                </a:moveTo>
                <a:lnTo>
                  <a:pt x="5495925" y="5114925"/>
                </a:lnTo>
                <a:lnTo>
                  <a:pt x="5495925" y="0"/>
                </a:lnTo>
                <a:lnTo>
                  <a:pt x="0" y="0"/>
                </a:lnTo>
                <a:lnTo>
                  <a:pt x="0" y="5114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371600"/>
            <a:ext cx="3200400" cy="1754505"/>
          </a:xfrm>
          <a:custGeom>
            <a:avLst/>
            <a:gdLst/>
            <a:ahLst/>
            <a:cxnLst/>
            <a:rect l="l" t="t" r="r" b="b"/>
            <a:pathLst>
              <a:path w="3200400" h="1754505">
                <a:moveTo>
                  <a:pt x="0" y="1754377"/>
                </a:moveTo>
                <a:lnTo>
                  <a:pt x="3200400" y="1754377"/>
                </a:lnTo>
                <a:lnTo>
                  <a:pt x="3200400" y="0"/>
                </a:lnTo>
                <a:lnTo>
                  <a:pt x="0" y="0"/>
                </a:lnTo>
                <a:lnTo>
                  <a:pt x="0" y="17543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1371600"/>
            <a:ext cx="3200400" cy="1754505"/>
          </a:xfrm>
          <a:prstGeom prst="rect">
            <a:avLst/>
          </a:prstGeom>
          <a:solidFill>
            <a:srgbClr val="FFFFFF"/>
          </a:solidFill>
          <a:ln w="25399">
            <a:solidFill>
              <a:srgbClr val="4F81BC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40"/>
              </a:spcBef>
            </a:pPr>
            <a:r>
              <a:rPr sz="1800" b="1" u="heavy" spc="-5" dirty="0">
                <a:solidFill>
                  <a:srgbClr val="C00000"/>
                </a:solidFill>
                <a:latin typeface="Calibri"/>
                <a:cs typeface="Calibri"/>
              </a:rPr>
              <a:t>Relations </a:t>
            </a:r>
            <a:r>
              <a:rPr sz="1800" b="1" u="heavy" spc="-10" dirty="0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sz="1800" b="1" u="heavy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u="heavy" spc="-5" dirty="0">
                <a:solidFill>
                  <a:srgbClr val="C00000"/>
                </a:solidFill>
                <a:latin typeface="Calibri"/>
                <a:cs typeface="Calibri"/>
              </a:rPr>
              <a:t>pituitary</a:t>
            </a:r>
            <a:r>
              <a:rPr sz="1800" b="1" u="heavy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C00000"/>
                </a:solidFill>
                <a:latin typeface="Calibri"/>
                <a:cs typeface="Calibri"/>
              </a:rPr>
              <a:t>gland:</a:t>
            </a:r>
            <a:endParaRPr sz="1800">
              <a:latin typeface="Calibri"/>
              <a:cs typeface="Calibri"/>
            </a:endParaRPr>
          </a:p>
          <a:p>
            <a:pPr marL="421640" indent="-342900">
              <a:lnSpc>
                <a:spcPct val="100000"/>
              </a:lnSpc>
              <a:buAutoNum type="arabicPeriod"/>
              <a:tabLst>
                <a:tab pos="421005" algn="l"/>
                <a:tab pos="421640" algn="l"/>
              </a:tabLst>
            </a:pPr>
            <a:r>
              <a:rPr sz="1800" b="1" spc="-5" dirty="0">
                <a:latin typeface="Calibri"/>
                <a:cs typeface="Calibri"/>
              </a:rPr>
              <a:t>Superior</a:t>
            </a:r>
            <a:r>
              <a:rPr sz="1800" spc="-5" dirty="0">
                <a:latin typeface="Calibri"/>
                <a:cs typeface="Calibri"/>
              </a:rPr>
              <a:t>: optic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chiasma.</a:t>
            </a:r>
            <a:endParaRPr sz="1800">
              <a:latin typeface="Calibri"/>
              <a:cs typeface="Calibri"/>
            </a:endParaRPr>
          </a:p>
          <a:p>
            <a:pPr marL="421640" marR="77470" indent="-342900">
              <a:lnSpc>
                <a:spcPct val="100000"/>
              </a:lnSpc>
              <a:buAutoNum type="arabicPeriod"/>
              <a:tabLst>
                <a:tab pos="421005" algn="l"/>
                <a:tab pos="421640" algn="l"/>
              </a:tabLst>
            </a:pPr>
            <a:r>
              <a:rPr sz="1800" b="1" spc="-10" dirty="0">
                <a:latin typeface="Calibri"/>
                <a:cs typeface="Calibri"/>
              </a:rPr>
              <a:t>Inferior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sphenoid bone with  sphenoidal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sinus.</a:t>
            </a:r>
            <a:endParaRPr sz="1800">
              <a:latin typeface="Calibri"/>
              <a:cs typeface="Calibri"/>
            </a:endParaRPr>
          </a:p>
          <a:p>
            <a:pPr marL="421640" indent="-342900">
              <a:lnSpc>
                <a:spcPct val="100000"/>
              </a:lnSpc>
              <a:buAutoNum type="arabicPeriod"/>
              <a:tabLst>
                <a:tab pos="421005" algn="l"/>
                <a:tab pos="421640" algn="l"/>
              </a:tabLst>
            </a:pPr>
            <a:r>
              <a:rPr sz="1800" b="1" spc="-15" dirty="0">
                <a:latin typeface="Calibri"/>
                <a:cs typeface="Calibri"/>
              </a:rPr>
              <a:t>Lateral: </a:t>
            </a:r>
            <a:r>
              <a:rPr sz="1800" spc="-10" dirty="0">
                <a:latin typeface="Calibri"/>
                <a:cs typeface="Calibri"/>
              </a:rPr>
              <a:t>cavernous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sinuses</a:t>
            </a:r>
            <a:endParaRPr sz="1800">
              <a:latin typeface="Calibri"/>
              <a:cs typeface="Calibri"/>
            </a:endParaRPr>
          </a:p>
          <a:p>
            <a:pPr marL="421640" indent="-342900">
              <a:lnSpc>
                <a:spcPct val="100000"/>
              </a:lnSpc>
              <a:buAutoNum type="arabicPeriod"/>
              <a:tabLst>
                <a:tab pos="421005" algn="l"/>
                <a:tab pos="421640" algn="l"/>
              </a:tabLst>
            </a:pPr>
            <a:r>
              <a:rPr sz="1800" b="1" spc="-10" dirty="0">
                <a:latin typeface="Calibri"/>
                <a:cs typeface="Calibri"/>
              </a:rPr>
              <a:t>Posterior: </a:t>
            </a:r>
            <a:r>
              <a:rPr sz="1800" spc="-5" dirty="0">
                <a:latin typeface="Calibri"/>
                <a:cs typeface="Calibri"/>
              </a:rPr>
              <a:t>mamillary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bodies.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637" y="3348088"/>
            <a:ext cx="3209925" cy="314769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1150"/>
              </a:spcBef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Pituitary gland</a:t>
            </a:r>
            <a:r>
              <a:rPr sz="18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divisions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997" y="58420"/>
            <a:ext cx="538226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32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3: Pituitary</a:t>
            </a:r>
            <a:r>
              <a:rPr sz="3200" b="1" spc="-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sz="32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istology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">
              <a:lnSpc>
                <a:spcPct val="100000"/>
              </a:lnSpc>
            </a:pP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200" b="1" spc="-1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denohypophysis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</a:t>
            </a:r>
            <a:r>
              <a:rPr sz="3200" b="1" spc="-14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distalis)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219200"/>
            <a:ext cx="3962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037" y="1214437"/>
            <a:ext cx="3971925" cy="4505325"/>
          </a:xfrm>
          <a:custGeom>
            <a:avLst/>
            <a:gdLst/>
            <a:ahLst/>
            <a:cxnLst/>
            <a:rect l="l" t="t" r="r" b="b"/>
            <a:pathLst>
              <a:path w="3971925" h="4505325">
                <a:moveTo>
                  <a:pt x="0" y="4505325"/>
                </a:moveTo>
                <a:lnTo>
                  <a:pt x="3971925" y="4505325"/>
                </a:lnTo>
                <a:lnTo>
                  <a:pt x="3971925" y="0"/>
                </a:lnTo>
                <a:lnTo>
                  <a:pt x="0" y="0"/>
                </a:lnTo>
                <a:lnTo>
                  <a:pt x="0" y="4505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219200"/>
            <a:ext cx="39624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1973" y="1214437"/>
            <a:ext cx="3971925" cy="4505325"/>
          </a:xfrm>
          <a:custGeom>
            <a:avLst/>
            <a:gdLst/>
            <a:ahLst/>
            <a:cxnLst/>
            <a:rect l="l" t="t" r="r" b="b"/>
            <a:pathLst>
              <a:path w="3971925" h="4505325">
                <a:moveTo>
                  <a:pt x="0" y="4505325"/>
                </a:moveTo>
                <a:lnTo>
                  <a:pt x="3971925" y="4505325"/>
                </a:lnTo>
                <a:lnTo>
                  <a:pt x="3971925" y="0"/>
                </a:lnTo>
                <a:lnTo>
                  <a:pt x="0" y="0"/>
                </a:lnTo>
                <a:lnTo>
                  <a:pt x="0" y="4505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9794" y="5899403"/>
            <a:ext cx="366014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Acidophils: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secrete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GH &amp;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prolactin.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Basophils: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secrete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TSH,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ACTH,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LH,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FSH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Chromophobes: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stain</a:t>
            </a:r>
            <a:r>
              <a:rPr sz="180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16706"/>
            <a:ext cx="9144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3: </a:t>
            </a:r>
            <a:r>
              <a:rPr sz="32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sz="3200" b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histology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spc="-15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sz="3200" b="1" spc="-15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eurohypophysis</a:t>
            </a:r>
            <a:r>
              <a:rPr sz="32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1143000"/>
            <a:ext cx="4267200" cy="551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4773" y="1138237"/>
            <a:ext cx="4276725" cy="5521325"/>
          </a:xfrm>
          <a:custGeom>
            <a:avLst/>
            <a:gdLst/>
            <a:ahLst/>
            <a:cxnLst/>
            <a:rect l="l" t="t" r="r" b="b"/>
            <a:pathLst>
              <a:path w="4276725" h="5521325">
                <a:moveTo>
                  <a:pt x="0" y="5521325"/>
                </a:moveTo>
                <a:lnTo>
                  <a:pt x="4276725" y="5521325"/>
                </a:lnTo>
                <a:lnTo>
                  <a:pt x="4276725" y="0"/>
                </a:lnTo>
                <a:lnTo>
                  <a:pt x="0" y="0"/>
                </a:lnTo>
                <a:lnTo>
                  <a:pt x="0" y="5521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9785" y="2469515"/>
            <a:ext cx="3376929" cy="3042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48895" indent="2540"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Herring </a:t>
            </a:r>
            <a:r>
              <a:rPr sz="1800" b="1" dirty="0">
                <a:latin typeface="Calibri"/>
                <a:cs typeface="Calibri"/>
              </a:rPr>
              <a:t>bodies </a:t>
            </a:r>
            <a:r>
              <a:rPr sz="1800" b="1" spc="-10" dirty="0">
                <a:latin typeface="Calibri"/>
                <a:cs typeface="Calibri"/>
              </a:rPr>
              <a:t>contain  neurosecretory </a:t>
            </a:r>
            <a:r>
              <a:rPr sz="1800" b="1" spc="-5" dirty="0">
                <a:latin typeface="Calibri"/>
                <a:cs typeface="Calibri"/>
              </a:rPr>
              <a:t>products </a:t>
            </a:r>
            <a:r>
              <a:rPr sz="1800" b="1" dirty="0">
                <a:latin typeface="Calibri"/>
                <a:cs typeface="Calibri"/>
              </a:rPr>
              <a:t>of the  </a:t>
            </a:r>
            <a:r>
              <a:rPr sz="1800" b="1" spc="-5" dirty="0">
                <a:latin typeface="Calibri"/>
                <a:cs typeface="Calibri"/>
              </a:rPr>
              <a:t>hypothalamic </a:t>
            </a:r>
            <a:r>
              <a:rPr sz="1800" b="1" spc="-10" dirty="0">
                <a:latin typeface="Calibri"/>
                <a:cs typeface="Calibri"/>
              </a:rPr>
              <a:t>cells. </a:t>
            </a:r>
            <a:r>
              <a:rPr sz="1800" b="1" spc="-5" dirty="0">
                <a:latin typeface="Calibri"/>
                <a:cs typeface="Calibri"/>
              </a:rPr>
              <a:t>Those </a:t>
            </a:r>
            <a:r>
              <a:rPr sz="1800" b="1" spc="-15" dirty="0">
                <a:latin typeface="Calibri"/>
                <a:cs typeface="Calibri"/>
              </a:rPr>
              <a:t>are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ADH  &amp;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oxytocin.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Note: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neural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cell bodies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  the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hypothalamus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 their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axons  extend to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posterior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pituitary 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where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secretions accumulate</a:t>
            </a:r>
            <a:r>
              <a:rPr sz="1800" b="1" spc="-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in  their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terminals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forming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those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herring</a:t>
            </a:r>
            <a:r>
              <a:rPr sz="18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bodies.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76833"/>
            <a:ext cx="8229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4: </a:t>
            </a:r>
            <a:r>
              <a:rPr sz="3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</a:t>
            </a:r>
            <a:r>
              <a:rPr sz="3500" b="1" spc="10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0934"/>
            <a:ext cx="12376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Location:</a:t>
            </a:r>
            <a:endParaRPr sz="18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289683"/>
            <a:ext cx="10134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Shap</a:t>
            </a:r>
            <a:r>
              <a:rPr sz="1800" b="1" spc="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948304"/>
            <a:ext cx="13112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tio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64994" y="1630934"/>
            <a:ext cx="6174105" cy="161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indent="-120014">
              <a:lnSpc>
                <a:spcPct val="100000"/>
              </a:lnSpc>
              <a:buChar char="-"/>
              <a:tabLst>
                <a:tab pos="133350" algn="l"/>
              </a:tabLst>
            </a:pPr>
            <a:r>
              <a:rPr sz="1800" spc="-15" dirty="0">
                <a:latin typeface="Calibri"/>
                <a:cs typeface="Calibri"/>
              </a:rPr>
              <a:t>Located </a:t>
            </a:r>
            <a:r>
              <a:rPr sz="1800" spc="-5" dirty="0">
                <a:latin typeface="Calibri"/>
                <a:cs typeface="Calibri"/>
              </a:rPr>
              <a:t>superiorly on each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kidney</a:t>
            </a:r>
            <a:endParaRPr sz="1800" dirty="0">
              <a:latin typeface="Calibri"/>
              <a:cs typeface="Calibri"/>
            </a:endParaRPr>
          </a:p>
          <a:p>
            <a:pPr marL="132715" indent="-120014">
              <a:lnSpc>
                <a:spcPct val="100000"/>
              </a:lnSpc>
              <a:spcBef>
                <a:spcPts val="434"/>
              </a:spcBef>
              <a:buChar char="-"/>
              <a:tabLst>
                <a:tab pos="133350" algn="l"/>
              </a:tabLst>
            </a:pPr>
            <a:r>
              <a:rPr sz="1800" spc="-15" dirty="0">
                <a:latin typeface="Calibri"/>
                <a:cs typeface="Calibri"/>
              </a:rPr>
              <a:t>Posterior </a:t>
            </a:r>
            <a:r>
              <a:rPr sz="1800" spc="-5" dirty="0">
                <a:latin typeface="Calibri"/>
                <a:cs typeface="Calibri"/>
              </a:rPr>
              <a:t>abdominal </a:t>
            </a:r>
            <a:r>
              <a:rPr sz="1800" spc="-10" dirty="0">
                <a:latin typeface="Calibri"/>
                <a:cs typeface="Calibri"/>
              </a:rPr>
              <a:t>wall.</a:t>
            </a:r>
            <a:endParaRPr sz="1800" dirty="0">
              <a:latin typeface="Calibri"/>
              <a:cs typeface="Calibri"/>
            </a:endParaRPr>
          </a:p>
          <a:p>
            <a:pPr marL="132715" indent="-120014">
              <a:lnSpc>
                <a:spcPct val="100000"/>
              </a:lnSpc>
              <a:spcBef>
                <a:spcPts val="430"/>
              </a:spcBef>
              <a:buFont typeface="Calibri"/>
              <a:buChar char="-"/>
              <a:tabLst>
                <a:tab pos="133350" algn="l"/>
              </a:tabLst>
            </a:pPr>
            <a:r>
              <a:rPr sz="1800" b="1" spc="-5" dirty="0">
                <a:latin typeface="Calibri"/>
                <a:cs typeface="Calibri"/>
              </a:rPr>
              <a:t>Right adrenal gland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pyramid.</a:t>
            </a:r>
            <a:endParaRPr sz="1800" dirty="0">
              <a:latin typeface="Calibri"/>
              <a:cs typeface="Calibri"/>
            </a:endParaRPr>
          </a:p>
          <a:p>
            <a:pPr marL="132715" indent="-120014">
              <a:lnSpc>
                <a:spcPct val="100000"/>
              </a:lnSpc>
              <a:spcBef>
                <a:spcPts val="430"/>
              </a:spcBef>
              <a:buFont typeface="Calibri"/>
              <a:buChar char="-"/>
              <a:tabLst>
                <a:tab pos="133350" algn="l"/>
              </a:tabLst>
            </a:pPr>
            <a:r>
              <a:rPr sz="1800" b="1" spc="-10" dirty="0">
                <a:latin typeface="Calibri"/>
                <a:cs typeface="Calibri"/>
              </a:rPr>
              <a:t>Left </a:t>
            </a:r>
            <a:r>
              <a:rPr sz="1800" b="1" spc="-5" dirty="0">
                <a:latin typeface="Calibri"/>
                <a:cs typeface="Calibri"/>
              </a:rPr>
              <a:t>adrenal gland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semi-lunar.</a:t>
            </a:r>
            <a:endParaRPr sz="1800" dirty="0">
              <a:latin typeface="Calibri"/>
              <a:cs typeface="Calibri"/>
            </a:endParaRPr>
          </a:p>
          <a:p>
            <a:pPr marL="132715" indent="-120014">
              <a:lnSpc>
                <a:spcPct val="100000"/>
              </a:lnSpc>
              <a:spcBef>
                <a:spcPts val="434"/>
              </a:spcBef>
              <a:buFont typeface="Calibri"/>
              <a:buChar char="-"/>
              <a:tabLst>
                <a:tab pos="133350" algn="l"/>
              </a:tabLst>
            </a:pPr>
            <a:r>
              <a:rPr sz="1800" b="1" spc="-10" dirty="0">
                <a:latin typeface="Calibri"/>
                <a:cs typeface="Calibri"/>
              </a:rPr>
              <a:t>Posteriorly</a:t>
            </a:r>
            <a:r>
              <a:rPr sz="1800" spc="-10" dirty="0">
                <a:latin typeface="Calibri"/>
                <a:cs typeface="Calibri"/>
              </a:rPr>
              <a:t>: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diaphragm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both right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left </a:t>
            </a:r>
            <a:r>
              <a:rPr sz="1800" spc="-5" dirty="0">
                <a:latin typeface="Calibri"/>
                <a:cs typeface="Calibri"/>
              </a:rPr>
              <a:t>adrenal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glands.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4994" y="3277489"/>
            <a:ext cx="117665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Anteriorly</a:t>
            </a:r>
            <a:r>
              <a:rPr sz="1800" spc="-1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7351" y="3277489"/>
            <a:ext cx="4909820" cy="117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191770">
              <a:lnSpc>
                <a:spcPct val="100000"/>
              </a:lnSpc>
              <a:buChar char="*"/>
              <a:tabLst>
                <a:tab pos="210820" algn="l"/>
              </a:tabLst>
            </a:pPr>
            <a:r>
              <a:rPr sz="1800" u="heavy" spc="-5" dirty="0">
                <a:latin typeface="Calibri"/>
                <a:cs typeface="Calibri"/>
              </a:rPr>
              <a:t>Right </a:t>
            </a:r>
            <a:r>
              <a:rPr sz="1800" u="heavy" dirty="0">
                <a:latin typeface="Calibri"/>
                <a:cs typeface="Calibri"/>
              </a:rPr>
              <a:t>gland</a:t>
            </a:r>
            <a:r>
              <a:rPr sz="1800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inferior </a:t>
            </a:r>
            <a:r>
              <a:rPr sz="1800" spc="-5" dirty="0">
                <a:latin typeface="Calibri"/>
                <a:cs typeface="Calibri"/>
              </a:rPr>
              <a:t>vena </a:t>
            </a:r>
            <a:r>
              <a:rPr sz="1800" spc="-20" dirty="0">
                <a:latin typeface="Calibri"/>
                <a:cs typeface="Calibri"/>
              </a:rPr>
              <a:t>cava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right lobe of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35" dirty="0">
                <a:latin typeface="Calibri"/>
                <a:cs typeface="Calibri"/>
              </a:rPr>
              <a:t>liver.</a:t>
            </a:r>
            <a:endParaRPr sz="1800">
              <a:latin typeface="Calibri"/>
              <a:cs typeface="Calibri"/>
            </a:endParaRPr>
          </a:p>
          <a:p>
            <a:pPr marL="239395" indent="-226695">
              <a:lnSpc>
                <a:spcPct val="100000"/>
              </a:lnSpc>
              <a:spcBef>
                <a:spcPts val="430"/>
              </a:spcBef>
              <a:buChar char="*"/>
              <a:tabLst>
                <a:tab pos="240029" algn="l"/>
              </a:tabLst>
            </a:pPr>
            <a:r>
              <a:rPr sz="1800" u="heavy" spc="-5" dirty="0">
                <a:latin typeface="Calibri"/>
                <a:cs typeface="Calibri"/>
              </a:rPr>
              <a:t>Left  </a:t>
            </a:r>
            <a:r>
              <a:rPr sz="1800" u="heavy" dirty="0">
                <a:latin typeface="Calibri"/>
                <a:cs typeface="Calibri"/>
              </a:rPr>
              <a:t>gland</a:t>
            </a:r>
            <a:r>
              <a:rPr sz="1800" dirty="0">
                <a:latin typeface="Calibri"/>
                <a:cs typeface="Calibri"/>
              </a:rPr>
              <a:t>:  </a:t>
            </a:r>
            <a:r>
              <a:rPr sz="1800" spc="-5" dirty="0">
                <a:latin typeface="Calibri"/>
                <a:cs typeface="Calibri"/>
              </a:rPr>
              <a:t>pancreas  with  its  vessels,  spleen  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endParaRPr sz="1800">
              <a:latin typeface="Calibri"/>
              <a:cs typeface="Calibri"/>
            </a:endParaRPr>
          </a:p>
          <a:p>
            <a:pPr marL="27432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stomach+lesser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484878"/>
            <a:ext cx="7648575" cy="95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Arterial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supply</a:t>
            </a:r>
            <a:r>
              <a:rPr sz="1800" dirty="0">
                <a:latin typeface="Calibri"/>
                <a:cs typeface="Calibri"/>
              </a:rPr>
              <a:t>: - </a:t>
            </a:r>
            <a:r>
              <a:rPr sz="1800" b="1" spc="-5" dirty="0">
                <a:latin typeface="Calibri"/>
                <a:cs typeface="Calibri"/>
              </a:rPr>
              <a:t>Superior </a:t>
            </a:r>
            <a:r>
              <a:rPr sz="1800" b="1" spc="-10" dirty="0">
                <a:latin typeface="Calibri"/>
                <a:cs typeface="Calibri"/>
              </a:rPr>
              <a:t>suprarenal </a:t>
            </a:r>
            <a:r>
              <a:rPr sz="1800" b="1" spc="-5" dirty="0">
                <a:latin typeface="Calibri"/>
                <a:cs typeface="Calibri"/>
              </a:rPr>
              <a:t>artery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from inferior phrenic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artery.</a:t>
            </a:r>
            <a:endParaRPr sz="1800" dirty="0">
              <a:latin typeface="Calibri"/>
              <a:cs typeface="Calibri"/>
            </a:endParaRPr>
          </a:p>
          <a:p>
            <a:pPr marL="1962150" lvl="1" indent="-120650">
              <a:lnSpc>
                <a:spcPct val="100000"/>
              </a:lnSpc>
              <a:spcBef>
                <a:spcPts val="430"/>
              </a:spcBef>
              <a:buFont typeface="Calibri"/>
              <a:buChar char="-"/>
              <a:tabLst>
                <a:tab pos="1962150" algn="l"/>
              </a:tabLst>
            </a:pPr>
            <a:r>
              <a:rPr sz="1800" b="1" dirty="0">
                <a:latin typeface="Calibri"/>
                <a:cs typeface="Calibri"/>
              </a:rPr>
              <a:t>Middle </a:t>
            </a:r>
            <a:r>
              <a:rPr sz="1800" b="1" spc="-10" dirty="0">
                <a:latin typeface="Calibri"/>
                <a:cs typeface="Calibri"/>
              </a:rPr>
              <a:t>suprarenal </a:t>
            </a:r>
            <a:r>
              <a:rPr sz="1800" b="1" spc="-5" dirty="0">
                <a:latin typeface="Calibri"/>
                <a:cs typeface="Calibri"/>
              </a:rPr>
              <a:t>artery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directly from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abdominal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aorta.</a:t>
            </a:r>
            <a:endParaRPr sz="1800" dirty="0">
              <a:latin typeface="Calibri"/>
              <a:cs typeface="Calibri"/>
            </a:endParaRPr>
          </a:p>
          <a:p>
            <a:pPr marL="1962150" lvl="1" indent="-120650">
              <a:lnSpc>
                <a:spcPct val="100000"/>
              </a:lnSpc>
              <a:spcBef>
                <a:spcPts val="430"/>
              </a:spcBef>
              <a:buFont typeface="Calibri"/>
              <a:buChar char="-"/>
              <a:tabLst>
                <a:tab pos="1962150" algn="l"/>
              </a:tabLst>
            </a:pPr>
            <a:r>
              <a:rPr sz="1800" b="1" spc="-10" dirty="0">
                <a:latin typeface="Calibri"/>
                <a:cs typeface="Calibri"/>
              </a:rPr>
              <a:t>Inferior suprarenal </a:t>
            </a:r>
            <a:r>
              <a:rPr sz="1800" b="1" spc="-5" dirty="0">
                <a:latin typeface="Calibri"/>
                <a:cs typeface="Calibri"/>
              </a:rPr>
              <a:t>artery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from renal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artery.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5472683"/>
            <a:ext cx="200152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Venous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endParaRPr lang="en-US" sz="1800" b="1" spc="-85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1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       </a:t>
            </a:r>
            <a:r>
              <a:rPr sz="18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drainage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2200" y="5486400"/>
            <a:ext cx="3026410" cy="628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indent="-120014">
              <a:lnSpc>
                <a:spcPct val="100000"/>
              </a:lnSpc>
              <a:buFont typeface="Calibri"/>
              <a:buChar char="-"/>
              <a:tabLst>
                <a:tab pos="133350" algn="l"/>
              </a:tabLst>
            </a:pPr>
            <a:r>
              <a:rPr sz="1800" b="1" spc="-5" dirty="0">
                <a:latin typeface="Calibri"/>
                <a:cs typeface="Calibri"/>
              </a:rPr>
              <a:t>Right gland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5" dirty="0">
                <a:latin typeface="Calibri"/>
                <a:cs typeface="Calibri"/>
              </a:rPr>
              <a:t>inferior </a:t>
            </a:r>
            <a:r>
              <a:rPr sz="1800" spc="-5" dirty="0">
                <a:latin typeface="Calibri"/>
                <a:cs typeface="Calibri"/>
              </a:rPr>
              <a:t>vena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cava.</a:t>
            </a:r>
            <a:endParaRPr sz="1800" dirty="0">
              <a:latin typeface="Calibri"/>
              <a:cs typeface="Calibri"/>
            </a:endParaRPr>
          </a:p>
          <a:p>
            <a:pPr marL="132715" indent="-120014">
              <a:lnSpc>
                <a:spcPct val="100000"/>
              </a:lnSpc>
              <a:spcBef>
                <a:spcPts val="430"/>
              </a:spcBef>
              <a:buFont typeface="Calibri"/>
              <a:buChar char="-"/>
              <a:tabLst>
                <a:tab pos="133350" algn="l"/>
              </a:tabLst>
            </a:pPr>
            <a:r>
              <a:rPr sz="1800" b="1" spc="-10" dirty="0">
                <a:latin typeface="Calibri"/>
                <a:cs typeface="Calibri"/>
              </a:rPr>
              <a:t>Left </a:t>
            </a:r>
            <a:r>
              <a:rPr sz="1800" b="1" spc="-5" dirty="0">
                <a:latin typeface="Calibri"/>
                <a:cs typeface="Calibri"/>
              </a:rPr>
              <a:t>gland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10" dirty="0">
                <a:latin typeface="Calibri"/>
                <a:cs typeface="Calibri"/>
              </a:rPr>
              <a:t>renal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vein.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635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4: </a:t>
            </a:r>
            <a:r>
              <a:rPr sz="3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</a:t>
            </a:r>
            <a:r>
              <a:rPr sz="3500" b="1" spc="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2790" y="918591"/>
            <a:ext cx="8661273" cy="578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837" y="909637"/>
            <a:ext cx="8675370" cy="5800725"/>
          </a:xfrm>
          <a:custGeom>
            <a:avLst/>
            <a:gdLst/>
            <a:ahLst/>
            <a:cxnLst/>
            <a:rect l="l" t="t" r="r" b="b"/>
            <a:pathLst>
              <a:path w="8675370" h="5800725">
                <a:moveTo>
                  <a:pt x="0" y="5800725"/>
                </a:moveTo>
                <a:lnTo>
                  <a:pt x="8674989" y="5800725"/>
                </a:lnTo>
                <a:lnTo>
                  <a:pt x="8674989" y="0"/>
                </a:lnTo>
                <a:lnTo>
                  <a:pt x="0" y="0"/>
                </a:lnTo>
                <a:lnTo>
                  <a:pt x="0" y="58007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18301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sz="3500" b="1" spc="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5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natomy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914400" y="1143000"/>
            <a:ext cx="8229600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4210" indent="-106680">
              <a:lnSpc>
                <a:spcPct val="100000"/>
              </a:lnSpc>
              <a:buChar char="-"/>
              <a:tabLst>
                <a:tab pos="664845" algn="l"/>
              </a:tabLst>
            </a:pPr>
            <a:r>
              <a:rPr sz="1600" dirty="0"/>
              <a:t>In </a:t>
            </a:r>
            <a:r>
              <a:rPr sz="1600" spc="-5" dirty="0"/>
              <a:t>sella </a:t>
            </a:r>
            <a:r>
              <a:rPr sz="1600" spc="-10" dirty="0"/>
              <a:t>turcica </a:t>
            </a:r>
            <a:r>
              <a:rPr sz="1600" dirty="0"/>
              <a:t>in </a:t>
            </a:r>
            <a:r>
              <a:rPr sz="1600" spc="-5" dirty="0"/>
              <a:t>the middle </a:t>
            </a:r>
            <a:r>
              <a:rPr sz="1600" spc="-10" dirty="0"/>
              <a:t>cranial </a:t>
            </a:r>
            <a:r>
              <a:rPr sz="1600" spc="-15" dirty="0"/>
              <a:t>fossa  </a:t>
            </a:r>
            <a:r>
              <a:rPr sz="1600" spc="-10" dirty="0"/>
              <a:t>at </a:t>
            </a:r>
            <a:r>
              <a:rPr sz="1600" spc="-5" dirty="0"/>
              <a:t>the base of the</a:t>
            </a:r>
            <a:r>
              <a:rPr sz="1600" spc="75" dirty="0"/>
              <a:t> </a:t>
            </a:r>
            <a:r>
              <a:rPr sz="1600" spc="-10" dirty="0"/>
              <a:t>brain.</a:t>
            </a:r>
          </a:p>
          <a:p>
            <a:pPr marL="664210" indent="-106680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664845" algn="l"/>
              </a:tabLst>
            </a:pPr>
            <a:r>
              <a:rPr sz="1600" b="1" spc="-10" dirty="0">
                <a:latin typeface="Calibri"/>
                <a:cs typeface="Calibri"/>
              </a:rPr>
              <a:t>Anterior </a:t>
            </a:r>
            <a:r>
              <a:rPr sz="1600" b="1" spc="-5" dirty="0">
                <a:latin typeface="Calibri"/>
                <a:cs typeface="Calibri"/>
              </a:rPr>
              <a:t>pituitary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(adenohypophysis):</a:t>
            </a:r>
          </a:p>
          <a:p>
            <a:pPr marL="1618615" lvl="1" indent="-146685">
              <a:lnSpc>
                <a:spcPct val="100000"/>
              </a:lnSpc>
              <a:spcBef>
                <a:spcPts val="385"/>
              </a:spcBef>
              <a:buChar char="*"/>
              <a:tabLst>
                <a:tab pos="1619250" algn="l"/>
              </a:tabLst>
            </a:pPr>
            <a:r>
              <a:rPr sz="1600" u="heavy" spc="-20" dirty="0">
                <a:latin typeface="Calibri"/>
                <a:cs typeface="Calibri"/>
              </a:rPr>
              <a:t>Pars</a:t>
            </a:r>
            <a:r>
              <a:rPr sz="1600" u="heavy" spc="-55" dirty="0">
                <a:latin typeface="Calibri"/>
                <a:cs typeface="Calibri"/>
              </a:rPr>
              <a:t> </a:t>
            </a:r>
            <a:r>
              <a:rPr sz="1600" u="heavy" spc="-10" dirty="0">
                <a:latin typeface="Calibri"/>
                <a:cs typeface="Calibri"/>
              </a:rPr>
              <a:t>tuberalis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618615" lvl="1" indent="-146685">
              <a:lnSpc>
                <a:spcPct val="100000"/>
              </a:lnSpc>
              <a:spcBef>
                <a:spcPts val="380"/>
              </a:spcBef>
              <a:buChar char="*"/>
              <a:tabLst>
                <a:tab pos="1619250" algn="l"/>
              </a:tabLst>
            </a:pPr>
            <a:r>
              <a:rPr sz="1600" u="heavy" spc="-20" dirty="0">
                <a:latin typeface="Calibri"/>
                <a:cs typeface="Calibri"/>
              </a:rPr>
              <a:t>Pars</a:t>
            </a:r>
            <a:r>
              <a:rPr sz="1600" u="heavy" spc="-45" dirty="0">
                <a:latin typeface="Calibri"/>
                <a:cs typeface="Calibri"/>
              </a:rPr>
              <a:t> </a:t>
            </a:r>
            <a:r>
              <a:rPr sz="1600" u="heavy" spc="-10" dirty="0">
                <a:latin typeface="Calibri"/>
                <a:cs typeface="Calibri"/>
              </a:rPr>
              <a:t>intermedia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618615" lvl="1" indent="-146685">
              <a:lnSpc>
                <a:spcPct val="100000"/>
              </a:lnSpc>
              <a:spcBef>
                <a:spcPts val="384"/>
              </a:spcBef>
              <a:buChar char="*"/>
              <a:tabLst>
                <a:tab pos="1619250" algn="l"/>
              </a:tabLst>
            </a:pPr>
            <a:r>
              <a:rPr sz="1600" u="heavy" spc="-20" dirty="0">
                <a:latin typeface="Calibri"/>
                <a:cs typeface="Calibri"/>
              </a:rPr>
              <a:t>Pars</a:t>
            </a:r>
            <a:r>
              <a:rPr sz="1600" u="heavy" spc="-85" dirty="0">
                <a:latin typeface="Calibri"/>
                <a:cs typeface="Calibri"/>
              </a:rPr>
              <a:t> </a:t>
            </a:r>
            <a:r>
              <a:rPr sz="1600" u="heavy" spc="-5" dirty="0">
                <a:latin typeface="Calibri"/>
                <a:cs typeface="Calibri"/>
              </a:rPr>
              <a:t>distalis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664210" indent="-106680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664845" algn="l"/>
              </a:tabLst>
            </a:pPr>
            <a:r>
              <a:rPr sz="1600" b="1" spc="-10" dirty="0">
                <a:latin typeface="Calibri"/>
                <a:cs typeface="Calibri"/>
              </a:rPr>
              <a:t>Posterior </a:t>
            </a:r>
            <a:r>
              <a:rPr sz="1600" b="1" spc="-5" dirty="0">
                <a:latin typeface="Calibri"/>
                <a:cs typeface="Calibri"/>
              </a:rPr>
              <a:t>pituitary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(neurohypophysis):</a:t>
            </a:r>
          </a:p>
          <a:p>
            <a:pPr marL="1618615" lvl="1" indent="-146685">
              <a:lnSpc>
                <a:spcPct val="100000"/>
              </a:lnSpc>
              <a:spcBef>
                <a:spcPts val="384"/>
              </a:spcBef>
              <a:buChar char="*"/>
              <a:tabLst>
                <a:tab pos="1619250" algn="l"/>
              </a:tabLst>
            </a:pPr>
            <a:r>
              <a:rPr sz="1600" u="heavy" spc="-20" dirty="0">
                <a:latin typeface="Calibri"/>
                <a:cs typeface="Calibri"/>
              </a:rPr>
              <a:t>Pars</a:t>
            </a:r>
            <a:r>
              <a:rPr sz="1600" u="heavy" spc="-60" dirty="0">
                <a:latin typeface="Calibri"/>
                <a:cs typeface="Calibri"/>
              </a:rPr>
              <a:t> </a:t>
            </a:r>
            <a:r>
              <a:rPr sz="1600" u="heavy" spc="-10" dirty="0">
                <a:latin typeface="Calibri"/>
                <a:cs typeface="Calibri"/>
              </a:rPr>
              <a:t>nervosa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618615" lvl="1" indent="-146685">
              <a:lnSpc>
                <a:spcPct val="100000"/>
              </a:lnSpc>
              <a:spcBef>
                <a:spcPts val="385"/>
              </a:spcBef>
              <a:buChar char="*"/>
              <a:tabLst>
                <a:tab pos="1619250" algn="l"/>
              </a:tabLst>
            </a:pPr>
            <a:r>
              <a:rPr sz="1600" u="heavy" spc="-5" dirty="0">
                <a:latin typeface="Calibri"/>
                <a:cs typeface="Calibri"/>
              </a:rPr>
              <a:t>Infundibulum (pituitary</a:t>
            </a:r>
            <a:r>
              <a:rPr sz="1600" u="heavy" spc="-110" dirty="0">
                <a:latin typeface="Calibri"/>
                <a:cs typeface="Calibri"/>
              </a:rPr>
              <a:t> </a:t>
            </a:r>
            <a:r>
              <a:rPr sz="1600" u="heavy" spc="-10" dirty="0">
                <a:latin typeface="Calibri"/>
                <a:cs typeface="Calibri"/>
              </a:rPr>
              <a:t>stalk).</a:t>
            </a:r>
            <a:endParaRPr sz="1600" dirty="0">
              <a:latin typeface="Calibri"/>
              <a:cs typeface="Calibri"/>
            </a:endParaRPr>
          </a:p>
          <a:p>
            <a:pPr marL="1618615" lvl="1" indent="-146685">
              <a:lnSpc>
                <a:spcPct val="100000"/>
              </a:lnSpc>
              <a:spcBef>
                <a:spcPts val="380"/>
              </a:spcBef>
              <a:buChar char="*"/>
              <a:tabLst>
                <a:tab pos="1619250" algn="l"/>
              </a:tabLst>
            </a:pPr>
            <a:r>
              <a:rPr sz="1600" u="heavy" spc="-5" dirty="0">
                <a:latin typeface="Calibri"/>
                <a:cs typeface="Calibri"/>
              </a:rPr>
              <a:t>Median</a:t>
            </a:r>
            <a:r>
              <a:rPr sz="1600" u="heavy" spc="-45" dirty="0">
                <a:latin typeface="Calibri"/>
                <a:cs typeface="Calibri"/>
              </a:rPr>
              <a:t> </a:t>
            </a:r>
            <a:r>
              <a:rPr sz="1600" u="heavy" spc="-10" dirty="0">
                <a:latin typeface="Calibri"/>
                <a:cs typeface="Calibri"/>
              </a:rPr>
              <a:t>eminence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664210" indent="-106680">
              <a:lnSpc>
                <a:spcPct val="100000"/>
              </a:lnSpc>
              <a:spcBef>
                <a:spcPts val="380"/>
              </a:spcBef>
              <a:buFont typeface="Calibri"/>
              <a:buChar char="-"/>
              <a:tabLst>
                <a:tab pos="664845" algn="l"/>
              </a:tabLst>
            </a:pPr>
            <a:r>
              <a:rPr sz="1600" b="1" spc="-10" dirty="0">
                <a:latin typeface="Calibri"/>
                <a:cs typeface="Calibri"/>
              </a:rPr>
              <a:t>Anterior </a:t>
            </a:r>
            <a:r>
              <a:rPr sz="1600" b="1" spc="-5" dirty="0">
                <a:latin typeface="Calibri"/>
                <a:cs typeface="Calibri"/>
              </a:rPr>
              <a:t>&amp; superior</a:t>
            </a:r>
            <a:r>
              <a:rPr sz="1600" spc="-5" dirty="0"/>
              <a:t>: </a:t>
            </a:r>
            <a:r>
              <a:rPr sz="1600" spc="-10" dirty="0"/>
              <a:t>optic</a:t>
            </a:r>
            <a:r>
              <a:rPr sz="1600" spc="15" dirty="0"/>
              <a:t> </a:t>
            </a:r>
            <a:r>
              <a:rPr sz="1600" spc="-5" dirty="0"/>
              <a:t>chiasma.</a:t>
            </a:r>
          </a:p>
          <a:p>
            <a:pPr marL="664210" indent="-106680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664845" algn="l"/>
              </a:tabLst>
            </a:pPr>
            <a:r>
              <a:rPr sz="1600" b="1" spc="-10" dirty="0">
                <a:latin typeface="Calibri"/>
                <a:cs typeface="Calibri"/>
              </a:rPr>
              <a:t>Posterior</a:t>
            </a:r>
            <a:r>
              <a:rPr sz="1600" spc="-10" dirty="0"/>
              <a:t>: </a:t>
            </a:r>
            <a:r>
              <a:rPr sz="1600" spc="-5" dirty="0"/>
              <a:t>mamillary</a:t>
            </a:r>
            <a:r>
              <a:rPr sz="1600" spc="-55" dirty="0"/>
              <a:t> </a:t>
            </a:r>
            <a:r>
              <a:rPr sz="1600" spc="-5" dirty="0"/>
              <a:t>bodies.</a:t>
            </a:r>
          </a:p>
          <a:p>
            <a:pPr marL="664210" indent="-106680">
              <a:lnSpc>
                <a:spcPct val="100000"/>
              </a:lnSpc>
              <a:spcBef>
                <a:spcPts val="385"/>
              </a:spcBef>
              <a:buFont typeface="Calibri"/>
              <a:buChar char="-"/>
              <a:tabLst>
                <a:tab pos="664845" algn="l"/>
              </a:tabLst>
            </a:pPr>
            <a:r>
              <a:rPr sz="1600" b="1" spc="-15" dirty="0">
                <a:latin typeface="Calibri"/>
                <a:cs typeface="Calibri"/>
              </a:rPr>
              <a:t>Lateral</a:t>
            </a:r>
            <a:r>
              <a:rPr sz="1600" spc="-15" dirty="0"/>
              <a:t>: cavernous</a:t>
            </a:r>
            <a:r>
              <a:rPr sz="1600" dirty="0"/>
              <a:t> </a:t>
            </a:r>
            <a:r>
              <a:rPr sz="1600" spc="-5" dirty="0"/>
              <a:t>sinuses.</a:t>
            </a:r>
          </a:p>
          <a:p>
            <a:pPr marL="664210" indent="-106680">
              <a:lnSpc>
                <a:spcPct val="100000"/>
              </a:lnSpc>
              <a:spcBef>
                <a:spcPts val="380"/>
              </a:spcBef>
              <a:buFont typeface="Calibri"/>
              <a:buChar char="-"/>
              <a:tabLst>
                <a:tab pos="664845" algn="l"/>
              </a:tabLst>
            </a:pPr>
            <a:r>
              <a:rPr sz="1600" b="1" spc="-10" dirty="0">
                <a:latin typeface="Calibri"/>
                <a:cs typeface="Calibri"/>
              </a:rPr>
              <a:t>Inferior</a:t>
            </a:r>
            <a:r>
              <a:rPr sz="1600" spc="-10" dirty="0"/>
              <a:t>: </a:t>
            </a:r>
            <a:r>
              <a:rPr sz="1600" spc="-5" dirty="0"/>
              <a:t>sphenoid </a:t>
            </a:r>
            <a:r>
              <a:rPr sz="1600" spc="-10" dirty="0"/>
              <a:t>bone </a:t>
            </a:r>
            <a:r>
              <a:rPr sz="1600" spc="-5" dirty="0"/>
              <a:t>and sphenoidal</a:t>
            </a:r>
            <a:r>
              <a:rPr sz="1600" dirty="0"/>
              <a:t> </a:t>
            </a:r>
            <a:r>
              <a:rPr sz="1600" spc="-5" dirty="0"/>
              <a:t>sinus.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00073"/>
            <a:ext cx="117729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Location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Divisions</a:t>
            </a:r>
            <a:r>
              <a:rPr sz="1600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3734180"/>
            <a:ext cx="12045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Relations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4904994"/>
            <a:ext cx="7704455" cy="114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Arterial supply (branches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internal carotid</a:t>
            </a:r>
            <a:r>
              <a:rPr sz="1600" b="1" spc="1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artery):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4"/>
              </a:spcBef>
              <a:buFont typeface="Calibri"/>
              <a:buChar char="-"/>
              <a:tabLst>
                <a:tab pos="462280" algn="l"/>
              </a:tabLst>
            </a:pPr>
            <a:r>
              <a:rPr sz="1600" b="1" spc="-5" dirty="0">
                <a:latin typeface="Calibri"/>
                <a:cs typeface="Calibri"/>
              </a:rPr>
              <a:t>Superior pituitary </a:t>
            </a:r>
            <a:r>
              <a:rPr sz="1600" b="1" spc="-10" dirty="0">
                <a:latin typeface="Calibri"/>
                <a:cs typeface="Calibri"/>
              </a:rPr>
              <a:t>artery</a:t>
            </a:r>
            <a:r>
              <a:rPr sz="1600" spc="-10" dirty="0"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supplying </a:t>
            </a:r>
            <a:r>
              <a:rPr sz="1600" spc="-15" dirty="0">
                <a:latin typeface="Calibri"/>
                <a:cs typeface="Calibri"/>
              </a:rPr>
              <a:t>pars </a:t>
            </a:r>
            <a:r>
              <a:rPr sz="1600" spc="-10" dirty="0">
                <a:latin typeface="Calibri"/>
                <a:cs typeface="Calibri"/>
              </a:rPr>
              <a:t>tuberalis, </a:t>
            </a:r>
            <a:r>
              <a:rPr sz="1600" spc="-5" dirty="0">
                <a:latin typeface="Calibri"/>
                <a:cs typeface="Calibri"/>
              </a:rPr>
              <a:t>infundibulum and median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eminence.</a:t>
            </a:r>
            <a:endParaRPr sz="1600" dirty="0">
              <a:latin typeface="Calibri"/>
              <a:cs typeface="Calibri"/>
            </a:endParaRPr>
          </a:p>
          <a:p>
            <a:pPr marL="462280" lvl="1" indent="-106680">
              <a:lnSpc>
                <a:spcPct val="100000"/>
              </a:lnSpc>
              <a:spcBef>
                <a:spcPts val="385"/>
              </a:spcBef>
              <a:buFont typeface="Calibri"/>
              <a:buChar char="-"/>
              <a:tabLst>
                <a:tab pos="462280" algn="l"/>
              </a:tabLst>
            </a:pPr>
            <a:r>
              <a:rPr sz="1600" b="1" spc="-15" dirty="0">
                <a:latin typeface="Calibri"/>
                <a:cs typeface="Calibri"/>
              </a:rPr>
              <a:t>Inferior </a:t>
            </a:r>
            <a:r>
              <a:rPr sz="1600" b="1" spc="-5" dirty="0">
                <a:latin typeface="Calibri"/>
                <a:cs typeface="Calibri"/>
              </a:rPr>
              <a:t>pituitary artery</a:t>
            </a:r>
            <a:r>
              <a:rPr sz="1600" spc="-5" dirty="0">
                <a:latin typeface="Calibri"/>
                <a:cs typeface="Calibri"/>
              </a:rPr>
              <a:t>: supplying the </a:t>
            </a:r>
            <a:r>
              <a:rPr sz="1600" spc="-10" dirty="0">
                <a:latin typeface="Calibri"/>
                <a:cs typeface="Calibri"/>
              </a:rPr>
              <a:t>posterior </a:t>
            </a:r>
            <a:r>
              <a:rPr sz="1600" spc="-5" dirty="0">
                <a:latin typeface="Calibri"/>
                <a:cs typeface="Calibri"/>
              </a:rPr>
              <a:t>pituitary</a:t>
            </a:r>
            <a:r>
              <a:rPr sz="1600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gland.</a:t>
            </a: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Venous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drainage</a:t>
            </a:r>
            <a:r>
              <a:rPr sz="1600" spc="-10" dirty="0">
                <a:latin typeface="Calibri"/>
                <a:cs typeface="Calibri"/>
              </a:rPr>
              <a:t>: to </a:t>
            </a:r>
            <a:r>
              <a:rPr sz="1600" spc="-15" dirty="0">
                <a:latin typeface="Calibri"/>
                <a:cs typeface="Calibri"/>
              </a:rPr>
              <a:t>cavernous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sinuses.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0133"/>
            <a:ext cx="9143999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4: </a:t>
            </a:r>
            <a:r>
              <a:rPr sz="3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35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sz="3500" b="1" spc="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500" b="1" spc="-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natomy</a:t>
            </a:r>
            <a:endParaRPr sz="3500" b="1" spc="-25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685800"/>
            <a:ext cx="8400288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6237" y="681037"/>
            <a:ext cx="8409940" cy="6029325"/>
          </a:xfrm>
          <a:custGeom>
            <a:avLst/>
            <a:gdLst/>
            <a:ahLst/>
            <a:cxnLst/>
            <a:rect l="l" t="t" r="r" b="b"/>
            <a:pathLst>
              <a:path w="8409940" h="6029325">
                <a:moveTo>
                  <a:pt x="0" y="6029325"/>
                </a:moveTo>
                <a:lnTo>
                  <a:pt x="8409813" y="6029325"/>
                </a:lnTo>
                <a:lnTo>
                  <a:pt x="8409813" y="0"/>
                </a:lnTo>
                <a:lnTo>
                  <a:pt x="0" y="0"/>
                </a:lnTo>
                <a:lnTo>
                  <a:pt x="0" y="6029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1649"/>
            <a:ext cx="91440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z="3500" b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4: </a:t>
            </a:r>
            <a:r>
              <a:rPr sz="3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</a:t>
            </a:r>
            <a:r>
              <a:rPr sz="3500" b="1" spc="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500" b="1" spc="-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143000"/>
            <a:ext cx="67818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844" y="5292090"/>
            <a:ext cx="6777990" cy="148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The </a:t>
            </a:r>
            <a:r>
              <a:rPr sz="1600" b="1" spc="-15" dirty="0">
                <a:latin typeface="Calibri"/>
                <a:cs typeface="Calibri"/>
              </a:rPr>
              <a:t>lateral </a:t>
            </a:r>
            <a:r>
              <a:rPr sz="1600" b="1" spc="-5" dirty="0">
                <a:latin typeface="Calibri"/>
                <a:cs typeface="Calibri"/>
              </a:rPr>
              <a:t>aspects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5" dirty="0">
                <a:latin typeface="Calibri"/>
                <a:cs typeface="Calibri"/>
              </a:rPr>
              <a:t>the pituitary </a:t>
            </a:r>
            <a:r>
              <a:rPr sz="1600" b="1" spc="-10" dirty="0">
                <a:latin typeface="Calibri"/>
                <a:cs typeface="Calibri"/>
              </a:rPr>
              <a:t>are </a:t>
            </a:r>
            <a:r>
              <a:rPr sz="1600" b="1" spc="-5" dirty="0">
                <a:latin typeface="Calibri"/>
                <a:cs typeface="Calibri"/>
              </a:rPr>
              <a:t>adjacent </a:t>
            </a:r>
            <a:r>
              <a:rPr sz="1600" b="1" spc="-10" dirty="0">
                <a:latin typeface="Calibri"/>
                <a:cs typeface="Calibri"/>
              </a:rPr>
              <a:t>to </a:t>
            </a:r>
            <a:r>
              <a:rPr sz="1600" b="1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cavernous </a:t>
            </a:r>
            <a:r>
              <a:rPr sz="1600" b="1" spc="-5" dirty="0">
                <a:latin typeface="Calibri"/>
                <a:cs typeface="Calibri"/>
              </a:rPr>
              <a:t>sinuses. </a:t>
            </a:r>
            <a:r>
              <a:rPr sz="1600" b="1" spc="-10" dirty="0">
                <a:latin typeface="Calibri"/>
                <a:cs typeface="Calibri"/>
              </a:rPr>
              <a:t>From  </a:t>
            </a:r>
            <a:r>
              <a:rPr sz="1600" b="1" spc="-5" dirty="0">
                <a:latin typeface="Calibri"/>
                <a:cs typeface="Calibri"/>
              </a:rPr>
              <a:t>superior </a:t>
            </a:r>
            <a:r>
              <a:rPr sz="1600" b="1" spc="-10" dirty="0">
                <a:latin typeface="Calibri"/>
                <a:cs typeface="Calibri"/>
              </a:rPr>
              <a:t>to </a:t>
            </a:r>
            <a:r>
              <a:rPr sz="1600" b="1" spc="-20" dirty="0">
                <a:latin typeface="Calibri"/>
                <a:cs typeface="Calibri"/>
              </a:rPr>
              <a:t>inferior, </a:t>
            </a:r>
            <a:r>
              <a:rPr sz="1600" b="1" spc="-5" dirty="0">
                <a:latin typeface="Calibri"/>
                <a:cs typeface="Calibri"/>
              </a:rPr>
              <a:t>the </a:t>
            </a:r>
            <a:r>
              <a:rPr sz="1600" b="1" spc="-10" dirty="0">
                <a:latin typeface="Calibri"/>
                <a:cs typeface="Calibri"/>
              </a:rPr>
              <a:t>cavernous </a:t>
            </a:r>
            <a:r>
              <a:rPr sz="1600" b="1" spc="-5" dirty="0">
                <a:latin typeface="Calibri"/>
                <a:cs typeface="Calibri"/>
              </a:rPr>
              <a:t>sinus </a:t>
            </a:r>
            <a:r>
              <a:rPr sz="1600" b="1" spc="-10" dirty="0">
                <a:latin typeface="Calibri"/>
                <a:cs typeface="Calibri"/>
              </a:rPr>
              <a:t>contains </a:t>
            </a:r>
            <a:r>
              <a:rPr sz="1600" b="1" spc="-5" dirty="0">
                <a:latin typeface="Calibri"/>
                <a:cs typeface="Calibri"/>
              </a:rPr>
              <a:t>cranial </a:t>
            </a:r>
            <a:r>
              <a:rPr sz="1600" b="1" spc="-10" dirty="0">
                <a:latin typeface="Calibri"/>
                <a:cs typeface="Calibri"/>
              </a:rPr>
              <a:t>nerves </a:t>
            </a:r>
            <a:r>
              <a:rPr sz="1600" b="1" spc="-5" dirty="0">
                <a:latin typeface="Calibri"/>
                <a:cs typeface="Calibri"/>
              </a:rPr>
              <a:t>III (oculomotor),  </a:t>
            </a:r>
            <a:r>
              <a:rPr sz="1600" b="1" spc="-10" dirty="0">
                <a:latin typeface="Calibri"/>
                <a:cs typeface="Calibri"/>
              </a:rPr>
              <a:t>IV </a:t>
            </a:r>
            <a:r>
              <a:rPr sz="1600" b="1" spc="-5" dirty="0">
                <a:latin typeface="Calibri"/>
                <a:cs typeface="Calibri"/>
              </a:rPr>
              <a:t>(trochlear), VI (abducens). </a:t>
            </a:r>
            <a:r>
              <a:rPr sz="1600" b="1" dirty="0">
                <a:latin typeface="Calibri"/>
                <a:cs typeface="Calibri"/>
              </a:rPr>
              <a:t>These </a:t>
            </a:r>
            <a:r>
              <a:rPr sz="1600" b="1" spc="-10" dirty="0">
                <a:latin typeface="Calibri"/>
                <a:cs typeface="Calibri"/>
              </a:rPr>
              <a:t>cranial </a:t>
            </a:r>
            <a:r>
              <a:rPr sz="1600" b="1" spc="-5" dirty="0">
                <a:latin typeface="Calibri"/>
                <a:cs typeface="Calibri"/>
              </a:rPr>
              <a:t>nerves supply the muscles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the  eye. </a:t>
            </a:r>
            <a:r>
              <a:rPr sz="1600" b="1" spc="-5" dirty="0">
                <a:latin typeface="Calibri"/>
                <a:cs typeface="Calibri"/>
              </a:rPr>
              <a:t>V1 (ophthalmic </a:t>
            </a:r>
            <a:r>
              <a:rPr sz="1600" b="1" spc="-10" dirty="0">
                <a:latin typeface="Calibri"/>
                <a:cs typeface="Calibri"/>
              </a:rPr>
              <a:t>branch </a:t>
            </a:r>
            <a:r>
              <a:rPr sz="1600" b="1" dirty="0">
                <a:latin typeface="Calibri"/>
                <a:cs typeface="Calibri"/>
              </a:rPr>
              <a:t>of </a:t>
            </a:r>
            <a:r>
              <a:rPr sz="1600" b="1" spc="-10" dirty="0">
                <a:latin typeface="Calibri"/>
                <a:cs typeface="Calibri"/>
              </a:rPr>
              <a:t>trigeminal </a:t>
            </a:r>
            <a:r>
              <a:rPr sz="1600" b="1" spc="-5" dirty="0">
                <a:latin typeface="Calibri"/>
                <a:cs typeface="Calibri"/>
              </a:rPr>
              <a:t>nerve), </a:t>
            </a:r>
            <a:r>
              <a:rPr sz="1600" b="1" dirty="0">
                <a:latin typeface="Calibri"/>
                <a:cs typeface="Calibri"/>
              </a:rPr>
              <a:t>and </a:t>
            </a:r>
            <a:r>
              <a:rPr sz="1600" b="1" spc="-5" dirty="0">
                <a:latin typeface="Calibri"/>
                <a:cs typeface="Calibri"/>
              </a:rPr>
              <a:t>V2 (maxillary </a:t>
            </a:r>
            <a:r>
              <a:rPr sz="1600" b="1" spc="-10" dirty="0">
                <a:latin typeface="Calibri"/>
                <a:cs typeface="Calibri"/>
              </a:rPr>
              <a:t>branch </a:t>
            </a:r>
            <a:r>
              <a:rPr sz="1600" b="1" spc="10" dirty="0">
                <a:latin typeface="Calibri"/>
                <a:cs typeface="Calibri"/>
              </a:rPr>
              <a:t>of  </a:t>
            </a:r>
            <a:r>
              <a:rPr sz="1600" b="1" spc="-10" dirty="0">
                <a:latin typeface="Calibri"/>
                <a:cs typeface="Calibri"/>
              </a:rPr>
              <a:t>trigeminal </a:t>
            </a:r>
            <a:r>
              <a:rPr sz="1600" b="1" spc="-5" dirty="0">
                <a:latin typeface="Calibri"/>
                <a:cs typeface="Calibri"/>
              </a:rPr>
              <a:t>nerve). </a:t>
            </a:r>
            <a:r>
              <a:rPr sz="1600" b="1" spc="-10" dirty="0">
                <a:latin typeface="Calibri"/>
                <a:cs typeface="Calibri"/>
              </a:rPr>
              <a:t>The internal carotid </a:t>
            </a:r>
            <a:r>
              <a:rPr sz="1600" b="1" spc="-5" dirty="0">
                <a:latin typeface="Calibri"/>
                <a:cs typeface="Calibri"/>
              </a:rPr>
              <a:t>artery also </a:t>
            </a:r>
            <a:r>
              <a:rPr sz="1600" b="1" spc="-10" dirty="0">
                <a:latin typeface="Calibri"/>
                <a:cs typeface="Calibri"/>
              </a:rPr>
              <a:t>courses </a:t>
            </a:r>
            <a:r>
              <a:rPr sz="1600" b="1" spc="-5" dirty="0">
                <a:latin typeface="Calibri"/>
                <a:cs typeface="Calibri"/>
              </a:rPr>
              <a:t>through </a:t>
            </a:r>
            <a:r>
              <a:rPr sz="1600" b="1" spc="-10" dirty="0">
                <a:latin typeface="Calibri"/>
                <a:cs typeface="Calibri"/>
              </a:rPr>
              <a:t>the  </a:t>
            </a:r>
            <a:r>
              <a:rPr sz="1600" b="1" spc="-15" dirty="0">
                <a:latin typeface="Calibri"/>
                <a:cs typeface="Calibri"/>
              </a:rPr>
              <a:t>cavernous </a:t>
            </a:r>
            <a:r>
              <a:rPr sz="1600" b="1" spc="-5" dirty="0">
                <a:latin typeface="Calibri"/>
                <a:cs typeface="Calibri"/>
              </a:rPr>
              <a:t>sinus, medial </a:t>
            </a:r>
            <a:r>
              <a:rPr sz="1600" b="1" spc="-10" dirty="0">
                <a:latin typeface="Calibri"/>
                <a:cs typeface="Calibri"/>
              </a:rPr>
              <a:t>to these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nerves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8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Embryology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drenal</a:t>
            </a:r>
            <a:r>
              <a:rPr sz="3500" b="1" spc="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47165"/>
            <a:ext cx="8606155" cy="5375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The adrenal glands consist of two</a:t>
            </a:r>
            <a:r>
              <a:rPr sz="17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parts:</a:t>
            </a:r>
            <a:endParaRPr sz="1700" dirty="0">
              <a:latin typeface="Calibri"/>
              <a:cs typeface="Calibri"/>
            </a:endParaRPr>
          </a:p>
          <a:p>
            <a:pPr marL="469900" lvl="1" indent="-114300" algn="just">
              <a:lnSpc>
                <a:spcPct val="100000"/>
              </a:lnSpc>
              <a:spcBef>
                <a:spcPts val="405"/>
              </a:spcBef>
              <a:buChar char="-"/>
              <a:tabLst>
                <a:tab pos="469900" algn="l"/>
              </a:tabLst>
            </a:pPr>
            <a:r>
              <a:rPr sz="1700" b="1" spc="-5" dirty="0">
                <a:latin typeface="Calibri"/>
                <a:cs typeface="Calibri"/>
              </a:rPr>
              <a:t>An </a:t>
            </a:r>
            <a:r>
              <a:rPr sz="1700" b="1" spc="-10" dirty="0">
                <a:latin typeface="Calibri"/>
                <a:cs typeface="Calibri"/>
              </a:rPr>
              <a:t>outer </a:t>
            </a:r>
            <a:r>
              <a:rPr sz="1700" b="1" spc="-15" dirty="0">
                <a:latin typeface="Calibri"/>
                <a:cs typeface="Calibri"/>
              </a:rPr>
              <a:t>cortex </a:t>
            </a:r>
            <a:r>
              <a:rPr sz="1700" b="1" spc="-5" dirty="0">
                <a:latin typeface="Calibri"/>
                <a:cs typeface="Calibri"/>
              </a:rPr>
              <a:t>which </a:t>
            </a:r>
            <a:r>
              <a:rPr sz="1700" b="1" dirty="0">
                <a:latin typeface="Calibri"/>
                <a:cs typeface="Calibri"/>
              </a:rPr>
              <a:t>has </a:t>
            </a:r>
            <a:r>
              <a:rPr sz="1700" b="1" spc="-10" dirty="0">
                <a:latin typeface="Calibri"/>
                <a:cs typeface="Calibri"/>
              </a:rPr>
              <a:t>three</a:t>
            </a:r>
            <a:r>
              <a:rPr sz="1700" b="1" spc="-40" dirty="0">
                <a:latin typeface="Calibri"/>
                <a:cs typeface="Calibri"/>
              </a:rPr>
              <a:t> </a:t>
            </a:r>
            <a:r>
              <a:rPr sz="1700" b="1" spc="-15" dirty="0" smtClean="0">
                <a:latin typeface="Calibri"/>
                <a:cs typeface="Calibri"/>
              </a:rPr>
              <a:t>layers:</a:t>
            </a:r>
            <a:endParaRPr lang="en-US" sz="1700" dirty="0">
              <a:latin typeface="Calibri"/>
              <a:cs typeface="Calibri"/>
            </a:endParaRPr>
          </a:p>
          <a:p>
            <a:pPr marL="927100" lvl="2" indent="-114300" algn="just">
              <a:spcBef>
                <a:spcPts val="405"/>
              </a:spcBef>
              <a:buFont typeface="Arial" pitchFamily="34" charset="0"/>
              <a:buChar char="•"/>
              <a:tabLst>
                <a:tab pos="469900" algn="l"/>
              </a:tabLst>
            </a:pPr>
            <a:r>
              <a:rPr sz="1700" u="heavy" spc="-5" dirty="0" err="1" smtClean="0">
                <a:latin typeface="Calibri"/>
                <a:cs typeface="Calibri"/>
              </a:rPr>
              <a:t>Zona</a:t>
            </a:r>
            <a:r>
              <a:rPr sz="1700" u="heavy" spc="-5" dirty="0" smtClean="0">
                <a:latin typeface="Calibri"/>
                <a:cs typeface="Calibri"/>
              </a:rPr>
              <a:t> </a:t>
            </a:r>
            <a:r>
              <a:rPr sz="1700" u="heavy" dirty="0">
                <a:latin typeface="Calibri"/>
                <a:cs typeface="Calibri"/>
              </a:rPr>
              <a:t>glomerulasa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(producing</a:t>
            </a:r>
            <a:r>
              <a:rPr sz="1700" spc="-114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mineralocorticoids</a:t>
            </a:r>
            <a:r>
              <a:rPr sz="1700" spc="-5" dirty="0" smtClean="0">
                <a:latin typeface="Calibri"/>
                <a:cs typeface="Calibri"/>
              </a:rPr>
              <a:t>).</a:t>
            </a:r>
            <a:endParaRPr lang="en-US" sz="1700" dirty="0">
              <a:latin typeface="Calibri"/>
              <a:cs typeface="Calibri"/>
            </a:endParaRPr>
          </a:p>
          <a:p>
            <a:pPr marL="927100" lvl="2" indent="-114300" algn="just">
              <a:spcBef>
                <a:spcPts val="405"/>
              </a:spcBef>
              <a:buFont typeface="Arial" pitchFamily="34" charset="0"/>
              <a:buChar char="•"/>
              <a:tabLst>
                <a:tab pos="469900" algn="l"/>
              </a:tabLst>
            </a:pPr>
            <a:r>
              <a:rPr sz="1700" u="heavy" spc="-5" dirty="0" err="1" smtClean="0">
                <a:latin typeface="Calibri"/>
                <a:cs typeface="Calibri"/>
              </a:rPr>
              <a:t>Zona</a:t>
            </a:r>
            <a:r>
              <a:rPr sz="1700" u="heavy" spc="-5" dirty="0" smtClean="0">
                <a:latin typeface="Calibri"/>
                <a:cs typeface="Calibri"/>
              </a:rPr>
              <a:t> </a:t>
            </a:r>
            <a:r>
              <a:rPr sz="1700" u="heavy" spc="-5" dirty="0">
                <a:latin typeface="Calibri"/>
                <a:cs typeface="Calibri"/>
              </a:rPr>
              <a:t>fasciculata</a:t>
            </a:r>
            <a:r>
              <a:rPr sz="1700" spc="-5" dirty="0">
                <a:latin typeface="Calibri"/>
                <a:cs typeface="Calibri"/>
              </a:rPr>
              <a:t> (producing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5" dirty="0" err="1">
                <a:latin typeface="Calibri"/>
                <a:cs typeface="Calibri"/>
              </a:rPr>
              <a:t>glucocorticoids</a:t>
            </a:r>
            <a:r>
              <a:rPr sz="1700" spc="-5" dirty="0" smtClean="0">
                <a:latin typeface="Calibri"/>
                <a:cs typeface="Calibri"/>
              </a:rPr>
              <a:t>).</a:t>
            </a:r>
            <a:endParaRPr lang="en-US" sz="1700" dirty="0">
              <a:latin typeface="Calibri"/>
              <a:cs typeface="Calibri"/>
            </a:endParaRPr>
          </a:p>
          <a:p>
            <a:pPr marL="927100" lvl="2" indent="-114300" algn="just">
              <a:spcBef>
                <a:spcPts val="405"/>
              </a:spcBef>
              <a:buFont typeface="Arial" pitchFamily="34" charset="0"/>
              <a:buChar char="•"/>
              <a:tabLst>
                <a:tab pos="469900" algn="l"/>
              </a:tabLst>
            </a:pPr>
            <a:r>
              <a:rPr sz="1700" u="heavy" spc="-5" dirty="0" err="1" smtClean="0">
                <a:latin typeface="Calibri"/>
                <a:cs typeface="Calibri"/>
              </a:rPr>
              <a:t>Zona</a:t>
            </a:r>
            <a:r>
              <a:rPr sz="1700" u="heavy" spc="-5" dirty="0" smtClean="0">
                <a:latin typeface="Calibri"/>
                <a:cs typeface="Calibri"/>
              </a:rPr>
              <a:t> </a:t>
            </a:r>
            <a:r>
              <a:rPr sz="1700" u="heavy" spc="-5" dirty="0">
                <a:latin typeface="Calibri"/>
                <a:cs typeface="Calibri"/>
              </a:rPr>
              <a:t>reticularis</a:t>
            </a:r>
            <a:r>
              <a:rPr sz="1700" spc="-5" dirty="0">
                <a:latin typeface="Calibri"/>
                <a:cs typeface="Calibri"/>
              </a:rPr>
              <a:t> (producing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androgens).</a:t>
            </a:r>
            <a:endParaRPr sz="1700" dirty="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405"/>
              </a:spcBef>
            </a:pPr>
            <a:r>
              <a:rPr sz="1700" dirty="0">
                <a:latin typeface="Calibri"/>
                <a:cs typeface="Calibri"/>
              </a:rPr>
              <a:t>- </a:t>
            </a:r>
            <a:r>
              <a:rPr sz="1700" b="1" spc="-5" dirty="0">
                <a:latin typeface="Calibri"/>
                <a:cs typeface="Calibri"/>
              </a:rPr>
              <a:t>An inner medulla </a:t>
            </a:r>
            <a:r>
              <a:rPr sz="1700" spc="-10" dirty="0">
                <a:latin typeface="Calibri"/>
                <a:cs typeface="Calibri"/>
              </a:rPr>
              <a:t>(containing chromaffin </a:t>
            </a:r>
            <a:r>
              <a:rPr sz="1700" spc="-5" dirty="0">
                <a:latin typeface="Calibri"/>
                <a:cs typeface="Calibri"/>
              </a:rPr>
              <a:t>cells which are </a:t>
            </a:r>
            <a:r>
              <a:rPr sz="1700" spc="-10" dirty="0">
                <a:latin typeface="Calibri"/>
                <a:cs typeface="Calibri"/>
              </a:rPr>
              <a:t>post-ganglionic sympathetic  neurons. </a:t>
            </a:r>
            <a:r>
              <a:rPr sz="1700" spc="-5" dirty="0">
                <a:latin typeface="Calibri"/>
                <a:cs typeface="Calibri"/>
              </a:rPr>
              <a:t>These </a:t>
            </a:r>
            <a:r>
              <a:rPr sz="1700" dirty="0">
                <a:latin typeface="Calibri"/>
                <a:cs typeface="Calibri"/>
              </a:rPr>
              <a:t>cells </a:t>
            </a:r>
            <a:r>
              <a:rPr sz="1700" spc="-10" dirty="0">
                <a:latin typeface="Calibri"/>
                <a:cs typeface="Calibri"/>
              </a:rPr>
              <a:t>are columnar </a:t>
            </a:r>
            <a:r>
              <a:rPr sz="1700" spc="-5" dirty="0">
                <a:latin typeface="Calibri"/>
                <a:cs typeface="Calibri"/>
              </a:rPr>
              <a:t>in shape and </a:t>
            </a:r>
            <a:r>
              <a:rPr sz="1700" spc="-15" dirty="0">
                <a:latin typeface="Calibri"/>
                <a:cs typeface="Calibri"/>
              </a:rPr>
              <a:t>stain </a:t>
            </a:r>
            <a:r>
              <a:rPr sz="1700" dirty="0">
                <a:latin typeface="Calibri"/>
                <a:cs typeface="Calibri"/>
              </a:rPr>
              <a:t>with </a:t>
            </a:r>
            <a:r>
              <a:rPr sz="1700" spc="-5" dirty="0">
                <a:latin typeface="Calibri"/>
                <a:cs typeface="Calibri"/>
              </a:rPr>
              <a:t>potassium </a:t>
            </a:r>
            <a:r>
              <a:rPr sz="1700" spc="-10" dirty="0">
                <a:latin typeface="Calibri"/>
                <a:cs typeface="Calibri"/>
              </a:rPr>
              <a:t>dichromate. They </a:t>
            </a:r>
            <a:r>
              <a:rPr sz="1700" spc="-5" dirty="0">
                <a:latin typeface="Calibri"/>
                <a:cs typeface="Calibri"/>
              </a:rPr>
              <a:t>secret  catecholeamines: epinephrine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NE).</a:t>
            </a:r>
          </a:p>
          <a:p>
            <a:pPr marL="355600" indent="-342900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development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of adrenal glands with </a:t>
            </a:r>
            <a:r>
              <a:rPr sz="1700" b="1" spc="-15" dirty="0">
                <a:solidFill>
                  <a:srgbClr val="C00000"/>
                </a:solidFill>
                <a:latin typeface="Calibri"/>
                <a:cs typeface="Calibri"/>
              </a:rPr>
              <a:t>it’s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two</a:t>
            </a:r>
            <a:r>
              <a:rPr sz="17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C00000"/>
                </a:solidFill>
                <a:latin typeface="Calibri"/>
                <a:cs typeface="Calibri"/>
              </a:rPr>
              <a:t>portions:</a:t>
            </a:r>
            <a:endParaRPr sz="1700" dirty="0">
              <a:latin typeface="Calibri"/>
              <a:cs typeface="Calibri"/>
            </a:endParaRPr>
          </a:p>
          <a:p>
            <a:pPr marL="469900" lvl="1" indent="-114300" algn="just">
              <a:lnSpc>
                <a:spcPct val="100000"/>
              </a:lnSpc>
              <a:spcBef>
                <a:spcPts val="405"/>
              </a:spcBef>
              <a:buChar char="-"/>
              <a:tabLst>
                <a:tab pos="469900" algn="l"/>
              </a:tabLst>
            </a:pPr>
            <a:r>
              <a:rPr sz="1700" spc="-5" dirty="0">
                <a:latin typeface="Calibri"/>
                <a:cs typeface="Calibri"/>
              </a:rPr>
              <a:t>Neural </a:t>
            </a:r>
            <a:r>
              <a:rPr sz="1700" spc="-10" dirty="0">
                <a:latin typeface="Calibri"/>
                <a:cs typeface="Calibri"/>
              </a:rPr>
              <a:t>crest </a:t>
            </a:r>
            <a:r>
              <a:rPr sz="1700" dirty="0">
                <a:latin typeface="Calibri"/>
                <a:cs typeface="Calibri"/>
              </a:rPr>
              <a:t>cells → </a:t>
            </a:r>
            <a:r>
              <a:rPr sz="1700" spc="-5" dirty="0">
                <a:latin typeface="Calibri"/>
                <a:cs typeface="Calibri"/>
              </a:rPr>
              <a:t>some </a:t>
            </a:r>
            <a:r>
              <a:rPr sz="1700" dirty="0">
                <a:latin typeface="Calibri"/>
                <a:cs typeface="Calibri"/>
              </a:rPr>
              <a:t>cells </a:t>
            </a:r>
            <a:r>
              <a:rPr sz="1700" spc="-5" dirty="0">
                <a:latin typeface="Calibri"/>
                <a:cs typeface="Calibri"/>
              </a:rPr>
              <a:t>are going to </a:t>
            </a:r>
            <a:r>
              <a:rPr sz="1700" dirty="0">
                <a:latin typeface="Calibri"/>
                <a:cs typeface="Calibri"/>
              </a:rPr>
              <a:t>descend between mesintary &amp; </a:t>
            </a:r>
            <a:r>
              <a:rPr sz="1700" spc="-5" dirty="0">
                <a:latin typeface="Calibri"/>
                <a:cs typeface="Calibri"/>
              </a:rPr>
              <a:t>urogenital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ridge.</a:t>
            </a:r>
            <a:endParaRPr sz="1700" dirty="0">
              <a:latin typeface="Calibri"/>
              <a:cs typeface="Calibri"/>
            </a:endParaRPr>
          </a:p>
          <a:p>
            <a:pPr marL="469900" lvl="1" indent="-114300" algn="just">
              <a:lnSpc>
                <a:spcPct val="100000"/>
              </a:lnSpc>
              <a:spcBef>
                <a:spcPts val="405"/>
              </a:spcBef>
              <a:buChar char="-"/>
              <a:tabLst>
                <a:tab pos="469900" algn="l"/>
              </a:tabLst>
            </a:pPr>
            <a:r>
              <a:rPr sz="1700" dirty="0">
                <a:latin typeface="Calibri"/>
                <a:cs typeface="Calibri"/>
              </a:rPr>
              <a:t>In this </a:t>
            </a:r>
            <a:r>
              <a:rPr sz="1700" spc="-5" dirty="0">
                <a:latin typeface="Calibri"/>
                <a:cs typeface="Calibri"/>
              </a:rPr>
              <a:t>region, </a:t>
            </a:r>
            <a:r>
              <a:rPr sz="1700" dirty="0">
                <a:latin typeface="Calibri"/>
                <a:cs typeface="Calibri"/>
              </a:rPr>
              <a:t>celomic mesothelium is </a:t>
            </a:r>
            <a:r>
              <a:rPr sz="1700" spc="-10" dirty="0">
                <a:latin typeface="Calibri"/>
                <a:cs typeface="Calibri"/>
              </a:rPr>
              <a:t>formed </a:t>
            </a:r>
            <a:r>
              <a:rPr sz="1700" dirty="0">
                <a:latin typeface="Calibri"/>
                <a:cs typeface="Calibri"/>
              </a:rPr>
              <a:t>during </a:t>
            </a:r>
            <a:r>
              <a:rPr sz="1700" spc="5" dirty="0">
                <a:latin typeface="Calibri"/>
                <a:cs typeface="Calibri"/>
              </a:rPr>
              <a:t>4</a:t>
            </a:r>
            <a:r>
              <a:rPr sz="1650" spc="7" baseline="25252" dirty="0">
                <a:latin typeface="Calibri"/>
                <a:cs typeface="Calibri"/>
              </a:rPr>
              <a:t>th  </a:t>
            </a:r>
            <a:r>
              <a:rPr sz="1700" dirty="0">
                <a:latin typeface="Calibri"/>
                <a:cs typeface="Calibri"/>
              </a:rPr>
              <a:t>– </a:t>
            </a:r>
            <a:r>
              <a:rPr sz="1700" spc="5" dirty="0">
                <a:latin typeface="Calibri"/>
                <a:cs typeface="Calibri"/>
              </a:rPr>
              <a:t>5</a:t>
            </a:r>
            <a:r>
              <a:rPr sz="1650" spc="7" baseline="25252" dirty="0">
                <a:latin typeface="Calibri"/>
                <a:cs typeface="Calibri"/>
              </a:rPr>
              <a:t>th</a:t>
            </a:r>
            <a:r>
              <a:rPr sz="1650" spc="-127" baseline="25252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wk.</a:t>
            </a:r>
            <a:endParaRPr sz="1700" dirty="0">
              <a:latin typeface="Calibri"/>
              <a:cs typeface="Calibri"/>
            </a:endParaRPr>
          </a:p>
          <a:p>
            <a:pPr marL="469900" lvl="1" indent="-114300" algn="just">
              <a:lnSpc>
                <a:spcPct val="100000"/>
              </a:lnSpc>
              <a:spcBef>
                <a:spcPts val="409"/>
              </a:spcBef>
              <a:buChar char="-"/>
              <a:tabLst>
                <a:tab pos="469900" algn="l"/>
              </a:tabLst>
            </a:pPr>
            <a:r>
              <a:rPr sz="1700" dirty="0">
                <a:latin typeface="Calibri"/>
                <a:cs typeface="Calibri"/>
              </a:rPr>
              <a:t>Which will then </a:t>
            </a:r>
            <a:r>
              <a:rPr sz="1700" spc="-5" dirty="0">
                <a:latin typeface="Calibri"/>
                <a:cs typeface="Calibri"/>
              </a:rPr>
              <a:t>become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cortex </a:t>
            </a:r>
            <a:r>
              <a:rPr sz="1700" dirty="0">
                <a:latin typeface="Calibri"/>
                <a:cs typeface="Calibri"/>
              </a:rPr>
              <a:t>during 6</a:t>
            </a:r>
            <a:r>
              <a:rPr sz="1650" baseline="25252" dirty="0">
                <a:latin typeface="Calibri"/>
                <a:cs typeface="Calibri"/>
              </a:rPr>
              <a:t>th  </a:t>
            </a:r>
            <a:r>
              <a:rPr sz="1700" dirty="0">
                <a:latin typeface="Calibri"/>
                <a:cs typeface="Calibri"/>
              </a:rPr>
              <a:t>– </a:t>
            </a:r>
            <a:r>
              <a:rPr sz="1700" spc="5" dirty="0">
                <a:latin typeface="Calibri"/>
                <a:cs typeface="Calibri"/>
              </a:rPr>
              <a:t>7</a:t>
            </a:r>
            <a:r>
              <a:rPr sz="1650" spc="7" baseline="25252" dirty="0">
                <a:latin typeface="Calibri"/>
                <a:cs typeface="Calibri"/>
              </a:rPr>
              <a:t>th</a:t>
            </a:r>
            <a:r>
              <a:rPr sz="1650" spc="-104" baseline="25252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wk.</a:t>
            </a:r>
          </a:p>
          <a:p>
            <a:pPr marL="355600" marR="5080" algn="just">
              <a:lnSpc>
                <a:spcPct val="100000"/>
              </a:lnSpc>
              <a:spcBef>
                <a:spcPts val="405"/>
              </a:spcBef>
            </a:pPr>
            <a:r>
              <a:rPr sz="1700" spc="-5" dirty="0">
                <a:latin typeface="Calibri"/>
                <a:cs typeface="Calibri"/>
              </a:rPr>
              <a:t>-This </a:t>
            </a:r>
            <a:r>
              <a:rPr sz="1700" spc="-10" dirty="0">
                <a:latin typeface="Calibri"/>
                <a:cs typeface="Calibri"/>
              </a:rPr>
              <a:t>cortex </a:t>
            </a:r>
            <a:r>
              <a:rPr sz="1700" spc="-5" dirty="0">
                <a:latin typeface="Calibri"/>
                <a:cs typeface="Calibri"/>
              </a:rPr>
              <a:t>will engulf the </a:t>
            </a:r>
            <a:r>
              <a:rPr sz="1700" spc="-10" dirty="0">
                <a:latin typeface="Calibri"/>
                <a:cs typeface="Calibri"/>
              </a:rPr>
              <a:t>sympathochromaffin </a:t>
            </a:r>
            <a:r>
              <a:rPr sz="1700" spc="-5" dirty="0">
                <a:latin typeface="Calibri"/>
                <a:cs typeface="Calibri"/>
              </a:rPr>
              <a:t>cells which </a:t>
            </a:r>
            <a:r>
              <a:rPr sz="1700" spc="-15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derived </a:t>
            </a:r>
            <a:r>
              <a:rPr sz="1700" spc="-10" dirty="0">
                <a:latin typeface="Calibri"/>
                <a:cs typeface="Calibri"/>
              </a:rPr>
              <a:t>from </a:t>
            </a:r>
            <a:r>
              <a:rPr sz="1700" spc="-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neural crest  </a:t>
            </a:r>
            <a:r>
              <a:rPr sz="1700" dirty="0">
                <a:latin typeface="Calibri"/>
                <a:cs typeface="Calibri"/>
              </a:rPr>
              <a:t>cells </a:t>
            </a:r>
            <a:r>
              <a:rPr sz="1700" spc="-5" dirty="0">
                <a:latin typeface="Calibri"/>
                <a:cs typeface="Calibri"/>
              </a:rPr>
              <a:t>(forming </a:t>
            </a:r>
            <a:r>
              <a:rPr sz="1700" spc="5" dirty="0">
                <a:latin typeface="Calibri"/>
                <a:cs typeface="Calibri"/>
              </a:rPr>
              <a:t>the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medulla).</a:t>
            </a:r>
          </a:p>
          <a:p>
            <a:pPr marL="355600" indent="-342900" algn="just">
              <a:lnSpc>
                <a:spcPct val="100000"/>
              </a:lnSpc>
              <a:spcBef>
                <a:spcPts val="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00" b="1" spc="-10" dirty="0">
                <a:solidFill>
                  <a:srgbClr val="C00000"/>
                </a:solidFill>
                <a:latin typeface="Calibri"/>
                <a:cs typeface="Calibri"/>
              </a:rPr>
              <a:t>Note</a:t>
            </a:r>
            <a:r>
              <a:rPr sz="1700" spc="-10" dirty="0">
                <a:latin typeface="Calibri"/>
                <a:cs typeface="Calibri"/>
              </a:rPr>
              <a:t>:  </a:t>
            </a:r>
            <a:r>
              <a:rPr sz="1700" dirty="0">
                <a:latin typeface="Calibri"/>
                <a:cs typeface="Calibri"/>
              </a:rPr>
              <a:t>- </a:t>
            </a:r>
            <a:r>
              <a:rPr sz="1700" b="1" spc="-25" dirty="0">
                <a:latin typeface="Calibri"/>
                <a:cs typeface="Calibri"/>
              </a:rPr>
              <a:t>At </a:t>
            </a:r>
            <a:r>
              <a:rPr sz="1700" b="1" spc="-5" dirty="0">
                <a:latin typeface="Calibri"/>
                <a:cs typeface="Calibri"/>
              </a:rPr>
              <a:t>birth</a:t>
            </a:r>
            <a:r>
              <a:rPr sz="1700" spc="-5" dirty="0">
                <a:latin typeface="Calibri"/>
                <a:cs typeface="Calibri"/>
              </a:rPr>
              <a:t>: there are </a:t>
            </a:r>
            <a:r>
              <a:rPr sz="1700" dirty="0">
                <a:latin typeface="Calibri"/>
                <a:cs typeface="Calibri"/>
              </a:rPr>
              <a:t>only </a:t>
            </a:r>
            <a:r>
              <a:rPr sz="1700" spc="-5" dirty="0">
                <a:latin typeface="Calibri"/>
                <a:cs typeface="Calibri"/>
              </a:rPr>
              <a:t>two </a:t>
            </a:r>
            <a:r>
              <a:rPr sz="1700" spc="-15" dirty="0">
                <a:latin typeface="Calibri"/>
                <a:cs typeface="Calibri"/>
              </a:rPr>
              <a:t>layers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cortex </a:t>
            </a:r>
            <a:r>
              <a:rPr sz="1700" dirty="0">
                <a:latin typeface="Calibri"/>
                <a:cs typeface="Calibri"/>
              </a:rPr>
              <a:t>(glomerulasa &amp;</a:t>
            </a:r>
            <a:r>
              <a:rPr sz="1700" spc="-204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fasciculata).</a:t>
            </a:r>
            <a:endParaRPr sz="1700" dirty="0">
              <a:latin typeface="Calibri"/>
              <a:cs typeface="Calibri"/>
            </a:endParaRPr>
          </a:p>
          <a:p>
            <a:pPr marL="927100" lvl="1" algn="just">
              <a:lnSpc>
                <a:spcPct val="100000"/>
              </a:lnSpc>
              <a:spcBef>
                <a:spcPts val="409"/>
              </a:spcBef>
              <a:buFont typeface="Calibri"/>
              <a:buChar char="-"/>
              <a:tabLst>
                <a:tab pos="1042035" algn="l"/>
              </a:tabLst>
            </a:pPr>
            <a:r>
              <a:rPr lang="en-US" sz="1700" b="1" spc="-25" dirty="0" smtClean="0">
                <a:latin typeface="Calibri"/>
                <a:cs typeface="Calibri"/>
              </a:rPr>
              <a:t> </a:t>
            </a:r>
            <a:r>
              <a:rPr sz="1700" b="1" spc="-25" dirty="0" smtClean="0">
                <a:latin typeface="Calibri"/>
                <a:cs typeface="Calibri"/>
              </a:rPr>
              <a:t>At </a:t>
            </a:r>
            <a:r>
              <a:rPr sz="1700" b="1" spc="-5" dirty="0">
                <a:latin typeface="Calibri"/>
                <a:cs typeface="Calibri"/>
              </a:rPr>
              <a:t>the </a:t>
            </a:r>
            <a:r>
              <a:rPr sz="1700" b="1" dirty="0">
                <a:latin typeface="Calibri"/>
                <a:cs typeface="Calibri"/>
              </a:rPr>
              <a:t>end </a:t>
            </a:r>
            <a:r>
              <a:rPr sz="1700" b="1" spc="-5" dirty="0">
                <a:latin typeface="Calibri"/>
                <a:cs typeface="Calibri"/>
              </a:rPr>
              <a:t>of the </a:t>
            </a:r>
            <a:r>
              <a:rPr sz="1700" b="1" dirty="0">
                <a:latin typeface="Calibri"/>
                <a:cs typeface="Calibri"/>
              </a:rPr>
              <a:t>3</a:t>
            </a:r>
            <a:r>
              <a:rPr sz="1650" b="1" baseline="25252" dirty="0">
                <a:latin typeface="Calibri"/>
                <a:cs typeface="Calibri"/>
              </a:rPr>
              <a:t>rd  </a:t>
            </a:r>
            <a:r>
              <a:rPr sz="1700" b="1" spc="-5" dirty="0">
                <a:latin typeface="Calibri"/>
                <a:cs typeface="Calibri"/>
              </a:rPr>
              <a:t>yr</a:t>
            </a:r>
            <a:r>
              <a:rPr sz="1700" spc="-5" dirty="0">
                <a:latin typeface="Calibri"/>
                <a:cs typeface="Calibri"/>
              </a:rPr>
              <a:t>: </a:t>
            </a:r>
            <a:r>
              <a:rPr sz="1700" spc="-10" dirty="0">
                <a:latin typeface="Calibri"/>
                <a:cs typeface="Calibri"/>
              </a:rPr>
              <a:t>zona </a:t>
            </a:r>
            <a:r>
              <a:rPr sz="1700" spc="-5" dirty="0">
                <a:latin typeface="Calibri"/>
                <a:cs typeface="Calibri"/>
              </a:rPr>
              <a:t>reticularis </a:t>
            </a:r>
            <a:r>
              <a:rPr sz="1700" dirty="0">
                <a:latin typeface="Calibri"/>
                <a:cs typeface="Calibri"/>
              </a:rPr>
              <a:t>will</a:t>
            </a:r>
            <a:r>
              <a:rPr sz="1700" spc="-1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appear.</a:t>
            </a:r>
            <a:endParaRPr sz="1700" dirty="0">
              <a:latin typeface="Calibri"/>
              <a:cs typeface="Calibri"/>
            </a:endParaRPr>
          </a:p>
          <a:p>
            <a:pPr marL="927100" marR="5080" lvl="1" algn="just">
              <a:lnSpc>
                <a:spcPct val="100000"/>
              </a:lnSpc>
              <a:spcBef>
                <a:spcPts val="405"/>
              </a:spcBef>
              <a:buFont typeface="Calibri"/>
              <a:buChar char="-"/>
              <a:tabLst>
                <a:tab pos="1075690" algn="l"/>
              </a:tabLst>
            </a:pPr>
            <a:r>
              <a:rPr lang="en-US" sz="1700" b="1" spc="-5" dirty="0" smtClean="0">
                <a:latin typeface="Calibri"/>
                <a:cs typeface="Calibri"/>
              </a:rPr>
              <a:t> </a:t>
            </a:r>
            <a:r>
              <a:rPr sz="1700" b="1" spc="-5" dirty="0" err="1" smtClean="0">
                <a:latin typeface="Calibri"/>
                <a:cs typeface="Calibri"/>
              </a:rPr>
              <a:t>Pheochromocytoma</a:t>
            </a:r>
            <a:r>
              <a:rPr sz="1700" spc="-5" dirty="0">
                <a:latin typeface="Calibri"/>
                <a:cs typeface="Calibri"/>
              </a:rPr>
              <a:t>: is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tumor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adrenal </a:t>
            </a:r>
            <a:r>
              <a:rPr sz="1700" spc="-5" dirty="0">
                <a:latin typeface="Calibri"/>
                <a:cs typeface="Calibri"/>
              </a:rPr>
              <a:t>medulla secreting catecholeamines  </a:t>
            </a:r>
            <a:r>
              <a:rPr sz="1700" dirty="0">
                <a:latin typeface="Calibri"/>
                <a:cs typeface="Calibri"/>
              </a:rPr>
              <a:t>and </a:t>
            </a:r>
            <a:r>
              <a:rPr sz="1700" spc="-5" dirty="0">
                <a:latin typeface="Calibri"/>
                <a:cs typeface="Calibri"/>
              </a:rPr>
              <a:t>resulting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1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hypertension.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All The Best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541" y="176718"/>
            <a:ext cx="819912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Embryology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3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</a:t>
            </a:r>
            <a:r>
              <a:rPr sz="3500" b="1" spc="4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914400"/>
            <a:ext cx="8839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637" y="909637"/>
            <a:ext cx="8848725" cy="5724525"/>
          </a:xfrm>
          <a:custGeom>
            <a:avLst/>
            <a:gdLst/>
            <a:ahLst/>
            <a:cxnLst/>
            <a:rect l="l" t="t" r="r" b="b"/>
            <a:pathLst>
              <a:path w="8848725" h="5724525">
                <a:moveTo>
                  <a:pt x="0" y="5724525"/>
                </a:moveTo>
                <a:lnTo>
                  <a:pt x="8848725" y="5724525"/>
                </a:lnTo>
                <a:lnTo>
                  <a:pt x="8848725" y="0"/>
                </a:lnTo>
                <a:lnTo>
                  <a:pt x="0" y="0"/>
                </a:lnTo>
                <a:lnTo>
                  <a:pt x="0" y="57245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9906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152400"/>
                </a:moveTo>
                <a:lnTo>
                  <a:pt x="19359" y="108372"/>
                </a:lnTo>
                <a:lnTo>
                  <a:pt x="73664" y="69402"/>
                </a:lnTo>
                <a:lnTo>
                  <a:pt x="112153" y="52401"/>
                </a:lnTo>
                <a:lnTo>
                  <a:pt x="157254" y="37370"/>
                </a:lnTo>
                <a:lnTo>
                  <a:pt x="208262" y="24544"/>
                </a:lnTo>
                <a:lnTo>
                  <a:pt x="264468" y="14159"/>
                </a:lnTo>
                <a:lnTo>
                  <a:pt x="325165" y="6449"/>
                </a:lnTo>
                <a:lnTo>
                  <a:pt x="389644" y="1651"/>
                </a:lnTo>
                <a:lnTo>
                  <a:pt x="457200" y="0"/>
                </a:lnTo>
                <a:lnTo>
                  <a:pt x="524755" y="1651"/>
                </a:lnTo>
                <a:lnTo>
                  <a:pt x="589234" y="6449"/>
                </a:lnTo>
                <a:lnTo>
                  <a:pt x="649931" y="14159"/>
                </a:lnTo>
                <a:lnTo>
                  <a:pt x="706137" y="24544"/>
                </a:lnTo>
                <a:lnTo>
                  <a:pt x="757145" y="37370"/>
                </a:lnTo>
                <a:lnTo>
                  <a:pt x="802246" y="52401"/>
                </a:lnTo>
                <a:lnTo>
                  <a:pt x="840735" y="69402"/>
                </a:lnTo>
                <a:lnTo>
                  <a:pt x="895040" y="108372"/>
                </a:lnTo>
                <a:lnTo>
                  <a:pt x="914400" y="152400"/>
                </a:lnTo>
                <a:lnTo>
                  <a:pt x="909442" y="174927"/>
                </a:lnTo>
                <a:lnTo>
                  <a:pt x="895040" y="196427"/>
                </a:lnTo>
                <a:lnTo>
                  <a:pt x="840735" y="235397"/>
                </a:lnTo>
                <a:lnTo>
                  <a:pt x="802246" y="252398"/>
                </a:lnTo>
                <a:lnTo>
                  <a:pt x="757145" y="267429"/>
                </a:lnTo>
                <a:lnTo>
                  <a:pt x="706137" y="280255"/>
                </a:lnTo>
                <a:lnTo>
                  <a:pt x="649931" y="290640"/>
                </a:lnTo>
                <a:lnTo>
                  <a:pt x="589234" y="298350"/>
                </a:lnTo>
                <a:lnTo>
                  <a:pt x="524755" y="303148"/>
                </a:lnTo>
                <a:lnTo>
                  <a:pt x="457200" y="304800"/>
                </a:lnTo>
                <a:lnTo>
                  <a:pt x="389644" y="303148"/>
                </a:lnTo>
                <a:lnTo>
                  <a:pt x="325165" y="298350"/>
                </a:lnTo>
                <a:lnTo>
                  <a:pt x="264468" y="290640"/>
                </a:lnTo>
                <a:lnTo>
                  <a:pt x="208262" y="280255"/>
                </a:lnTo>
                <a:lnTo>
                  <a:pt x="157254" y="267429"/>
                </a:lnTo>
                <a:lnTo>
                  <a:pt x="112153" y="252398"/>
                </a:lnTo>
                <a:lnTo>
                  <a:pt x="73664" y="235397"/>
                </a:lnTo>
                <a:lnTo>
                  <a:pt x="19359" y="196427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2895600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533400">
                <a:moveTo>
                  <a:pt x="0" y="266700"/>
                </a:moveTo>
                <a:lnTo>
                  <a:pt x="12367" y="216013"/>
                </a:lnTo>
                <a:lnTo>
                  <a:pt x="47936" y="168541"/>
                </a:lnTo>
                <a:lnTo>
                  <a:pt x="104406" y="125175"/>
                </a:lnTo>
                <a:lnTo>
                  <a:pt x="139761" y="105312"/>
                </a:lnTo>
                <a:lnTo>
                  <a:pt x="179477" y="86810"/>
                </a:lnTo>
                <a:lnTo>
                  <a:pt x="223269" y="69782"/>
                </a:lnTo>
                <a:lnTo>
                  <a:pt x="270848" y="54338"/>
                </a:lnTo>
                <a:lnTo>
                  <a:pt x="321928" y="40592"/>
                </a:lnTo>
                <a:lnTo>
                  <a:pt x="376219" y="28654"/>
                </a:lnTo>
                <a:lnTo>
                  <a:pt x="433436" y="18636"/>
                </a:lnTo>
                <a:lnTo>
                  <a:pt x="493290" y="10650"/>
                </a:lnTo>
                <a:lnTo>
                  <a:pt x="555493" y="4808"/>
                </a:lnTo>
                <a:lnTo>
                  <a:pt x="619759" y="1220"/>
                </a:lnTo>
                <a:lnTo>
                  <a:pt x="685800" y="0"/>
                </a:lnTo>
                <a:lnTo>
                  <a:pt x="751840" y="1220"/>
                </a:lnTo>
                <a:lnTo>
                  <a:pt x="816106" y="4808"/>
                </a:lnTo>
                <a:lnTo>
                  <a:pt x="878309" y="10650"/>
                </a:lnTo>
                <a:lnTo>
                  <a:pt x="938163" y="18636"/>
                </a:lnTo>
                <a:lnTo>
                  <a:pt x="995380" y="28654"/>
                </a:lnTo>
                <a:lnTo>
                  <a:pt x="1049671" y="40592"/>
                </a:lnTo>
                <a:lnTo>
                  <a:pt x="1100751" y="54338"/>
                </a:lnTo>
                <a:lnTo>
                  <a:pt x="1148330" y="69782"/>
                </a:lnTo>
                <a:lnTo>
                  <a:pt x="1192122" y="86810"/>
                </a:lnTo>
                <a:lnTo>
                  <a:pt x="1231838" y="105312"/>
                </a:lnTo>
                <a:lnTo>
                  <a:pt x="1267193" y="125175"/>
                </a:lnTo>
                <a:lnTo>
                  <a:pt x="1323663" y="168541"/>
                </a:lnTo>
                <a:lnTo>
                  <a:pt x="1359232" y="216013"/>
                </a:lnTo>
                <a:lnTo>
                  <a:pt x="1371600" y="266700"/>
                </a:lnTo>
                <a:lnTo>
                  <a:pt x="1368460" y="292389"/>
                </a:lnTo>
                <a:lnTo>
                  <a:pt x="1359232" y="317386"/>
                </a:lnTo>
                <a:lnTo>
                  <a:pt x="1323663" y="364858"/>
                </a:lnTo>
                <a:lnTo>
                  <a:pt x="1267193" y="408224"/>
                </a:lnTo>
                <a:lnTo>
                  <a:pt x="1231838" y="428087"/>
                </a:lnTo>
                <a:lnTo>
                  <a:pt x="1192122" y="446589"/>
                </a:lnTo>
                <a:lnTo>
                  <a:pt x="1148330" y="463617"/>
                </a:lnTo>
                <a:lnTo>
                  <a:pt x="1100751" y="479061"/>
                </a:lnTo>
                <a:lnTo>
                  <a:pt x="1049671" y="492807"/>
                </a:lnTo>
                <a:lnTo>
                  <a:pt x="995380" y="504745"/>
                </a:lnTo>
                <a:lnTo>
                  <a:pt x="938163" y="514763"/>
                </a:lnTo>
                <a:lnTo>
                  <a:pt x="878309" y="522749"/>
                </a:lnTo>
                <a:lnTo>
                  <a:pt x="816106" y="528591"/>
                </a:lnTo>
                <a:lnTo>
                  <a:pt x="751840" y="532179"/>
                </a:lnTo>
                <a:lnTo>
                  <a:pt x="685800" y="533400"/>
                </a:lnTo>
                <a:lnTo>
                  <a:pt x="619759" y="532179"/>
                </a:lnTo>
                <a:lnTo>
                  <a:pt x="555493" y="528591"/>
                </a:lnTo>
                <a:lnTo>
                  <a:pt x="493290" y="522749"/>
                </a:lnTo>
                <a:lnTo>
                  <a:pt x="433436" y="514763"/>
                </a:lnTo>
                <a:lnTo>
                  <a:pt x="376219" y="504745"/>
                </a:lnTo>
                <a:lnTo>
                  <a:pt x="321928" y="492807"/>
                </a:lnTo>
                <a:lnTo>
                  <a:pt x="270848" y="479061"/>
                </a:lnTo>
                <a:lnTo>
                  <a:pt x="223269" y="463617"/>
                </a:lnTo>
                <a:lnTo>
                  <a:pt x="179477" y="446589"/>
                </a:lnTo>
                <a:lnTo>
                  <a:pt x="139761" y="428087"/>
                </a:lnTo>
                <a:lnTo>
                  <a:pt x="104406" y="408224"/>
                </a:lnTo>
                <a:lnTo>
                  <a:pt x="47936" y="364858"/>
                </a:lnTo>
                <a:lnTo>
                  <a:pt x="12367" y="317386"/>
                </a:lnTo>
                <a:lnTo>
                  <a:pt x="0" y="2667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8527" y="3695700"/>
            <a:ext cx="1228344" cy="123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1200" y="3733800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667000" y="63246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49" y="283896"/>
            <a:ext cx="81476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Embryology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5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5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drenal</a:t>
            </a:r>
            <a:r>
              <a:rPr sz="3500" b="1" spc="3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371600"/>
            <a:ext cx="8534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037" y="1366837"/>
            <a:ext cx="8543925" cy="4810125"/>
          </a:xfrm>
          <a:custGeom>
            <a:avLst/>
            <a:gdLst/>
            <a:ahLst/>
            <a:cxnLst/>
            <a:rect l="l" t="t" r="r" b="b"/>
            <a:pathLst>
              <a:path w="8543925" h="4810125">
                <a:moveTo>
                  <a:pt x="0" y="4810125"/>
                </a:moveTo>
                <a:lnTo>
                  <a:pt x="8543925" y="4810125"/>
                </a:lnTo>
                <a:lnTo>
                  <a:pt x="8543925" y="0"/>
                </a:lnTo>
                <a:lnTo>
                  <a:pt x="0" y="0"/>
                </a:lnTo>
                <a:lnTo>
                  <a:pt x="0" y="4810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3581400"/>
            <a:ext cx="1828800" cy="685800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228600"/>
                </a:moveTo>
                <a:lnTo>
                  <a:pt x="24152" y="176188"/>
                </a:lnTo>
                <a:lnTo>
                  <a:pt x="65396" y="143549"/>
                </a:lnTo>
                <a:lnTo>
                  <a:pt x="124855" y="113227"/>
                </a:lnTo>
                <a:lnTo>
                  <a:pt x="160906" y="99062"/>
                </a:lnTo>
                <a:lnTo>
                  <a:pt x="200901" y="85628"/>
                </a:lnTo>
                <a:lnTo>
                  <a:pt x="244636" y="72977"/>
                </a:lnTo>
                <a:lnTo>
                  <a:pt x="291908" y="61159"/>
                </a:lnTo>
                <a:lnTo>
                  <a:pt x="342513" y="50225"/>
                </a:lnTo>
                <a:lnTo>
                  <a:pt x="396248" y="40226"/>
                </a:lnTo>
                <a:lnTo>
                  <a:pt x="452910" y="31213"/>
                </a:lnTo>
                <a:lnTo>
                  <a:pt x="512295" y="23237"/>
                </a:lnTo>
                <a:lnTo>
                  <a:pt x="574199" y="16349"/>
                </a:lnTo>
                <a:lnTo>
                  <a:pt x="638420" y="10599"/>
                </a:lnTo>
                <a:lnTo>
                  <a:pt x="704754" y="6038"/>
                </a:lnTo>
                <a:lnTo>
                  <a:pt x="772997" y="2717"/>
                </a:lnTo>
                <a:lnTo>
                  <a:pt x="842947" y="687"/>
                </a:lnTo>
                <a:lnTo>
                  <a:pt x="914400" y="0"/>
                </a:lnTo>
                <a:lnTo>
                  <a:pt x="985852" y="687"/>
                </a:lnTo>
                <a:lnTo>
                  <a:pt x="1055802" y="2717"/>
                </a:lnTo>
                <a:lnTo>
                  <a:pt x="1124045" y="6038"/>
                </a:lnTo>
                <a:lnTo>
                  <a:pt x="1190379" y="10599"/>
                </a:lnTo>
                <a:lnTo>
                  <a:pt x="1254600" y="16349"/>
                </a:lnTo>
                <a:lnTo>
                  <a:pt x="1316504" y="23237"/>
                </a:lnTo>
                <a:lnTo>
                  <a:pt x="1375889" y="31213"/>
                </a:lnTo>
                <a:lnTo>
                  <a:pt x="1432551" y="40226"/>
                </a:lnTo>
                <a:lnTo>
                  <a:pt x="1486286" y="50225"/>
                </a:lnTo>
                <a:lnTo>
                  <a:pt x="1536891" y="61159"/>
                </a:lnTo>
                <a:lnTo>
                  <a:pt x="1584163" y="72977"/>
                </a:lnTo>
                <a:lnTo>
                  <a:pt x="1627898" y="85628"/>
                </a:lnTo>
                <a:lnTo>
                  <a:pt x="1667893" y="99062"/>
                </a:lnTo>
                <a:lnTo>
                  <a:pt x="1703944" y="113227"/>
                </a:lnTo>
                <a:lnTo>
                  <a:pt x="1763403" y="143549"/>
                </a:lnTo>
                <a:lnTo>
                  <a:pt x="1804647" y="176188"/>
                </a:lnTo>
                <a:lnTo>
                  <a:pt x="1826048" y="210736"/>
                </a:lnTo>
                <a:lnTo>
                  <a:pt x="1828800" y="228600"/>
                </a:lnTo>
                <a:lnTo>
                  <a:pt x="1826048" y="246463"/>
                </a:lnTo>
                <a:lnTo>
                  <a:pt x="1817929" y="263950"/>
                </a:lnTo>
                <a:lnTo>
                  <a:pt x="1786403" y="297594"/>
                </a:lnTo>
                <a:lnTo>
                  <a:pt x="1735849" y="329126"/>
                </a:lnTo>
                <a:lnTo>
                  <a:pt x="1667893" y="358137"/>
                </a:lnTo>
                <a:lnTo>
                  <a:pt x="1627898" y="371571"/>
                </a:lnTo>
                <a:lnTo>
                  <a:pt x="1584163" y="384222"/>
                </a:lnTo>
                <a:lnTo>
                  <a:pt x="1536891" y="396040"/>
                </a:lnTo>
                <a:lnTo>
                  <a:pt x="1486286" y="406974"/>
                </a:lnTo>
                <a:lnTo>
                  <a:pt x="1432551" y="416973"/>
                </a:lnTo>
                <a:lnTo>
                  <a:pt x="1375889" y="425986"/>
                </a:lnTo>
                <a:lnTo>
                  <a:pt x="1316504" y="433962"/>
                </a:lnTo>
                <a:lnTo>
                  <a:pt x="1254600" y="440850"/>
                </a:lnTo>
                <a:lnTo>
                  <a:pt x="1190379" y="446600"/>
                </a:lnTo>
                <a:lnTo>
                  <a:pt x="1124045" y="451161"/>
                </a:lnTo>
                <a:lnTo>
                  <a:pt x="1055802" y="454482"/>
                </a:lnTo>
                <a:lnTo>
                  <a:pt x="985852" y="456512"/>
                </a:lnTo>
                <a:lnTo>
                  <a:pt x="914400" y="457200"/>
                </a:lnTo>
                <a:lnTo>
                  <a:pt x="842947" y="456512"/>
                </a:lnTo>
                <a:lnTo>
                  <a:pt x="772997" y="454482"/>
                </a:lnTo>
                <a:lnTo>
                  <a:pt x="704754" y="451161"/>
                </a:lnTo>
                <a:lnTo>
                  <a:pt x="638420" y="446600"/>
                </a:lnTo>
                <a:lnTo>
                  <a:pt x="574199" y="440850"/>
                </a:lnTo>
                <a:lnTo>
                  <a:pt x="512295" y="433962"/>
                </a:lnTo>
                <a:lnTo>
                  <a:pt x="452910" y="425986"/>
                </a:lnTo>
                <a:lnTo>
                  <a:pt x="396248" y="416973"/>
                </a:lnTo>
                <a:lnTo>
                  <a:pt x="342513" y="406974"/>
                </a:lnTo>
                <a:lnTo>
                  <a:pt x="291908" y="396040"/>
                </a:lnTo>
                <a:lnTo>
                  <a:pt x="244636" y="384222"/>
                </a:lnTo>
                <a:lnTo>
                  <a:pt x="200901" y="371571"/>
                </a:lnTo>
                <a:lnTo>
                  <a:pt x="160906" y="358137"/>
                </a:lnTo>
                <a:lnTo>
                  <a:pt x="124855" y="343972"/>
                </a:lnTo>
                <a:lnTo>
                  <a:pt x="65396" y="313650"/>
                </a:lnTo>
                <a:lnTo>
                  <a:pt x="24152" y="281011"/>
                </a:lnTo>
                <a:lnTo>
                  <a:pt x="2751" y="246463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9400" y="4191000"/>
            <a:ext cx="1524000" cy="457200"/>
          </a:xfrm>
          <a:custGeom>
            <a:avLst/>
            <a:gdLst/>
            <a:ahLst/>
            <a:cxnLst/>
            <a:rect l="l" t="t" r="r" b="b"/>
            <a:pathLst>
              <a:path w="1524000" h="457200">
                <a:moveTo>
                  <a:pt x="0" y="228600"/>
                </a:moveTo>
                <a:lnTo>
                  <a:pt x="12275" y="187512"/>
                </a:lnTo>
                <a:lnTo>
                  <a:pt x="47668" y="148839"/>
                </a:lnTo>
                <a:lnTo>
                  <a:pt x="104027" y="113227"/>
                </a:lnTo>
                <a:lnTo>
                  <a:pt x="139396" y="96770"/>
                </a:lnTo>
                <a:lnTo>
                  <a:pt x="179200" y="81321"/>
                </a:lnTo>
                <a:lnTo>
                  <a:pt x="223170" y="66960"/>
                </a:lnTo>
                <a:lnTo>
                  <a:pt x="271037" y="53768"/>
                </a:lnTo>
                <a:lnTo>
                  <a:pt x="322533" y="41825"/>
                </a:lnTo>
                <a:lnTo>
                  <a:pt x="377387" y="31213"/>
                </a:lnTo>
                <a:lnTo>
                  <a:pt x="435332" y="22012"/>
                </a:lnTo>
                <a:lnTo>
                  <a:pt x="496098" y="14303"/>
                </a:lnTo>
                <a:lnTo>
                  <a:pt x="559417" y="8166"/>
                </a:lnTo>
                <a:lnTo>
                  <a:pt x="625019" y="3683"/>
                </a:lnTo>
                <a:lnTo>
                  <a:pt x="692636" y="934"/>
                </a:lnTo>
                <a:lnTo>
                  <a:pt x="762000" y="0"/>
                </a:lnTo>
                <a:lnTo>
                  <a:pt x="831363" y="934"/>
                </a:lnTo>
                <a:lnTo>
                  <a:pt x="898980" y="3683"/>
                </a:lnTo>
                <a:lnTo>
                  <a:pt x="964582" y="8166"/>
                </a:lnTo>
                <a:lnTo>
                  <a:pt x="1027901" y="14303"/>
                </a:lnTo>
                <a:lnTo>
                  <a:pt x="1088667" y="22012"/>
                </a:lnTo>
                <a:lnTo>
                  <a:pt x="1146612" y="31213"/>
                </a:lnTo>
                <a:lnTo>
                  <a:pt x="1201466" y="41825"/>
                </a:lnTo>
                <a:lnTo>
                  <a:pt x="1252962" y="53768"/>
                </a:lnTo>
                <a:lnTo>
                  <a:pt x="1300829" y="66960"/>
                </a:lnTo>
                <a:lnTo>
                  <a:pt x="1344799" y="81321"/>
                </a:lnTo>
                <a:lnTo>
                  <a:pt x="1384603" y="96770"/>
                </a:lnTo>
                <a:lnTo>
                  <a:pt x="1419972" y="113227"/>
                </a:lnTo>
                <a:lnTo>
                  <a:pt x="1476331" y="148839"/>
                </a:lnTo>
                <a:lnTo>
                  <a:pt x="1511724" y="187512"/>
                </a:lnTo>
                <a:lnTo>
                  <a:pt x="1524000" y="228600"/>
                </a:lnTo>
                <a:lnTo>
                  <a:pt x="1520886" y="249405"/>
                </a:lnTo>
                <a:lnTo>
                  <a:pt x="1511724" y="269687"/>
                </a:lnTo>
                <a:lnTo>
                  <a:pt x="1476331" y="308360"/>
                </a:lnTo>
                <a:lnTo>
                  <a:pt x="1419972" y="343972"/>
                </a:lnTo>
                <a:lnTo>
                  <a:pt x="1384603" y="360429"/>
                </a:lnTo>
                <a:lnTo>
                  <a:pt x="1344799" y="375878"/>
                </a:lnTo>
                <a:lnTo>
                  <a:pt x="1300829" y="390239"/>
                </a:lnTo>
                <a:lnTo>
                  <a:pt x="1252962" y="403431"/>
                </a:lnTo>
                <a:lnTo>
                  <a:pt x="1201466" y="415374"/>
                </a:lnTo>
                <a:lnTo>
                  <a:pt x="1146612" y="425986"/>
                </a:lnTo>
                <a:lnTo>
                  <a:pt x="1088667" y="435187"/>
                </a:lnTo>
                <a:lnTo>
                  <a:pt x="1027901" y="442896"/>
                </a:lnTo>
                <a:lnTo>
                  <a:pt x="964582" y="449033"/>
                </a:lnTo>
                <a:lnTo>
                  <a:pt x="898980" y="453516"/>
                </a:lnTo>
                <a:lnTo>
                  <a:pt x="831363" y="456265"/>
                </a:lnTo>
                <a:lnTo>
                  <a:pt x="762000" y="457200"/>
                </a:lnTo>
                <a:lnTo>
                  <a:pt x="692636" y="456265"/>
                </a:lnTo>
                <a:lnTo>
                  <a:pt x="625019" y="453516"/>
                </a:lnTo>
                <a:lnTo>
                  <a:pt x="559417" y="449033"/>
                </a:lnTo>
                <a:lnTo>
                  <a:pt x="496098" y="442896"/>
                </a:lnTo>
                <a:lnTo>
                  <a:pt x="435332" y="435187"/>
                </a:lnTo>
                <a:lnTo>
                  <a:pt x="377387" y="425986"/>
                </a:lnTo>
                <a:lnTo>
                  <a:pt x="322533" y="415374"/>
                </a:lnTo>
                <a:lnTo>
                  <a:pt x="271037" y="403431"/>
                </a:lnTo>
                <a:lnTo>
                  <a:pt x="223170" y="390239"/>
                </a:lnTo>
                <a:lnTo>
                  <a:pt x="179200" y="375878"/>
                </a:lnTo>
                <a:lnTo>
                  <a:pt x="139396" y="360429"/>
                </a:lnTo>
                <a:lnTo>
                  <a:pt x="104027" y="343972"/>
                </a:lnTo>
                <a:lnTo>
                  <a:pt x="47668" y="308360"/>
                </a:lnTo>
                <a:lnTo>
                  <a:pt x="12275" y="269687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9796"/>
            <a:ext cx="82296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595">
              <a:lnSpc>
                <a:spcPct val="100000"/>
              </a:lnSpc>
            </a:pPr>
            <a:r>
              <a:rPr sz="3500" b="1" spc="-8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Embryology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ituitary</a:t>
            </a:r>
            <a:r>
              <a:rPr sz="3500" b="1" spc="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47673"/>
            <a:ext cx="8682355" cy="1928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Embryology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pituitary gland:</a:t>
            </a:r>
            <a:endParaRPr sz="1600" dirty="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  <a:spcBef>
                <a:spcPts val="384"/>
              </a:spcBef>
            </a:pPr>
            <a:r>
              <a:rPr sz="1600" b="1" spc="-5" dirty="0">
                <a:latin typeface="Calibri"/>
                <a:cs typeface="Calibri"/>
              </a:rPr>
              <a:t>- </a:t>
            </a:r>
            <a:r>
              <a:rPr sz="1600" b="1" spc="-10" dirty="0">
                <a:latin typeface="Calibri"/>
                <a:cs typeface="Calibri"/>
              </a:rPr>
              <a:t>Anterior </a:t>
            </a:r>
            <a:r>
              <a:rPr sz="1600" b="1" spc="-5" dirty="0">
                <a:latin typeface="Calibri"/>
                <a:cs typeface="Calibri"/>
              </a:rPr>
              <a:t>pituitary (adenohypophysis): </a:t>
            </a:r>
            <a:r>
              <a:rPr sz="1600" spc="-5" dirty="0">
                <a:latin typeface="Calibri"/>
                <a:cs typeface="Calibri"/>
              </a:rPr>
              <a:t>developing </a:t>
            </a:r>
            <a:r>
              <a:rPr sz="1600" spc="-15" dirty="0">
                <a:latin typeface="Calibri"/>
                <a:cs typeface="Calibri"/>
              </a:rPr>
              <a:t>from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surface </a:t>
            </a:r>
            <a:r>
              <a:rPr sz="1600" spc="-5" dirty="0">
                <a:latin typeface="Calibri"/>
                <a:cs typeface="Calibri"/>
              </a:rPr>
              <a:t>ectoderm near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mouth  </a:t>
            </a:r>
            <a:r>
              <a:rPr sz="1600" spc="-10" dirty="0">
                <a:latin typeface="Calibri"/>
                <a:cs typeface="Calibri"/>
              </a:rPr>
              <a:t>(</a:t>
            </a:r>
            <a:r>
              <a:rPr sz="1600" u="sng" spc="-10" dirty="0">
                <a:latin typeface="Calibri"/>
                <a:cs typeface="Calibri"/>
              </a:rPr>
              <a:t>from </a:t>
            </a:r>
            <a:r>
              <a:rPr sz="1600" u="sng" dirty="0">
                <a:latin typeface="Calibri"/>
                <a:cs typeface="Calibri"/>
              </a:rPr>
              <a:t>the </a:t>
            </a:r>
            <a:r>
              <a:rPr sz="1600" u="sng" spc="-10" dirty="0">
                <a:latin typeface="Calibri"/>
                <a:cs typeface="Calibri"/>
              </a:rPr>
              <a:t>roof </a:t>
            </a:r>
            <a:r>
              <a:rPr sz="1600" u="sng" dirty="0">
                <a:latin typeface="Calibri"/>
                <a:cs typeface="Calibri"/>
              </a:rPr>
              <a:t>of </a:t>
            </a:r>
            <a:r>
              <a:rPr sz="1600" u="sng" spc="-5" dirty="0">
                <a:latin typeface="Calibri"/>
                <a:cs typeface="Calibri"/>
              </a:rPr>
              <a:t>the </a:t>
            </a:r>
            <a:r>
              <a:rPr sz="1600" u="sng" spc="-10" dirty="0">
                <a:latin typeface="Calibri"/>
                <a:cs typeface="Calibri"/>
              </a:rPr>
              <a:t>stomodeum by </a:t>
            </a:r>
            <a:r>
              <a:rPr sz="1600" u="sng" spc="-5" dirty="0">
                <a:latin typeface="Calibri"/>
                <a:cs typeface="Calibri"/>
              </a:rPr>
              <a:t>forming </a:t>
            </a:r>
            <a:r>
              <a:rPr sz="1600" u="sng" spc="-25" dirty="0">
                <a:latin typeface="Calibri"/>
                <a:cs typeface="Calibri"/>
              </a:rPr>
              <a:t>Rathke’s </a:t>
            </a:r>
            <a:r>
              <a:rPr sz="1600" u="sng" spc="-10" dirty="0">
                <a:latin typeface="Calibri"/>
                <a:cs typeface="Calibri"/>
              </a:rPr>
              <a:t>pouch </a:t>
            </a:r>
            <a:r>
              <a:rPr sz="1600" u="sng" spc="-5" dirty="0">
                <a:latin typeface="Calibri"/>
                <a:cs typeface="Calibri"/>
              </a:rPr>
              <a:t>which </a:t>
            </a:r>
            <a:r>
              <a:rPr sz="1600" u="sng" dirty="0">
                <a:latin typeface="Calibri"/>
                <a:cs typeface="Calibri"/>
              </a:rPr>
              <a:t>if </a:t>
            </a:r>
            <a:r>
              <a:rPr sz="1600" u="sng" spc="-10" dirty="0">
                <a:latin typeface="Calibri"/>
                <a:cs typeface="Calibri"/>
              </a:rPr>
              <a:t>persists </a:t>
            </a:r>
            <a:r>
              <a:rPr sz="1600" u="sng" spc="-5" dirty="0">
                <a:latin typeface="Calibri"/>
                <a:cs typeface="Calibri"/>
              </a:rPr>
              <a:t>will result </a:t>
            </a:r>
            <a:r>
              <a:rPr sz="1600" u="sng" dirty="0">
                <a:latin typeface="Calibri"/>
                <a:cs typeface="Calibri"/>
              </a:rPr>
              <a:t>in  </a:t>
            </a:r>
            <a:r>
              <a:rPr sz="1600" u="sng" spc="-5" dirty="0">
                <a:latin typeface="Calibri"/>
                <a:cs typeface="Calibri"/>
              </a:rPr>
              <a:t>craniopharyngioma</a:t>
            </a:r>
            <a:r>
              <a:rPr sz="1600" spc="-5" dirty="0">
                <a:latin typeface="Calibri"/>
                <a:cs typeface="Calibri"/>
              </a:rPr>
              <a:t>).</a:t>
            </a:r>
            <a:endParaRPr sz="1600" dirty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384"/>
              </a:spcBef>
            </a:pP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b="1" spc="-10" dirty="0">
                <a:latin typeface="Calibri"/>
                <a:cs typeface="Calibri"/>
              </a:rPr>
              <a:t>Posterior </a:t>
            </a:r>
            <a:r>
              <a:rPr sz="1600" b="1" spc="-5" dirty="0">
                <a:latin typeface="Calibri"/>
                <a:cs typeface="Calibri"/>
              </a:rPr>
              <a:t>pituitary </a:t>
            </a:r>
            <a:r>
              <a:rPr sz="1600" b="1" spc="-10" dirty="0">
                <a:latin typeface="Calibri"/>
                <a:cs typeface="Calibri"/>
              </a:rPr>
              <a:t>(neurohypophysis): </a:t>
            </a:r>
            <a:r>
              <a:rPr lang="en-US" sz="1600" b="1" spc="-10" dirty="0">
                <a:latin typeface="Calibri"/>
                <a:cs typeface="Calibri"/>
              </a:rPr>
              <a:t> </a:t>
            </a:r>
            <a:r>
              <a:rPr lang="en-US" sz="1600" b="1" spc="-10" dirty="0" smtClean="0">
                <a:latin typeface="Calibri"/>
                <a:cs typeface="Calibri"/>
              </a:rPr>
              <a:t>   </a:t>
            </a:r>
            <a:r>
              <a:rPr sz="1600" u="sng" spc="-10" dirty="0" err="1" smtClean="0">
                <a:latin typeface="Calibri"/>
                <a:cs typeface="Calibri"/>
              </a:rPr>
              <a:t>Proencephalon</a:t>
            </a:r>
            <a:r>
              <a:rPr sz="1600" u="sng" spc="-10" dirty="0" smtClean="0">
                <a:latin typeface="Calibri"/>
                <a:cs typeface="Calibri"/>
              </a:rPr>
              <a:t> </a:t>
            </a:r>
            <a:r>
              <a:rPr sz="1600" u="sng" spc="-5" dirty="0">
                <a:latin typeface="Calibri"/>
                <a:cs typeface="Calibri"/>
              </a:rPr>
              <a:t>→ diencephalon → </a:t>
            </a:r>
            <a:r>
              <a:rPr sz="1600" u="sng" spc="-10" dirty="0">
                <a:latin typeface="Calibri"/>
                <a:cs typeface="Calibri"/>
              </a:rPr>
              <a:t>posterior</a:t>
            </a:r>
            <a:r>
              <a:rPr sz="1600" u="sng" spc="240" dirty="0">
                <a:latin typeface="Calibri"/>
                <a:cs typeface="Calibri"/>
              </a:rPr>
              <a:t> </a:t>
            </a:r>
            <a:r>
              <a:rPr sz="1600" u="sng" spc="-5" dirty="0" smtClean="0">
                <a:latin typeface="Calibri"/>
                <a:cs typeface="Calibri"/>
              </a:rPr>
              <a:t>pituitary</a:t>
            </a:r>
            <a:r>
              <a:rPr lang="en-US" sz="1600" u="sng" dirty="0">
                <a:latin typeface="Calibri"/>
                <a:cs typeface="Calibri"/>
              </a:rPr>
              <a:t> </a:t>
            </a:r>
          </a:p>
          <a:p>
            <a:pPr marL="355600" algn="just">
              <a:lnSpc>
                <a:spcPct val="100000"/>
              </a:lnSpc>
              <a:spcBef>
                <a:spcPts val="384"/>
              </a:spcBef>
            </a:pPr>
            <a:r>
              <a:rPr lang="en-US" sz="1600" spc="-5" dirty="0" smtClean="0">
                <a:latin typeface="Calibri"/>
                <a:cs typeface="Calibri"/>
              </a:rPr>
              <a:t>				    </a:t>
            </a:r>
            <a:r>
              <a:rPr sz="1600" spc="-5" dirty="0" err="1" smtClean="0">
                <a:latin typeface="Calibri"/>
                <a:cs typeface="Calibri"/>
              </a:rPr>
              <a:t>Mesencephalon</a:t>
            </a:r>
            <a:r>
              <a:rPr sz="1600" spc="-5" dirty="0">
                <a:latin typeface="Calibri"/>
                <a:cs typeface="Calibri"/>
              </a:rPr>
              <a:t>.  </a:t>
            </a:r>
            <a:endParaRPr lang="en-US" sz="1600" spc="-5" dirty="0" smtClean="0">
              <a:latin typeface="Calibri"/>
              <a:cs typeface="Calibri"/>
            </a:endParaRPr>
          </a:p>
          <a:p>
            <a:pPr marL="355600" algn="just">
              <a:lnSpc>
                <a:spcPct val="100000"/>
              </a:lnSpc>
              <a:spcBef>
                <a:spcPts val="384"/>
              </a:spcBef>
            </a:pPr>
            <a:r>
              <a:rPr lang="en-US" sz="1600" spc="-5" dirty="0" smtClean="0">
                <a:latin typeface="Calibri"/>
                <a:cs typeface="Calibri"/>
              </a:rPr>
              <a:t>				    </a:t>
            </a:r>
            <a:r>
              <a:rPr sz="1600" spc="-5" dirty="0" err="1" smtClean="0">
                <a:latin typeface="Calibri"/>
                <a:cs typeface="Calibri"/>
              </a:rPr>
              <a:t>Rho</a:t>
            </a:r>
            <a:r>
              <a:rPr sz="1600" spc="-15" dirty="0" err="1" smtClean="0">
                <a:latin typeface="Calibri"/>
                <a:cs typeface="Calibri"/>
              </a:rPr>
              <a:t>m</a:t>
            </a:r>
            <a:r>
              <a:rPr sz="1600" spc="-10" dirty="0" err="1" smtClean="0">
                <a:latin typeface="Calibri"/>
                <a:cs typeface="Calibri"/>
              </a:rPr>
              <a:t>bencepha</a:t>
            </a:r>
            <a:r>
              <a:rPr sz="1600" spc="0" dirty="0" err="1" smtClean="0">
                <a:latin typeface="Calibri"/>
                <a:cs typeface="Calibri"/>
              </a:rPr>
              <a:t>l</a:t>
            </a:r>
            <a:r>
              <a:rPr sz="1600" spc="-10" dirty="0" err="1" smtClean="0">
                <a:latin typeface="Calibri"/>
                <a:cs typeface="Calibri"/>
              </a:rPr>
              <a:t>o</a:t>
            </a:r>
            <a:r>
              <a:rPr sz="1600" spc="-5" dirty="0" err="1" smtClean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71800"/>
            <a:ext cx="4343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637" y="2967037"/>
            <a:ext cx="4352925" cy="3667125"/>
          </a:xfrm>
          <a:custGeom>
            <a:avLst/>
            <a:gdLst/>
            <a:ahLst/>
            <a:cxnLst/>
            <a:rect l="l" t="t" r="r" b="b"/>
            <a:pathLst>
              <a:path w="4352925" h="3667125">
                <a:moveTo>
                  <a:pt x="0" y="3667125"/>
                </a:moveTo>
                <a:lnTo>
                  <a:pt x="4352925" y="3667125"/>
                </a:lnTo>
                <a:lnTo>
                  <a:pt x="4352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2971800"/>
            <a:ext cx="43434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373" y="2967037"/>
            <a:ext cx="4352925" cy="3667125"/>
          </a:xfrm>
          <a:custGeom>
            <a:avLst/>
            <a:gdLst/>
            <a:ahLst/>
            <a:cxnLst/>
            <a:rect l="l" t="t" r="r" b="b"/>
            <a:pathLst>
              <a:path w="4352925" h="3667125">
                <a:moveTo>
                  <a:pt x="0" y="3667125"/>
                </a:moveTo>
                <a:lnTo>
                  <a:pt x="4352925" y="3667125"/>
                </a:lnTo>
                <a:lnTo>
                  <a:pt x="4352925" y="0"/>
                </a:lnTo>
                <a:lnTo>
                  <a:pt x="0" y="0"/>
                </a:lnTo>
                <a:lnTo>
                  <a:pt x="0" y="3667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71600" y="40386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4648200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30" y="192278"/>
            <a:ext cx="708342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35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sz="3500" b="1" spc="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spc="-2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3500" b="1" spc="-2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natomy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47673"/>
            <a:ext cx="8681720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Pituitary </a:t>
            </a:r>
            <a:r>
              <a:rPr sz="1600" spc="-5" dirty="0">
                <a:latin typeface="Calibri"/>
                <a:cs typeface="Calibri"/>
              </a:rPr>
              <a:t>gland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u="heavy" spc="-5" dirty="0">
                <a:latin typeface="Calibri"/>
                <a:cs typeface="Calibri"/>
              </a:rPr>
              <a:t>middle </a:t>
            </a:r>
            <a:r>
              <a:rPr sz="1600" u="heavy" spc="-10" dirty="0">
                <a:latin typeface="Calibri"/>
                <a:cs typeface="Calibri"/>
              </a:rPr>
              <a:t>cranial </a:t>
            </a:r>
            <a:r>
              <a:rPr sz="1600" u="heavy" spc="-15" dirty="0">
                <a:latin typeface="Calibri"/>
                <a:cs typeface="Calibri"/>
              </a:rPr>
              <a:t>fossa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(which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formed by </a:t>
            </a:r>
            <a:r>
              <a:rPr sz="1600" spc="-5" dirty="0">
                <a:latin typeface="Calibri"/>
                <a:cs typeface="Calibri"/>
              </a:rPr>
              <a:t>the sphenoid bone </a:t>
            </a:r>
            <a:r>
              <a:rPr sz="1600" spc="-10" dirty="0">
                <a:latin typeface="Calibri"/>
                <a:cs typeface="Calibri"/>
              </a:rPr>
              <a:t>that </a:t>
            </a:r>
            <a:r>
              <a:rPr sz="1600" dirty="0">
                <a:latin typeface="Calibri"/>
                <a:cs typeface="Calibri"/>
              </a:rPr>
              <a:t>is </a:t>
            </a:r>
            <a:r>
              <a:rPr sz="1600" spc="-10" dirty="0">
                <a:latin typeface="Calibri"/>
                <a:cs typeface="Calibri"/>
              </a:rPr>
              <a:t>butterfly-  shaped)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the sella </a:t>
            </a:r>
            <a:r>
              <a:rPr sz="1600" spc="-10" dirty="0">
                <a:latin typeface="Calibri"/>
                <a:cs typeface="Calibri"/>
              </a:rPr>
              <a:t>turcica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(specifically).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1524000"/>
            <a:ext cx="2743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4267200"/>
            <a:ext cx="4795520" cy="197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Pituitary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stalk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(infundibulum)</a:t>
            </a:r>
            <a:r>
              <a:rPr sz="1600" spc="-5" dirty="0">
                <a:latin typeface="Calibri"/>
                <a:cs typeface="Calibri"/>
              </a:rPr>
              <a:t>: the connection between  the hypothalamus and the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neurohypophysis.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•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Hypophyseal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portal </a:t>
            </a:r>
            <a:r>
              <a:rPr sz="1600" b="1" spc="-20" dirty="0">
                <a:solidFill>
                  <a:srgbClr val="C00000"/>
                </a:solidFill>
                <a:latin typeface="Calibri"/>
                <a:cs typeface="Calibri"/>
              </a:rPr>
              <a:t>system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(venous – capillaries 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breaking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down to capillaries –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no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valves)</a:t>
            </a:r>
            <a:r>
              <a:rPr sz="1600" spc="-10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r>
              <a:rPr sz="1600" spc="-10" dirty="0">
                <a:latin typeface="Calibri"/>
                <a:cs typeface="Calibri"/>
              </a:rPr>
              <a:t> releasing  </a:t>
            </a:r>
            <a:r>
              <a:rPr sz="1600" spc="-15" dirty="0">
                <a:latin typeface="Calibri"/>
                <a:cs typeface="Calibri"/>
              </a:rPr>
              <a:t>factors </a:t>
            </a:r>
            <a:r>
              <a:rPr sz="1600" spc="-10" dirty="0">
                <a:latin typeface="Calibri"/>
                <a:cs typeface="Calibri"/>
              </a:rPr>
              <a:t>are secreted </a:t>
            </a:r>
            <a:r>
              <a:rPr sz="1600" spc="-5" dirty="0">
                <a:latin typeface="Calibri"/>
                <a:cs typeface="Calibri"/>
              </a:rPr>
              <a:t>by </a:t>
            </a:r>
            <a:r>
              <a:rPr sz="1600" dirty="0">
                <a:latin typeface="Calibri"/>
                <a:cs typeface="Calibri"/>
              </a:rPr>
              <a:t>the </a:t>
            </a:r>
            <a:r>
              <a:rPr sz="1600" spc="-5" dirty="0">
                <a:latin typeface="Calibri"/>
                <a:cs typeface="Calibri"/>
              </a:rPr>
              <a:t>hypothalamus </a:t>
            </a:r>
            <a:r>
              <a:rPr sz="1600" spc="-10" dirty="0">
                <a:latin typeface="Calibri"/>
                <a:cs typeface="Calibri"/>
              </a:rPr>
              <a:t>and  transported to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anterior </a:t>
            </a:r>
            <a:r>
              <a:rPr sz="1600" spc="-5" dirty="0">
                <a:latin typeface="Calibri"/>
                <a:cs typeface="Calibri"/>
              </a:rPr>
              <a:t>pituitary </a:t>
            </a:r>
            <a:r>
              <a:rPr sz="1600" spc="-10" dirty="0">
                <a:latin typeface="Calibri"/>
                <a:cs typeface="Calibri"/>
              </a:rPr>
              <a:t>through </a:t>
            </a:r>
            <a:r>
              <a:rPr sz="1600" spc="-5" dirty="0">
                <a:latin typeface="Calibri"/>
                <a:cs typeface="Calibri"/>
              </a:rPr>
              <a:t>this </a:t>
            </a:r>
            <a:r>
              <a:rPr sz="1600" spc="-10" dirty="0">
                <a:latin typeface="Calibri"/>
                <a:cs typeface="Calibri"/>
              </a:rPr>
              <a:t>portal  </a:t>
            </a:r>
            <a:r>
              <a:rPr sz="1600" spc="-15" dirty="0">
                <a:latin typeface="Calibri"/>
                <a:cs typeface="Calibri"/>
              </a:rPr>
              <a:t>system </a:t>
            </a:r>
            <a:r>
              <a:rPr sz="1600" spc="-5" dirty="0">
                <a:latin typeface="Calibri"/>
                <a:cs typeface="Calibri"/>
              </a:rPr>
              <a:t>allowing the </a:t>
            </a:r>
            <a:r>
              <a:rPr sz="1600" spc="-10" dirty="0">
                <a:latin typeface="Calibri"/>
                <a:cs typeface="Calibri"/>
              </a:rPr>
              <a:t>secretion </a:t>
            </a:r>
            <a:r>
              <a:rPr sz="1600" spc="-5" dirty="0">
                <a:latin typeface="Calibri"/>
                <a:cs typeface="Calibri"/>
              </a:rPr>
              <a:t>of pituitary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hormones.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1600" y="3886200"/>
            <a:ext cx="36576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5334000"/>
            <a:ext cx="914400" cy="457200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800" y="6477000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152400">
                <a:moveTo>
                  <a:pt x="0" y="152400"/>
                </a:moveTo>
                <a:lnTo>
                  <a:pt x="838200" y="152400"/>
                </a:lnTo>
                <a:lnTo>
                  <a:pt x="838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1524000"/>
            <a:ext cx="43434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8000"/>
            <a:ext cx="8229600" cy="542200"/>
          </a:xfrm>
          <a:prstGeom prst="rect">
            <a:avLst/>
          </a:prstGeom>
        </p:spPr>
        <p:txBody>
          <a:bodyPr vert="horz" wrap="square" lIns="0" tIns="110236" rIns="0" bIns="0" rtlCol="0">
            <a:spAutoFit/>
          </a:bodyPr>
          <a:lstStyle/>
          <a:p>
            <a:pPr marL="36830">
              <a:lnSpc>
                <a:spcPct val="100000"/>
              </a:lnSpc>
            </a:pPr>
            <a:r>
              <a:rPr sz="2800" b="1" spc="-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2: Hormones </a:t>
            </a:r>
            <a:r>
              <a:rPr lang="en-US" sz="2800" b="1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2800" b="1" spc="-1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ecreted </a:t>
            </a:r>
            <a:r>
              <a:rPr lang="en-US" sz="2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sz="28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sz="28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sz="28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ituitary</a:t>
            </a:r>
            <a:r>
              <a:rPr sz="2800" b="1" spc="1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endParaRPr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medicalassessment.net/images/tumblr_lnhb8oBaiN1qgrnh8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315200" cy="5533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960" y="192278"/>
            <a:ext cx="519747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0" b="1" spc="-9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2: </a:t>
            </a:r>
            <a:r>
              <a:rPr sz="3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sz="3500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x-ray</a:t>
            </a:r>
            <a:r>
              <a:rPr lang="en-US" sz="3500" b="1" spc="-3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44117"/>
            <a:ext cx="8684260" cy="1359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spc="-20" dirty="0">
                <a:solidFill>
                  <a:srgbClr val="C00000"/>
                </a:solidFill>
                <a:latin typeface="Calibri"/>
                <a:cs typeface="Calibri"/>
              </a:rPr>
              <a:t>Tumor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pituitary: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5" dirty="0">
                <a:latin typeface="Calibri"/>
                <a:cs typeface="Calibri"/>
              </a:rPr>
              <a:t>Might compress optic </a:t>
            </a:r>
            <a:r>
              <a:rPr sz="2000" dirty="0">
                <a:latin typeface="Calibri"/>
                <a:cs typeface="Calibri"/>
              </a:rPr>
              <a:t>chiasma </a:t>
            </a:r>
            <a:r>
              <a:rPr sz="2000" spc="-5" dirty="0">
                <a:latin typeface="Calibri"/>
                <a:cs typeface="Calibri"/>
              </a:rPr>
              <a:t>resulting in visual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 smtClean="0">
                <a:latin typeface="Calibri"/>
                <a:cs typeface="Calibri"/>
              </a:rPr>
              <a:t>disturbances</a:t>
            </a:r>
            <a:r>
              <a:rPr lang="en-US" sz="2000" spc="-5" dirty="0" smtClean="0">
                <a:latin typeface="Calibri"/>
                <a:cs typeface="Calibri"/>
              </a:rPr>
              <a:t> (</a:t>
            </a:r>
            <a:r>
              <a:rPr lang="en-US" sz="2000" spc="-5" dirty="0" err="1" smtClean="0">
                <a:latin typeface="Calibri"/>
                <a:cs typeface="Calibri"/>
              </a:rPr>
              <a:t>bitemporal</a:t>
            </a:r>
            <a:r>
              <a:rPr lang="en-US" sz="2000" spc="-5" dirty="0" smtClean="0">
                <a:latin typeface="Calibri"/>
                <a:cs typeface="Calibri"/>
              </a:rPr>
              <a:t> </a:t>
            </a:r>
            <a:r>
              <a:rPr lang="en-US" sz="2000" spc="-5" dirty="0" err="1" smtClean="0">
                <a:latin typeface="Calibri"/>
                <a:cs typeface="Calibri"/>
              </a:rPr>
              <a:t>hemianopia</a:t>
            </a:r>
            <a:r>
              <a:rPr lang="en-US" sz="2000" spc="-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  <a:p>
            <a:pPr marL="489584" lvl="1" indent="-133985" algn="just">
              <a:lnSpc>
                <a:spcPct val="100000"/>
              </a:lnSpc>
              <a:spcBef>
                <a:spcPts val="480"/>
              </a:spcBef>
              <a:buChar char="-"/>
              <a:tabLst>
                <a:tab pos="490220" algn="l"/>
              </a:tabLst>
            </a:pPr>
            <a:r>
              <a:rPr sz="2000" spc="-10" dirty="0">
                <a:latin typeface="Calibri"/>
                <a:cs typeface="Calibri"/>
              </a:rPr>
              <a:t>Bursting </a:t>
            </a:r>
            <a:r>
              <a:rPr sz="2000" spc="-15" dirty="0">
                <a:latin typeface="Calibri"/>
                <a:cs typeface="Calibri"/>
              </a:rPr>
              <a:t>into </a:t>
            </a:r>
            <a:r>
              <a:rPr sz="2000" spc="-5" dirty="0">
                <a:latin typeface="Calibri"/>
                <a:cs typeface="Calibri"/>
              </a:rPr>
              <a:t>sphenoid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bone.</a:t>
            </a:r>
          </a:p>
        </p:txBody>
      </p:sp>
      <p:sp>
        <p:nvSpPr>
          <p:cNvPr id="4" name="object 4"/>
          <p:cNvSpPr/>
          <p:nvPr/>
        </p:nvSpPr>
        <p:spPr>
          <a:xfrm>
            <a:off x="2514600" y="2514600"/>
            <a:ext cx="4343400" cy="414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00" y="4443660"/>
            <a:ext cx="534035" cy="257175"/>
          </a:xfrm>
          <a:custGeom>
            <a:avLst/>
            <a:gdLst/>
            <a:ahLst/>
            <a:cxnLst/>
            <a:rect l="l" t="t" r="r" b="b"/>
            <a:pathLst>
              <a:path w="534035" h="257175">
                <a:moveTo>
                  <a:pt x="420143" y="128339"/>
                </a:moveTo>
                <a:lnTo>
                  <a:pt x="290957" y="203650"/>
                </a:lnTo>
                <a:lnTo>
                  <a:pt x="282509" y="211226"/>
                </a:lnTo>
                <a:lnTo>
                  <a:pt x="277764" y="221112"/>
                </a:lnTo>
                <a:lnTo>
                  <a:pt x="277044" y="232046"/>
                </a:lnTo>
                <a:lnTo>
                  <a:pt x="280670" y="242766"/>
                </a:lnTo>
                <a:lnTo>
                  <a:pt x="288246" y="251213"/>
                </a:lnTo>
                <a:lnTo>
                  <a:pt x="298132" y="255958"/>
                </a:lnTo>
                <a:lnTo>
                  <a:pt x="309066" y="256678"/>
                </a:lnTo>
                <a:lnTo>
                  <a:pt x="319786" y="253053"/>
                </a:lnTo>
                <a:lnTo>
                  <a:pt x="484553" y="156914"/>
                </a:lnTo>
                <a:lnTo>
                  <a:pt x="476758" y="156914"/>
                </a:lnTo>
                <a:lnTo>
                  <a:pt x="476758" y="152977"/>
                </a:lnTo>
                <a:lnTo>
                  <a:pt x="462407" y="152977"/>
                </a:lnTo>
                <a:lnTo>
                  <a:pt x="420143" y="128339"/>
                </a:lnTo>
                <a:close/>
              </a:path>
              <a:path w="534035" h="257175">
                <a:moveTo>
                  <a:pt x="371126" y="99764"/>
                </a:moveTo>
                <a:lnTo>
                  <a:pt x="0" y="99764"/>
                </a:lnTo>
                <a:lnTo>
                  <a:pt x="0" y="156914"/>
                </a:lnTo>
                <a:lnTo>
                  <a:pt x="371126" y="156914"/>
                </a:lnTo>
                <a:lnTo>
                  <a:pt x="420143" y="128339"/>
                </a:lnTo>
                <a:lnTo>
                  <a:pt x="371126" y="99764"/>
                </a:lnTo>
                <a:close/>
              </a:path>
              <a:path w="534035" h="257175">
                <a:moveTo>
                  <a:pt x="484553" y="99764"/>
                </a:moveTo>
                <a:lnTo>
                  <a:pt x="476758" y="99764"/>
                </a:lnTo>
                <a:lnTo>
                  <a:pt x="476758" y="156914"/>
                </a:lnTo>
                <a:lnTo>
                  <a:pt x="484553" y="156914"/>
                </a:lnTo>
                <a:lnTo>
                  <a:pt x="533526" y="128339"/>
                </a:lnTo>
                <a:lnTo>
                  <a:pt x="484553" y="99764"/>
                </a:lnTo>
                <a:close/>
              </a:path>
              <a:path w="534035" h="257175">
                <a:moveTo>
                  <a:pt x="462407" y="103701"/>
                </a:moveTo>
                <a:lnTo>
                  <a:pt x="420143" y="128339"/>
                </a:lnTo>
                <a:lnTo>
                  <a:pt x="462407" y="152977"/>
                </a:lnTo>
                <a:lnTo>
                  <a:pt x="462407" y="103701"/>
                </a:lnTo>
                <a:close/>
              </a:path>
              <a:path w="534035" h="257175">
                <a:moveTo>
                  <a:pt x="476758" y="103701"/>
                </a:moveTo>
                <a:lnTo>
                  <a:pt x="462407" y="103701"/>
                </a:lnTo>
                <a:lnTo>
                  <a:pt x="462407" y="152977"/>
                </a:lnTo>
                <a:lnTo>
                  <a:pt x="476758" y="152977"/>
                </a:lnTo>
                <a:lnTo>
                  <a:pt x="476758" y="103701"/>
                </a:lnTo>
                <a:close/>
              </a:path>
              <a:path w="534035" h="257175">
                <a:moveTo>
                  <a:pt x="309066" y="0"/>
                </a:moveTo>
                <a:lnTo>
                  <a:pt x="298132" y="720"/>
                </a:lnTo>
                <a:lnTo>
                  <a:pt x="288246" y="5464"/>
                </a:lnTo>
                <a:lnTo>
                  <a:pt x="280670" y="13912"/>
                </a:lnTo>
                <a:lnTo>
                  <a:pt x="277044" y="24632"/>
                </a:lnTo>
                <a:lnTo>
                  <a:pt x="277764" y="35565"/>
                </a:lnTo>
                <a:lnTo>
                  <a:pt x="282509" y="45452"/>
                </a:lnTo>
                <a:lnTo>
                  <a:pt x="290957" y="53028"/>
                </a:lnTo>
                <a:lnTo>
                  <a:pt x="420143" y="128339"/>
                </a:lnTo>
                <a:lnTo>
                  <a:pt x="462407" y="103701"/>
                </a:lnTo>
                <a:lnTo>
                  <a:pt x="476758" y="103701"/>
                </a:lnTo>
                <a:lnTo>
                  <a:pt x="476758" y="99764"/>
                </a:lnTo>
                <a:lnTo>
                  <a:pt x="484553" y="99764"/>
                </a:lnTo>
                <a:lnTo>
                  <a:pt x="319786" y="3625"/>
                </a:lnTo>
                <a:lnTo>
                  <a:pt x="3090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8200" y="4267200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0" y="457200"/>
                </a:moveTo>
                <a:lnTo>
                  <a:pt x="2375" y="399855"/>
                </a:lnTo>
                <a:lnTo>
                  <a:pt x="9312" y="344634"/>
                </a:lnTo>
                <a:lnTo>
                  <a:pt x="20524" y="291967"/>
                </a:lnTo>
                <a:lnTo>
                  <a:pt x="35724" y="242280"/>
                </a:lnTo>
                <a:lnTo>
                  <a:pt x="54626" y="196004"/>
                </a:lnTo>
                <a:lnTo>
                  <a:pt x="76945" y="153566"/>
                </a:lnTo>
                <a:lnTo>
                  <a:pt x="102394" y="115396"/>
                </a:lnTo>
                <a:lnTo>
                  <a:pt x="130688" y="81922"/>
                </a:lnTo>
                <a:lnTo>
                  <a:pt x="161539" y="53573"/>
                </a:lnTo>
                <a:lnTo>
                  <a:pt x="194662" y="30778"/>
                </a:lnTo>
                <a:lnTo>
                  <a:pt x="229770" y="13965"/>
                </a:lnTo>
                <a:lnTo>
                  <a:pt x="266578" y="3562"/>
                </a:lnTo>
                <a:lnTo>
                  <a:pt x="304800" y="0"/>
                </a:lnTo>
                <a:lnTo>
                  <a:pt x="343021" y="3562"/>
                </a:lnTo>
                <a:lnTo>
                  <a:pt x="379829" y="13965"/>
                </a:lnTo>
                <a:lnTo>
                  <a:pt x="414937" y="30778"/>
                </a:lnTo>
                <a:lnTo>
                  <a:pt x="448060" y="53573"/>
                </a:lnTo>
                <a:lnTo>
                  <a:pt x="478911" y="81922"/>
                </a:lnTo>
                <a:lnTo>
                  <a:pt x="507205" y="115396"/>
                </a:lnTo>
                <a:lnTo>
                  <a:pt x="532654" y="153566"/>
                </a:lnTo>
                <a:lnTo>
                  <a:pt x="554973" y="196004"/>
                </a:lnTo>
                <a:lnTo>
                  <a:pt x="573875" y="242280"/>
                </a:lnTo>
                <a:lnTo>
                  <a:pt x="589075" y="291967"/>
                </a:lnTo>
                <a:lnTo>
                  <a:pt x="600287" y="344634"/>
                </a:lnTo>
                <a:lnTo>
                  <a:pt x="607224" y="399855"/>
                </a:lnTo>
                <a:lnTo>
                  <a:pt x="609600" y="457200"/>
                </a:lnTo>
                <a:lnTo>
                  <a:pt x="607224" y="514544"/>
                </a:lnTo>
                <a:lnTo>
                  <a:pt x="600287" y="569765"/>
                </a:lnTo>
                <a:lnTo>
                  <a:pt x="589075" y="622432"/>
                </a:lnTo>
                <a:lnTo>
                  <a:pt x="573875" y="672119"/>
                </a:lnTo>
                <a:lnTo>
                  <a:pt x="554973" y="718395"/>
                </a:lnTo>
                <a:lnTo>
                  <a:pt x="532654" y="760833"/>
                </a:lnTo>
                <a:lnTo>
                  <a:pt x="507205" y="799003"/>
                </a:lnTo>
                <a:lnTo>
                  <a:pt x="478911" y="832477"/>
                </a:lnTo>
                <a:lnTo>
                  <a:pt x="448060" y="860826"/>
                </a:lnTo>
                <a:lnTo>
                  <a:pt x="414937" y="883621"/>
                </a:lnTo>
                <a:lnTo>
                  <a:pt x="379829" y="900434"/>
                </a:lnTo>
                <a:lnTo>
                  <a:pt x="343021" y="910837"/>
                </a:lnTo>
                <a:lnTo>
                  <a:pt x="304800" y="914400"/>
                </a:lnTo>
                <a:lnTo>
                  <a:pt x="266578" y="910837"/>
                </a:lnTo>
                <a:lnTo>
                  <a:pt x="229770" y="900434"/>
                </a:lnTo>
                <a:lnTo>
                  <a:pt x="194662" y="883621"/>
                </a:lnTo>
                <a:lnTo>
                  <a:pt x="161539" y="860826"/>
                </a:lnTo>
                <a:lnTo>
                  <a:pt x="130688" y="832477"/>
                </a:lnTo>
                <a:lnTo>
                  <a:pt x="102394" y="799003"/>
                </a:lnTo>
                <a:lnTo>
                  <a:pt x="76945" y="760833"/>
                </a:lnTo>
                <a:lnTo>
                  <a:pt x="54626" y="718395"/>
                </a:lnTo>
                <a:lnTo>
                  <a:pt x="35724" y="672119"/>
                </a:lnTo>
                <a:lnTo>
                  <a:pt x="20524" y="622432"/>
                </a:lnTo>
                <a:lnTo>
                  <a:pt x="9312" y="569765"/>
                </a:lnTo>
                <a:lnTo>
                  <a:pt x="2375" y="514544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9775" y="4149090"/>
            <a:ext cx="79311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This</a:t>
            </a:r>
            <a:r>
              <a:rPr sz="16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sella 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turcica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is 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enlarged</a:t>
            </a:r>
            <a:endParaRPr sz="16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8361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>
              <a:lnSpc>
                <a:spcPct val="100000"/>
              </a:lnSpc>
            </a:pPr>
            <a:r>
              <a:rPr sz="4000" b="1" spc="-1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3: </a:t>
            </a:r>
            <a:r>
              <a:rPr sz="4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Adrenals</a:t>
            </a:r>
            <a:r>
              <a:rPr sz="4000" b="1" spc="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sz="40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istology</a:t>
            </a:r>
            <a:endParaRPr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067" y="1603755"/>
            <a:ext cx="4264533" cy="403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7637" y="1595437"/>
            <a:ext cx="4276725" cy="40481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844"/>
              </a:spcBef>
            </a:pPr>
            <a:r>
              <a:rPr sz="1800" b="1" spc="-5" dirty="0">
                <a:latin typeface="Calibri"/>
                <a:cs typeface="Calibri"/>
              </a:rPr>
              <a:t>The adrenal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gland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24400" y="1600200"/>
            <a:ext cx="42672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9573" y="1595437"/>
            <a:ext cx="4276725" cy="4048125"/>
          </a:xfrm>
          <a:custGeom>
            <a:avLst/>
            <a:gdLst/>
            <a:ahLst/>
            <a:cxnLst/>
            <a:rect l="l" t="t" r="r" b="b"/>
            <a:pathLst>
              <a:path w="4276725" h="4048125">
                <a:moveTo>
                  <a:pt x="0" y="4048125"/>
                </a:moveTo>
                <a:lnTo>
                  <a:pt x="4276725" y="4048125"/>
                </a:lnTo>
                <a:lnTo>
                  <a:pt x="4276725" y="0"/>
                </a:lnTo>
                <a:lnTo>
                  <a:pt x="0" y="0"/>
                </a:lnTo>
                <a:lnTo>
                  <a:pt x="0" y="4048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998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DEMO – II Adrenal Glands + Pituitary Gland</vt:lpstr>
      <vt:lpstr>STATION – 1: Embryology of Adrenal Glands</vt:lpstr>
      <vt:lpstr>STATION – 1: Embryology of Adrenal Glands</vt:lpstr>
      <vt:lpstr>STATION – 1: Embryology of Adrenal Glands</vt:lpstr>
      <vt:lpstr>STATION – 1: Embryology of Pituitary Gland</vt:lpstr>
      <vt:lpstr>STATION – 2: Pituitary Gland Anatomy</vt:lpstr>
      <vt:lpstr>STATION – 2: Hormones Secreted By The Pituitary Gland</vt:lpstr>
      <vt:lpstr>STATION – 2: Pituitary (x-ray)</vt:lpstr>
      <vt:lpstr>STATION – 3: Adrenals Histology</vt:lpstr>
      <vt:lpstr>Slide 10</vt:lpstr>
      <vt:lpstr>STATION – 3: Adrenals Histology</vt:lpstr>
      <vt:lpstr>STATION – 3: Pituitary Histology</vt:lpstr>
      <vt:lpstr>STATION – 3: Pituitary Histology (Adenohypophysis/Pars distalis)</vt:lpstr>
      <vt:lpstr>STATION – 3: Pituitary histology (Neurohypophysis)</vt:lpstr>
      <vt:lpstr>STATION – 4: Adrenal Glands anatomy</vt:lpstr>
      <vt:lpstr>STATION – 4: Adrenal glands anatomy</vt:lpstr>
      <vt:lpstr>STATION – 4: Pituitary Gland Anatomy</vt:lpstr>
      <vt:lpstr>STATION – 4: Pituitary Gland Anatomy</vt:lpstr>
      <vt:lpstr>STATION – 4: Pituitary gland anatomy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- 2</dc:title>
  <dc:creator>user</dc:creator>
  <cp:lastModifiedBy>Ali Alhashili</cp:lastModifiedBy>
  <cp:revision>4</cp:revision>
  <dcterms:created xsi:type="dcterms:W3CDTF">2016-06-14T13:51:55Z</dcterms:created>
  <dcterms:modified xsi:type="dcterms:W3CDTF">2016-06-18T16:56:24Z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2016-06-14T00:00:00Z</vt:filetime>
  </property>
</Properties>
</file>