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3" r:id="rId6"/>
    <p:sldId id="259" r:id="rId7"/>
    <p:sldId id="260" r:id="rId8"/>
    <p:sldId id="261" r:id="rId9"/>
    <p:sldId id="262"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2CB915-798D-4E1D-8E0E-1388A10616B0}"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6530D-249E-4FC4-AF46-D85F5D078E47}" type="slidenum">
              <a:rPr lang="en-US" smtClean="0"/>
              <a:pPr/>
              <a:t>‹#›</a:t>
            </a:fld>
            <a:endParaRPr lang="en-US"/>
          </a:p>
        </p:txBody>
      </p:sp>
    </p:spTree>
    <p:extLst>
      <p:ext uri="{BB962C8B-B14F-4D97-AF65-F5344CB8AC3E}">
        <p14:creationId xmlns="" xmlns:p14="http://schemas.microsoft.com/office/powerpoint/2010/main" val="59108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CB915-798D-4E1D-8E0E-1388A10616B0}"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6530D-249E-4FC4-AF46-D85F5D078E47}" type="slidenum">
              <a:rPr lang="en-US" smtClean="0"/>
              <a:pPr/>
              <a:t>‹#›</a:t>
            </a:fld>
            <a:endParaRPr lang="en-US"/>
          </a:p>
        </p:txBody>
      </p:sp>
    </p:spTree>
    <p:extLst>
      <p:ext uri="{BB962C8B-B14F-4D97-AF65-F5344CB8AC3E}">
        <p14:creationId xmlns="" xmlns:p14="http://schemas.microsoft.com/office/powerpoint/2010/main" val="3327275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CB915-798D-4E1D-8E0E-1388A10616B0}"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6530D-249E-4FC4-AF46-D85F5D078E47}" type="slidenum">
              <a:rPr lang="en-US" smtClean="0"/>
              <a:pPr/>
              <a:t>‹#›</a:t>
            </a:fld>
            <a:endParaRPr lang="en-US"/>
          </a:p>
        </p:txBody>
      </p:sp>
    </p:spTree>
    <p:extLst>
      <p:ext uri="{BB962C8B-B14F-4D97-AF65-F5344CB8AC3E}">
        <p14:creationId xmlns="" xmlns:p14="http://schemas.microsoft.com/office/powerpoint/2010/main" val="353930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CB915-798D-4E1D-8E0E-1388A10616B0}"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6530D-249E-4FC4-AF46-D85F5D078E47}" type="slidenum">
              <a:rPr lang="en-US" smtClean="0"/>
              <a:pPr/>
              <a:t>‹#›</a:t>
            </a:fld>
            <a:endParaRPr lang="en-US"/>
          </a:p>
        </p:txBody>
      </p:sp>
    </p:spTree>
    <p:extLst>
      <p:ext uri="{BB962C8B-B14F-4D97-AF65-F5344CB8AC3E}">
        <p14:creationId xmlns="" xmlns:p14="http://schemas.microsoft.com/office/powerpoint/2010/main" val="135043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CB915-798D-4E1D-8E0E-1388A10616B0}"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6530D-249E-4FC4-AF46-D85F5D078E47}" type="slidenum">
              <a:rPr lang="en-US" smtClean="0"/>
              <a:pPr/>
              <a:t>‹#›</a:t>
            </a:fld>
            <a:endParaRPr lang="en-US"/>
          </a:p>
        </p:txBody>
      </p:sp>
    </p:spTree>
    <p:extLst>
      <p:ext uri="{BB962C8B-B14F-4D97-AF65-F5344CB8AC3E}">
        <p14:creationId xmlns="" xmlns:p14="http://schemas.microsoft.com/office/powerpoint/2010/main" val="68752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2CB915-798D-4E1D-8E0E-1388A10616B0}" type="datetimeFigureOut">
              <a:rPr lang="en-US" smtClean="0"/>
              <a:pPr/>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6530D-249E-4FC4-AF46-D85F5D078E47}" type="slidenum">
              <a:rPr lang="en-US" smtClean="0"/>
              <a:pPr/>
              <a:t>‹#›</a:t>
            </a:fld>
            <a:endParaRPr lang="en-US"/>
          </a:p>
        </p:txBody>
      </p:sp>
    </p:spTree>
    <p:extLst>
      <p:ext uri="{BB962C8B-B14F-4D97-AF65-F5344CB8AC3E}">
        <p14:creationId xmlns="" xmlns:p14="http://schemas.microsoft.com/office/powerpoint/2010/main" val="91279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2CB915-798D-4E1D-8E0E-1388A10616B0}" type="datetimeFigureOut">
              <a:rPr lang="en-US" smtClean="0"/>
              <a:pPr/>
              <a:t>6/6/2016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6530D-249E-4FC4-AF46-D85F5D078E47}" type="slidenum">
              <a:rPr lang="en-US" smtClean="0"/>
              <a:pPr/>
              <a:t>‹#›</a:t>
            </a:fld>
            <a:endParaRPr lang="en-US"/>
          </a:p>
        </p:txBody>
      </p:sp>
    </p:spTree>
    <p:extLst>
      <p:ext uri="{BB962C8B-B14F-4D97-AF65-F5344CB8AC3E}">
        <p14:creationId xmlns="" xmlns:p14="http://schemas.microsoft.com/office/powerpoint/2010/main" val="101795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2CB915-798D-4E1D-8E0E-1388A10616B0}" type="datetimeFigureOut">
              <a:rPr lang="en-US" smtClean="0"/>
              <a:pPr/>
              <a:t>6/6/2016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6530D-249E-4FC4-AF46-D85F5D078E47}" type="slidenum">
              <a:rPr lang="en-US" smtClean="0"/>
              <a:pPr/>
              <a:t>‹#›</a:t>
            </a:fld>
            <a:endParaRPr lang="en-US"/>
          </a:p>
        </p:txBody>
      </p:sp>
    </p:spTree>
    <p:extLst>
      <p:ext uri="{BB962C8B-B14F-4D97-AF65-F5344CB8AC3E}">
        <p14:creationId xmlns="" xmlns:p14="http://schemas.microsoft.com/office/powerpoint/2010/main" val="379970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CB915-798D-4E1D-8E0E-1388A10616B0}" type="datetimeFigureOut">
              <a:rPr lang="en-US" smtClean="0"/>
              <a:pPr/>
              <a:t>6/6/2016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6530D-249E-4FC4-AF46-D85F5D078E47}" type="slidenum">
              <a:rPr lang="en-US" smtClean="0"/>
              <a:pPr/>
              <a:t>‹#›</a:t>
            </a:fld>
            <a:endParaRPr lang="en-US"/>
          </a:p>
        </p:txBody>
      </p:sp>
    </p:spTree>
    <p:extLst>
      <p:ext uri="{BB962C8B-B14F-4D97-AF65-F5344CB8AC3E}">
        <p14:creationId xmlns="" xmlns:p14="http://schemas.microsoft.com/office/powerpoint/2010/main" val="759560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CB915-798D-4E1D-8E0E-1388A10616B0}" type="datetimeFigureOut">
              <a:rPr lang="en-US" smtClean="0"/>
              <a:pPr/>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6530D-249E-4FC4-AF46-D85F5D078E47}" type="slidenum">
              <a:rPr lang="en-US" smtClean="0"/>
              <a:pPr/>
              <a:t>‹#›</a:t>
            </a:fld>
            <a:endParaRPr lang="en-US"/>
          </a:p>
        </p:txBody>
      </p:sp>
    </p:spTree>
    <p:extLst>
      <p:ext uri="{BB962C8B-B14F-4D97-AF65-F5344CB8AC3E}">
        <p14:creationId xmlns="" xmlns:p14="http://schemas.microsoft.com/office/powerpoint/2010/main" val="335119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CB915-798D-4E1D-8E0E-1388A10616B0}" type="datetimeFigureOut">
              <a:rPr lang="en-US" smtClean="0"/>
              <a:pPr/>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6530D-249E-4FC4-AF46-D85F5D078E47}" type="slidenum">
              <a:rPr lang="en-US" smtClean="0"/>
              <a:pPr/>
              <a:t>‹#›</a:t>
            </a:fld>
            <a:endParaRPr lang="en-US"/>
          </a:p>
        </p:txBody>
      </p:sp>
    </p:spTree>
    <p:extLst>
      <p:ext uri="{BB962C8B-B14F-4D97-AF65-F5344CB8AC3E}">
        <p14:creationId xmlns="" xmlns:p14="http://schemas.microsoft.com/office/powerpoint/2010/main" val="877898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CB915-798D-4E1D-8E0E-1388A10616B0}" type="datetimeFigureOut">
              <a:rPr lang="en-US" smtClean="0"/>
              <a:pPr/>
              <a:t>6/6/2016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6530D-249E-4FC4-AF46-D85F5D078E47}" type="slidenum">
              <a:rPr lang="en-US" smtClean="0"/>
              <a:pPr/>
              <a:t>‹#›</a:t>
            </a:fld>
            <a:endParaRPr lang="en-US"/>
          </a:p>
        </p:txBody>
      </p:sp>
    </p:spTree>
    <p:extLst>
      <p:ext uri="{BB962C8B-B14F-4D97-AF65-F5344CB8AC3E}">
        <p14:creationId xmlns="" xmlns:p14="http://schemas.microsoft.com/office/powerpoint/2010/main" val="1254166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b="1" dirty="0" smtClean="0">
                <a:solidFill>
                  <a:srgbClr val="C00000"/>
                </a:solidFill>
                <a:effectLst>
                  <a:outerShdw blurRad="38100" dist="38100" dir="2700000" algn="tl">
                    <a:srgbClr val="000000">
                      <a:alpha val="43137"/>
                    </a:srgbClr>
                  </a:outerShdw>
                </a:effectLst>
              </a:rPr>
              <a:t>DEMO – V</a:t>
            </a:r>
            <a:r>
              <a:rPr lang="en-US" dirty="0" smtClean="0"/>
              <a:t/>
            </a:r>
            <a:br>
              <a:rPr lang="en-US" dirty="0" smtClean="0"/>
            </a:br>
            <a:r>
              <a:rPr lang="en-US" sz="2200" b="1" u="sng" dirty="0" smtClean="0">
                <a:solidFill>
                  <a:schemeClr val="bg1">
                    <a:lumMod val="50000"/>
                  </a:schemeClr>
                </a:solidFill>
              </a:rPr>
              <a:t>(Meninges and CSF)</a:t>
            </a:r>
            <a:endParaRPr lang="en-US" sz="2200" b="1" u="sng" dirty="0">
              <a:solidFill>
                <a:schemeClr val="bg1">
                  <a:lumMod val="50000"/>
                </a:schemeClr>
              </a:solidFill>
            </a:endParaRPr>
          </a:p>
        </p:txBody>
      </p:sp>
      <p:sp>
        <p:nvSpPr>
          <p:cNvPr id="3" name="Subtitle 2"/>
          <p:cNvSpPr>
            <a:spLocks noGrp="1"/>
          </p:cNvSpPr>
          <p:nvPr>
            <p:ph type="subTitle" idx="1"/>
          </p:nvPr>
        </p:nvSpPr>
        <p:spPr>
          <a:xfrm>
            <a:off x="1371600" y="4876800"/>
            <a:ext cx="6400800" cy="1371600"/>
          </a:xfrm>
        </p:spPr>
        <p:txBody>
          <a:bodyPr/>
          <a:lstStyle/>
          <a:p>
            <a:r>
              <a:rPr lang="en-US" b="1" u="sng" dirty="0" smtClean="0">
                <a:solidFill>
                  <a:schemeClr val="tx1"/>
                </a:solidFill>
                <a:effectLst>
                  <a:outerShdw blurRad="38100" dist="38100" dir="2700000" algn="tl">
                    <a:srgbClr val="000000">
                      <a:alpha val="43137"/>
                    </a:srgbClr>
                  </a:outerShdw>
                </a:effectLst>
              </a:rPr>
              <a:t>Ali </a:t>
            </a:r>
            <a:r>
              <a:rPr lang="en-US" b="1" u="sng" dirty="0" err="1" smtClean="0">
                <a:solidFill>
                  <a:schemeClr val="tx1"/>
                </a:solidFill>
                <a:effectLst>
                  <a:outerShdw blurRad="38100" dist="38100" dir="2700000" algn="tl">
                    <a:srgbClr val="000000">
                      <a:alpha val="43137"/>
                    </a:srgbClr>
                  </a:outerShdw>
                </a:effectLst>
              </a:rPr>
              <a:t>Jassim</a:t>
            </a:r>
            <a:r>
              <a:rPr lang="en-US" b="1" u="sng" dirty="0" smtClean="0">
                <a:solidFill>
                  <a:schemeClr val="tx1"/>
                </a:solidFill>
                <a:effectLst>
                  <a:outerShdw blurRad="38100" dist="38100" dir="2700000" algn="tl">
                    <a:srgbClr val="000000">
                      <a:alpha val="43137"/>
                    </a:srgbClr>
                  </a:outerShdw>
                </a:effectLst>
              </a:rPr>
              <a:t> </a:t>
            </a:r>
            <a:r>
              <a:rPr lang="en-US" b="1" u="sng" dirty="0" err="1" smtClean="0">
                <a:solidFill>
                  <a:schemeClr val="tx1"/>
                </a:solidFill>
                <a:effectLst>
                  <a:outerShdw blurRad="38100" dist="38100" dir="2700000" algn="tl">
                    <a:srgbClr val="000000">
                      <a:alpha val="43137"/>
                    </a:srgbClr>
                  </a:outerShdw>
                </a:effectLst>
              </a:rPr>
              <a:t>Alhashli</a:t>
            </a:r>
            <a:endParaRPr lang="en-US" b="1" u="sng" dirty="0">
              <a:solidFill>
                <a:schemeClr val="tx1"/>
              </a:solidFill>
              <a:effectLst>
                <a:outerShdw blurRad="38100" dist="38100" dir="2700000" algn="tl">
                  <a:srgbClr val="000000">
                    <a:alpha val="43137"/>
                  </a:srgbClr>
                </a:outerShdw>
              </a:effectLst>
            </a:endParaRPr>
          </a:p>
          <a:p>
            <a:r>
              <a:rPr lang="en-US" sz="1800" dirty="0" smtClean="0">
                <a:solidFill>
                  <a:schemeClr val="tx1"/>
                </a:solidFill>
              </a:rPr>
              <a:t>Year IV – Unit VIII - CNS</a:t>
            </a:r>
            <a:endParaRPr lang="en-US" sz="1800" dirty="0">
              <a:solidFill>
                <a:schemeClr val="tx1"/>
              </a:solidFill>
            </a:endParaRPr>
          </a:p>
        </p:txBody>
      </p:sp>
      <p:pic>
        <p:nvPicPr>
          <p:cNvPr id="2050" name="Picture 2" descr="C:\Users\al hashli\Desktop\Ali\ali sultan bin casim tugra mai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24199" y="2133600"/>
            <a:ext cx="2961811" cy="26279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96047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95400"/>
            <a:ext cx="4343400" cy="4906963"/>
          </a:xfrm>
        </p:spPr>
        <p:txBody>
          <a:bodyPr>
            <a:normAutofit/>
          </a:bodyPr>
          <a:lstStyle/>
          <a:p>
            <a:pPr algn="just"/>
            <a:r>
              <a:rPr lang="en-US" sz="2200" b="1" dirty="0" err="1">
                <a:solidFill>
                  <a:srgbClr val="C00000"/>
                </a:solidFill>
                <a:effectLst>
                  <a:outerShdw blurRad="38100" dist="38100" dir="2700000" algn="tl">
                    <a:srgbClr val="000000">
                      <a:alpha val="43137"/>
                    </a:srgbClr>
                  </a:outerShdw>
                </a:effectLst>
              </a:rPr>
              <a:t>Q</a:t>
            </a:r>
            <a:r>
              <a:rPr lang="en-US" sz="2200" b="1" dirty="0" err="1" smtClean="0">
                <a:solidFill>
                  <a:srgbClr val="C00000"/>
                </a:solidFill>
                <a:effectLst>
                  <a:outerShdw blurRad="38100" dist="38100" dir="2700000" algn="tl">
                    <a:srgbClr val="000000">
                      <a:alpha val="43137"/>
                    </a:srgbClr>
                  </a:outerShdw>
                </a:effectLst>
              </a:rPr>
              <a:t>ueckenstedt</a:t>
            </a:r>
            <a:r>
              <a:rPr lang="en-US" sz="2200" b="1" dirty="0" smtClean="0">
                <a:solidFill>
                  <a:srgbClr val="C00000"/>
                </a:solidFill>
                <a:effectLst>
                  <a:outerShdw blurRad="38100" dist="38100" dir="2700000" algn="tl">
                    <a:srgbClr val="000000">
                      <a:alpha val="43137"/>
                    </a:srgbClr>
                  </a:outerShdw>
                </a:effectLst>
              </a:rPr>
              <a:t> test</a:t>
            </a:r>
            <a:r>
              <a:rPr lang="en-US" sz="2200" dirty="0" smtClean="0"/>
              <a:t>: </a:t>
            </a:r>
            <a:r>
              <a:rPr lang="en-US" sz="2200" dirty="0"/>
              <a:t>a test for spinal blockage of the subarachnoid space in which manual pressure is applied to the jugular vein to elevate venous pressure, which indicates the absence of a block when there is a simultaneous increase in cerebrospinal fluid pressure, and which indicates the presence of a block when cerebrospinal fluid pressure remains the same or almost the </a:t>
            </a:r>
            <a:r>
              <a:rPr lang="en-US" sz="2200" dirty="0" smtClean="0"/>
              <a:t>same (called also </a:t>
            </a:r>
            <a:r>
              <a:rPr lang="en-US" sz="2200" dirty="0" err="1" smtClean="0"/>
              <a:t>Queckenstedt</a:t>
            </a:r>
            <a:r>
              <a:rPr lang="en-US" sz="2200" dirty="0" smtClean="0"/>
              <a:t> sign)</a:t>
            </a:r>
            <a:endParaRPr lang="en-US" sz="2200" dirty="0"/>
          </a:p>
        </p:txBody>
      </p:sp>
      <p:sp>
        <p:nvSpPr>
          <p:cNvPr id="4" name="Title 1"/>
          <p:cNvSpPr>
            <a:spLocks noGrp="1"/>
          </p:cNvSpPr>
          <p:nvPr>
            <p:ph type="title"/>
          </p:nvPr>
        </p:nvSpPr>
        <p:spPr>
          <a:xfrm>
            <a:off x="457200" y="10886"/>
            <a:ext cx="8229600" cy="6749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- 3</a:t>
            </a:r>
            <a:endParaRPr lang="en-US" sz="3600" b="1" dirty="0">
              <a:solidFill>
                <a:srgbClr val="C00000"/>
              </a:solidFill>
              <a:effectLst>
                <a:outerShdw blurRad="38100" dist="38100" dir="2700000" algn="tl">
                  <a:srgbClr val="000000">
                    <a:alpha val="43137"/>
                  </a:srgbClr>
                </a:outerShdw>
              </a:effectLst>
            </a:endParaRPr>
          </a:p>
        </p:txBody>
      </p:sp>
      <p:pic>
        <p:nvPicPr>
          <p:cNvPr id="7170" name="Picture 2" descr="http://www.drtbalu.com/images/Tobey_ayn.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8532" t="5714" r="2580" b="6667"/>
          <a:stretch/>
        </p:blipFill>
        <p:spPr bwMode="auto">
          <a:xfrm>
            <a:off x="4724400" y="990600"/>
            <a:ext cx="4235174" cy="260917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7172" name="Picture 4" descr="http://www.drtbalu.com/images/Tobey_ayer.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582" t="6031" r="2220" b="6984"/>
          <a:stretch/>
        </p:blipFill>
        <p:spPr bwMode="auto">
          <a:xfrm>
            <a:off x="4724400" y="3969883"/>
            <a:ext cx="4235174" cy="2609169"/>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49948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364163"/>
          </a:xfrm>
        </p:spPr>
        <p:txBody>
          <a:bodyPr>
            <a:normAutofit/>
          </a:bodyPr>
          <a:lstStyle/>
          <a:p>
            <a:pPr algn="just"/>
            <a:r>
              <a:rPr lang="en-US" sz="1600" b="1" dirty="0" smtClean="0">
                <a:solidFill>
                  <a:srgbClr val="C00000"/>
                </a:solidFill>
                <a:effectLst>
                  <a:outerShdw blurRad="38100" dist="38100" dir="2700000" algn="tl">
                    <a:srgbClr val="000000">
                      <a:alpha val="43137"/>
                    </a:srgbClr>
                  </a:outerShdw>
                </a:effectLst>
              </a:rPr>
              <a:t>Blood-brain barrier (BBB): it is composed of:</a:t>
            </a:r>
          </a:p>
          <a:p>
            <a:pPr lvl="1" algn="just"/>
            <a:r>
              <a:rPr lang="en-US" sz="1600" dirty="0" smtClean="0"/>
              <a:t>Capillary endothelial cells with tight junctions.</a:t>
            </a:r>
          </a:p>
          <a:p>
            <a:pPr lvl="1" algn="just"/>
            <a:r>
              <a:rPr lang="en-US" sz="1600" dirty="0" smtClean="0"/>
              <a:t>Basement membrane.</a:t>
            </a:r>
          </a:p>
          <a:p>
            <a:pPr lvl="1" algn="just"/>
            <a:r>
              <a:rPr lang="en-US" sz="1600" dirty="0" smtClean="0"/>
              <a:t>Astrocytes.</a:t>
            </a:r>
          </a:p>
          <a:p>
            <a:pPr algn="just"/>
            <a:r>
              <a:rPr lang="en-US" sz="1600" b="1" dirty="0" smtClean="0">
                <a:solidFill>
                  <a:srgbClr val="C00000"/>
                </a:solidFill>
                <a:effectLst>
                  <a:outerShdw blurRad="38100" dist="38100" dir="2700000" algn="tl">
                    <a:srgbClr val="000000">
                      <a:alpha val="43137"/>
                    </a:srgbClr>
                  </a:outerShdw>
                </a:effectLst>
              </a:rPr>
              <a:t>There are some areas in the brain which are deficient in blood-brain barrier (BBB):</a:t>
            </a:r>
          </a:p>
          <a:p>
            <a:pPr lvl="1" algn="just"/>
            <a:r>
              <a:rPr lang="en-US" sz="1600" b="1" dirty="0" smtClean="0"/>
              <a:t>Area </a:t>
            </a:r>
            <a:r>
              <a:rPr lang="en-US" sz="1600" b="1" dirty="0" err="1" smtClean="0"/>
              <a:t>postrema</a:t>
            </a:r>
            <a:r>
              <a:rPr lang="en-US" sz="1600" dirty="0" smtClean="0"/>
              <a:t>: it is the center which is responsible for nausea and vomiting and is present at the junction where 4</a:t>
            </a:r>
            <a:r>
              <a:rPr lang="en-US" sz="1600" baseline="30000" dirty="0" smtClean="0"/>
              <a:t>th</a:t>
            </a:r>
            <a:r>
              <a:rPr lang="en-US" sz="1600" dirty="0" smtClean="0"/>
              <a:t> ventricle meets the central canal.</a:t>
            </a:r>
          </a:p>
          <a:p>
            <a:pPr lvl="1" algn="just"/>
            <a:r>
              <a:rPr lang="en-US" sz="1600" b="1" dirty="0" smtClean="0"/>
              <a:t>Pineal gland: </a:t>
            </a:r>
            <a:r>
              <a:rPr lang="en-US" sz="1600" dirty="0" smtClean="0"/>
              <a:t>which is secreting melatonin that regulates circadian rhythm.</a:t>
            </a:r>
            <a:endParaRPr lang="en-US" sz="1600" b="1" dirty="0" smtClean="0"/>
          </a:p>
          <a:p>
            <a:pPr lvl="1" algn="just"/>
            <a:r>
              <a:rPr lang="en-US" sz="1600" b="1" dirty="0" smtClean="0"/>
              <a:t>Posterior pituitary gland.</a:t>
            </a:r>
          </a:p>
          <a:p>
            <a:pPr lvl="1" algn="just"/>
            <a:r>
              <a:rPr lang="en-US" sz="1600" b="1" dirty="0" smtClean="0"/>
              <a:t>Hypothalamus.</a:t>
            </a:r>
          </a:p>
          <a:p>
            <a:pPr marL="457200" lvl="1" indent="0" algn="just">
              <a:buNone/>
            </a:pPr>
            <a:r>
              <a:rPr lang="en-US" sz="1600" u="sng" dirty="0" smtClean="0"/>
              <a:t>Note</a:t>
            </a:r>
            <a:r>
              <a:rPr lang="en-US" sz="1600" dirty="0" smtClean="0"/>
              <a:t>: in newborns, blood-brain barrier is still not completely developed and this explains why kernicterus can occur in them.</a:t>
            </a:r>
          </a:p>
        </p:txBody>
      </p:sp>
      <p:sp>
        <p:nvSpPr>
          <p:cNvPr id="4" name="Title 1"/>
          <p:cNvSpPr>
            <a:spLocks noGrp="1"/>
          </p:cNvSpPr>
          <p:nvPr>
            <p:ph type="title"/>
          </p:nvPr>
        </p:nvSpPr>
        <p:spPr>
          <a:xfrm>
            <a:off x="457200" y="10886"/>
            <a:ext cx="8229600" cy="6749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- 3</a:t>
            </a:r>
            <a:endParaRPr lang="en-US" sz="3600" b="1" dirty="0">
              <a:solidFill>
                <a:srgbClr val="C00000"/>
              </a:solidFill>
              <a:effectLst>
                <a:outerShdw blurRad="38100" dist="38100" dir="2700000" algn="tl">
                  <a:srgbClr val="000000">
                    <a:alpha val="43137"/>
                  </a:srgbClr>
                </a:outerShdw>
              </a:effectLst>
            </a:endParaRPr>
          </a:p>
        </p:txBody>
      </p:sp>
      <p:pic>
        <p:nvPicPr>
          <p:cNvPr id="9218" name="Picture 2" descr="http://web.stanford.edu/group/hopes/cgi-bin/hopes_test/wp-content/uploads/2015/09/Blood-Brain-Barrier-Picture-2-581x383.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388" b="8690"/>
          <a:stretch/>
        </p:blipFill>
        <p:spPr bwMode="auto">
          <a:xfrm>
            <a:off x="1066800" y="4191000"/>
            <a:ext cx="4038600" cy="253938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9222" name="Picture 6" descr="http://www.abclawcenters.com/wp-content/uploads/2014/11/original_kernicterus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10200" y="4191000"/>
            <a:ext cx="3174226" cy="253938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71884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0886"/>
            <a:ext cx="8229600" cy="10559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3</a:t>
            </a:r>
            <a:br>
              <a:rPr lang="en-US" sz="3600" b="1" dirty="0" smtClean="0">
                <a:solidFill>
                  <a:srgbClr val="C00000"/>
                </a:solidFill>
                <a:effectLst>
                  <a:outerShdw blurRad="38100" dist="38100" dir="2700000" algn="tl">
                    <a:srgbClr val="000000">
                      <a:alpha val="43137"/>
                    </a:srgbClr>
                  </a:outerShdw>
                </a:effectLst>
              </a:rPr>
            </a:br>
            <a:r>
              <a:rPr lang="en-US" sz="2000" b="1" dirty="0" smtClean="0">
                <a:solidFill>
                  <a:srgbClr val="C00000"/>
                </a:solidFill>
                <a:effectLst>
                  <a:outerShdw blurRad="38100" dist="38100" dir="2700000" algn="tl">
                    <a:srgbClr val="000000">
                      <a:alpha val="43137"/>
                    </a:srgbClr>
                  </a:outerShdw>
                </a:effectLst>
              </a:rPr>
              <a:t>(Comparison of CSF composition in different conditions)</a:t>
            </a:r>
            <a:endParaRPr lang="en-US" sz="2000" b="1" dirty="0">
              <a:solidFill>
                <a:srgbClr val="C00000"/>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 xmlns:p14="http://schemas.microsoft.com/office/powerpoint/2010/main" val="1647746259"/>
              </p:ext>
            </p:extLst>
          </p:nvPr>
        </p:nvGraphicFramePr>
        <p:xfrm>
          <a:off x="228600" y="1905000"/>
          <a:ext cx="8686800" cy="3444240"/>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370840">
                <a:tc>
                  <a:txBody>
                    <a:bodyPr/>
                    <a:lstStyle/>
                    <a:p>
                      <a:pPr algn="ctr"/>
                      <a:r>
                        <a:rPr lang="en-US" sz="1400" dirty="0" smtClean="0">
                          <a:effectLst>
                            <a:outerShdw blurRad="38100" dist="38100" dir="2700000" algn="tl">
                              <a:srgbClr val="000000">
                                <a:alpha val="43137"/>
                              </a:srgbClr>
                            </a:outerShdw>
                          </a:effectLst>
                        </a:rPr>
                        <a:t>Characteristics</a:t>
                      </a:r>
                      <a:endParaRPr lang="en-US" sz="1400" dirty="0">
                        <a:effectLst>
                          <a:outerShdw blurRad="38100" dist="38100" dir="2700000" algn="tl">
                            <a:srgbClr val="000000">
                              <a:alpha val="43137"/>
                            </a:srgbClr>
                          </a:outerShdw>
                        </a:effectLst>
                      </a:endParaRPr>
                    </a:p>
                  </a:txBody>
                  <a:tcPr/>
                </a:tc>
                <a:tc>
                  <a:txBody>
                    <a:bodyPr/>
                    <a:lstStyle/>
                    <a:p>
                      <a:pPr algn="ctr"/>
                      <a:r>
                        <a:rPr lang="en-US" sz="1400" dirty="0" smtClean="0">
                          <a:effectLst>
                            <a:outerShdw blurRad="38100" dist="38100" dir="2700000" algn="tl">
                              <a:srgbClr val="000000">
                                <a:alpha val="43137"/>
                              </a:srgbClr>
                            </a:outerShdw>
                          </a:effectLst>
                        </a:rPr>
                        <a:t>Normal</a:t>
                      </a:r>
                      <a:endParaRPr lang="en-US" sz="1400" dirty="0">
                        <a:effectLst>
                          <a:outerShdw blurRad="38100" dist="38100" dir="2700000" algn="tl">
                            <a:srgbClr val="000000">
                              <a:alpha val="43137"/>
                            </a:srgbClr>
                          </a:outerShdw>
                        </a:effectLst>
                      </a:endParaRPr>
                    </a:p>
                  </a:txBody>
                  <a:tcPr/>
                </a:tc>
                <a:tc>
                  <a:txBody>
                    <a:bodyPr/>
                    <a:lstStyle/>
                    <a:p>
                      <a:pPr algn="ctr"/>
                      <a:r>
                        <a:rPr lang="en-US" sz="1400" dirty="0" smtClean="0">
                          <a:effectLst>
                            <a:outerShdw blurRad="38100" dist="38100" dir="2700000" algn="tl">
                              <a:srgbClr val="000000">
                                <a:alpha val="43137"/>
                              </a:srgbClr>
                            </a:outerShdw>
                          </a:effectLst>
                        </a:rPr>
                        <a:t>Pyogenic meningitis</a:t>
                      </a:r>
                      <a:endParaRPr lang="en-US" sz="1400" dirty="0">
                        <a:effectLst>
                          <a:outerShdw blurRad="38100" dist="38100" dir="2700000" algn="tl">
                            <a:srgbClr val="000000">
                              <a:alpha val="43137"/>
                            </a:srgbClr>
                          </a:outerShdw>
                        </a:effectLst>
                      </a:endParaRPr>
                    </a:p>
                  </a:txBody>
                  <a:tcPr/>
                </a:tc>
                <a:tc>
                  <a:txBody>
                    <a:bodyPr/>
                    <a:lstStyle/>
                    <a:p>
                      <a:pPr algn="ctr"/>
                      <a:r>
                        <a:rPr lang="en-US" sz="1400" dirty="0" smtClean="0">
                          <a:effectLst>
                            <a:outerShdw blurRad="38100" dist="38100" dir="2700000" algn="tl">
                              <a:srgbClr val="000000">
                                <a:alpha val="43137"/>
                              </a:srgbClr>
                            </a:outerShdw>
                          </a:effectLst>
                        </a:rPr>
                        <a:t>Tuberculous meningitis</a:t>
                      </a:r>
                      <a:endParaRPr lang="en-US" sz="1400" dirty="0">
                        <a:effectLst>
                          <a:outerShdw blurRad="38100" dist="38100" dir="2700000" algn="tl">
                            <a:srgbClr val="000000">
                              <a:alpha val="43137"/>
                            </a:srgbClr>
                          </a:outerShdw>
                        </a:effectLst>
                      </a:endParaRPr>
                    </a:p>
                  </a:txBody>
                  <a:tcPr/>
                </a:tc>
                <a:tc>
                  <a:txBody>
                    <a:bodyPr/>
                    <a:lstStyle/>
                    <a:p>
                      <a:pPr algn="ctr"/>
                      <a:r>
                        <a:rPr lang="en-US" sz="1400" dirty="0" smtClean="0">
                          <a:effectLst>
                            <a:outerShdw blurRad="38100" dist="38100" dir="2700000" algn="tl">
                              <a:srgbClr val="000000">
                                <a:alpha val="43137"/>
                              </a:srgbClr>
                            </a:outerShdw>
                          </a:effectLst>
                        </a:rPr>
                        <a:t>Viral meningitis</a:t>
                      </a:r>
                      <a:endParaRPr lang="en-US" sz="1400" dirty="0">
                        <a:effectLst>
                          <a:outerShdw blurRad="38100" dist="38100" dir="2700000" algn="tl">
                            <a:srgbClr val="000000">
                              <a:alpha val="43137"/>
                            </a:srgbClr>
                          </a:outerShdw>
                        </a:effectLst>
                      </a:endParaRPr>
                    </a:p>
                  </a:txBody>
                  <a:tcPr/>
                </a:tc>
              </a:tr>
              <a:tr h="370840">
                <a:tc>
                  <a:txBody>
                    <a:bodyPr/>
                    <a:lstStyle/>
                    <a:p>
                      <a:pPr algn="ctr"/>
                      <a:r>
                        <a:rPr lang="en-US" sz="1400" b="1" dirty="0" smtClean="0">
                          <a:effectLst>
                            <a:outerShdw blurRad="38100" dist="38100" dir="2700000" algn="tl">
                              <a:srgbClr val="000000">
                                <a:alpha val="43137"/>
                              </a:srgbClr>
                            </a:outerShdw>
                          </a:effectLst>
                        </a:rPr>
                        <a:t>Color</a:t>
                      </a:r>
                      <a:endParaRPr lang="en-US" sz="1400" b="1" dirty="0">
                        <a:effectLst>
                          <a:outerShdw blurRad="38100" dist="38100" dir="2700000" algn="tl">
                            <a:srgbClr val="000000">
                              <a:alpha val="43137"/>
                            </a:srgbClr>
                          </a:outerShdw>
                        </a:effectLst>
                      </a:endParaRPr>
                    </a:p>
                  </a:txBody>
                  <a:tcPr/>
                </a:tc>
                <a:tc>
                  <a:txBody>
                    <a:bodyPr/>
                    <a:lstStyle/>
                    <a:p>
                      <a:r>
                        <a:rPr lang="en-US" sz="1400" dirty="0" smtClean="0"/>
                        <a:t>Clear</a:t>
                      </a:r>
                      <a:endParaRPr lang="en-US" sz="1400" dirty="0"/>
                    </a:p>
                  </a:txBody>
                  <a:tcPr/>
                </a:tc>
                <a:tc>
                  <a:txBody>
                    <a:bodyPr/>
                    <a:lstStyle/>
                    <a:p>
                      <a:r>
                        <a:rPr lang="en-US" sz="1400" dirty="0" smtClean="0"/>
                        <a:t>Yellow/</a:t>
                      </a:r>
                      <a:r>
                        <a:rPr lang="en-US" sz="1400" baseline="0" dirty="0" smtClean="0"/>
                        <a:t> turbid (due to presence of pus)</a:t>
                      </a:r>
                      <a:endParaRPr lang="en-US" sz="1400" dirty="0"/>
                    </a:p>
                  </a:txBody>
                  <a:tcPr/>
                </a:tc>
                <a:tc>
                  <a:txBody>
                    <a:bodyPr/>
                    <a:lstStyle/>
                    <a:p>
                      <a:r>
                        <a:rPr lang="en-US" sz="1400" dirty="0" smtClean="0"/>
                        <a:t>Turbid ± fibrin web</a:t>
                      </a:r>
                      <a:endParaRPr lang="en-US" sz="1400" dirty="0"/>
                    </a:p>
                  </a:txBody>
                  <a:tcPr/>
                </a:tc>
                <a:tc>
                  <a:txBody>
                    <a:bodyPr/>
                    <a:lstStyle/>
                    <a:p>
                      <a:r>
                        <a:rPr lang="en-US" sz="1400" dirty="0" smtClean="0"/>
                        <a:t>Clear </a:t>
                      </a:r>
                      <a:endParaRPr lang="en-US" sz="1400" dirty="0"/>
                    </a:p>
                  </a:txBody>
                  <a:tcPr/>
                </a:tc>
              </a:tr>
              <a:tr h="370840">
                <a:tc>
                  <a:txBody>
                    <a:bodyPr/>
                    <a:lstStyle/>
                    <a:p>
                      <a:pPr algn="ctr"/>
                      <a:r>
                        <a:rPr lang="en-US" sz="1400" b="1" dirty="0" smtClean="0">
                          <a:effectLst>
                            <a:outerShdw blurRad="38100" dist="38100" dir="2700000" algn="tl">
                              <a:srgbClr val="000000">
                                <a:alpha val="43137"/>
                              </a:srgbClr>
                            </a:outerShdw>
                          </a:effectLst>
                        </a:rPr>
                        <a:t>Cells</a:t>
                      </a:r>
                      <a:endParaRPr lang="en-US" sz="1400" b="1" dirty="0">
                        <a:effectLst>
                          <a:outerShdw blurRad="38100" dist="38100" dir="2700000" algn="tl">
                            <a:srgbClr val="000000">
                              <a:alpha val="43137"/>
                            </a:srgbClr>
                          </a:outerShdw>
                        </a:effectLst>
                      </a:endParaRPr>
                    </a:p>
                  </a:txBody>
                  <a:tcPr/>
                </a:tc>
                <a:tc>
                  <a:txBody>
                    <a:bodyPr/>
                    <a:lstStyle/>
                    <a:p>
                      <a:r>
                        <a:rPr lang="en-US" sz="1400" dirty="0" smtClean="0"/>
                        <a:t>Neutrophils are not present</a:t>
                      </a:r>
                      <a:r>
                        <a:rPr lang="en-US" sz="1400" baseline="0" dirty="0" smtClean="0"/>
                        <a:t> but there are few lymphocytes (</a:t>
                      </a:r>
                      <a:r>
                        <a:rPr lang="ar-SA" sz="1400" baseline="0" dirty="0" smtClean="0"/>
                        <a:t>&gt;</a:t>
                      </a:r>
                      <a:r>
                        <a:rPr lang="en-US" sz="1400" baseline="0" dirty="0" smtClean="0"/>
                        <a:t>5/ml3)</a:t>
                      </a:r>
                      <a:endParaRPr lang="en-US" sz="1400" dirty="0"/>
                    </a:p>
                  </a:txBody>
                  <a:tcPr/>
                </a:tc>
                <a:tc>
                  <a:txBody>
                    <a:bodyPr/>
                    <a:lstStyle/>
                    <a:p>
                      <a:r>
                        <a:rPr lang="en-US" sz="1400" dirty="0" smtClean="0"/>
                        <a:t>+++ neutrophils</a:t>
                      </a:r>
                      <a:r>
                        <a:rPr lang="en-US" sz="1400" baseline="0" dirty="0" smtClean="0"/>
                        <a:t> / + lymphocytes</a:t>
                      </a:r>
                      <a:endParaRPr lang="en-US" sz="1400" dirty="0"/>
                    </a:p>
                  </a:txBody>
                  <a:tcPr/>
                </a:tc>
                <a:tc>
                  <a:txBody>
                    <a:bodyPr/>
                    <a:lstStyle/>
                    <a:p>
                      <a:r>
                        <a:rPr lang="en-US" sz="1400" dirty="0" smtClean="0"/>
                        <a:t>+ neutrophils/</a:t>
                      </a:r>
                      <a:r>
                        <a:rPr lang="en-US" sz="1400" baseline="0" dirty="0" smtClean="0"/>
                        <a:t> +++ lymphocytes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 neutrophils/</a:t>
                      </a:r>
                      <a:r>
                        <a:rPr lang="en-US" sz="1400" baseline="0" dirty="0" smtClean="0"/>
                        <a:t> +++ lymphocytes</a:t>
                      </a:r>
                      <a:endParaRPr lang="en-US" sz="1400" dirty="0" smtClean="0"/>
                    </a:p>
                    <a:p>
                      <a:endParaRPr lang="en-US" sz="1400" dirty="0"/>
                    </a:p>
                  </a:txBody>
                  <a:tcPr/>
                </a:tc>
              </a:tr>
              <a:tr h="370840">
                <a:tc>
                  <a:txBody>
                    <a:bodyPr/>
                    <a:lstStyle/>
                    <a:p>
                      <a:pPr algn="ctr"/>
                      <a:r>
                        <a:rPr lang="en-US" sz="1400" b="1" dirty="0" smtClean="0">
                          <a:effectLst>
                            <a:outerShdw blurRad="38100" dist="38100" dir="2700000" algn="tl">
                              <a:srgbClr val="000000">
                                <a:alpha val="43137"/>
                              </a:srgbClr>
                            </a:outerShdw>
                          </a:effectLst>
                        </a:rPr>
                        <a:t>Glucose level</a:t>
                      </a:r>
                      <a:endParaRPr lang="en-US" sz="1400" b="1" dirty="0">
                        <a:effectLst>
                          <a:outerShdw blurRad="38100" dist="38100" dir="2700000" algn="tl">
                            <a:srgbClr val="000000">
                              <a:alpha val="43137"/>
                            </a:srgbClr>
                          </a:outerShdw>
                        </a:effectLst>
                      </a:endParaRPr>
                    </a:p>
                  </a:txBody>
                  <a:tcPr/>
                </a:tc>
                <a:tc>
                  <a:txBody>
                    <a:bodyPr/>
                    <a:lstStyle/>
                    <a:p>
                      <a:r>
                        <a:rPr lang="en-US" sz="1400" dirty="0" smtClean="0"/>
                        <a:t>66% or 2/3 of plasma glucose concentration</a:t>
                      </a:r>
                      <a:endParaRPr lang="en-US" sz="1400" dirty="0"/>
                    </a:p>
                  </a:txBody>
                  <a:tcPr/>
                </a:tc>
                <a:tc>
                  <a:txBody>
                    <a:bodyPr/>
                    <a:lstStyle/>
                    <a:p>
                      <a:r>
                        <a:rPr lang="en-US" sz="1400" dirty="0" smtClean="0"/>
                        <a:t>Decreased (</a:t>
                      </a:r>
                      <a:r>
                        <a:rPr lang="ar-BH" sz="1400" dirty="0" smtClean="0"/>
                        <a:t>&gt;</a:t>
                      </a:r>
                      <a:r>
                        <a:rPr lang="en-US" sz="1400" dirty="0" smtClean="0"/>
                        <a:t>50%</a:t>
                      </a:r>
                      <a:r>
                        <a:rPr lang="en-US" sz="1400" baseline="0" dirty="0" smtClean="0"/>
                        <a:t> of plasma glucose concentration)</a:t>
                      </a:r>
                      <a:endParaRPr lang="en-US" sz="1400" dirty="0"/>
                    </a:p>
                  </a:txBody>
                  <a:tcPr/>
                </a:tc>
                <a:tc>
                  <a:txBody>
                    <a:bodyPr/>
                    <a:lstStyle/>
                    <a:p>
                      <a:r>
                        <a:rPr lang="en-US" sz="1400" dirty="0" smtClean="0"/>
                        <a:t>Decreased (</a:t>
                      </a:r>
                      <a:r>
                        <a:rPr lang="ar-BH" sz="1400" dirty="0" smtClean="0"/>
                        <a:t>&gt;</a:t>
                      </a:r>
                      <a:r>
                        <a:rPr lang="en-US" sz="1400" dirty="0" smtClean="0"/>
                        <a:t>50%</a:t>
                      </a:r>
                      <a:r>
                        <a:rPr lang="en-US" sz="1400" baseline="0" dirty="0" smtClean="0"/>
                        <a:t> of plasma glucose concentration)</a:t>
                      </a:r>
                      <a:endParaRPr lang="en-US" sz="1400" dirty="0"/>
                    </a:p>
                  </a:txBody>
                  <a:tcPr/>
                </a:tc>
                <a:tc>
                  <a:txBody>
                    <a:bodyPr/>
                    <a:lstStyle/>
                    <a:p>
                      <a:r>
                        <a:rPr lang="ar-BH" sz="1400" dirty="0" smtClean="0"/>
                        <a:t>&lt;</a:t>
                      </a:r>
                      <a:r>
                        <a:rPr lang="en-US" sz="1400" dirty="0" smtClean="0"/>
                        <a:t>50%</a:t>
                      </a:r>
                      <a:r>
                        <a:rPr lang="en-US" sz="1400" baseline="0" dirty="0" smtClean="0"/>
                        <a:t> of plasma glucose concentration</a:t>
                      </a:r>
                      <a:endParaRPr lang="en-US" sz="1400" dirty="0"/>
                    </a:p>
                  </a:txBody>
                  <a:tcPr/>
                </a:tc>
              </a:tr>
              <a:tr h="370840">
                <a:tc>
                  <a:txBody>
                    <a:bodyPr/>
                    <a:lstStyle/>
                    <a:p>
                      <a:pPr algn="ctr"/>
                      <a:r>
                        <a:rPr lang="en-US" sz="1400" b="1" dirty="0" smtClean="0">
                          <a:effectLst>
                            <a:outerShdw blurRad="38100" dist="38100" dir="2700000" algn="tl">
                              <a:srgbClr val="000000">
                                <a:alpha val="43137"/>
                              </a:srgbClr>
                            </a:outerShdw>
                          </a:effectLst>
                        </a:rPr>
                        <a:t>proteins</a:t>
                      </a:r>
                      <a:endParaRPr lang="en-US" sz="1400" b="1" dirty="0">
                        <a:effectLst>
                          <a:outerShdw blurRad="38100" dist="38100" dir="2700000" algn="tl">
                            <a:srgbClr val="000000">
                              <a:alpha val="43137"/>
                            </a:srgbClr>
                          </a:outerShdw>
                        </a:effectLst>
                      </a:endParaRPr>
                    </a:p>
                  </a:txBody>
                  <a:tcPr/>
                </a:tc>
                <a:tc>
                  <a:txBody>
                    <a:bodyPr/>
                    <a:lstStyle/>
                    <a:p>
                      <a:r>
                        <a:rPr lang="en-US" sz="1400" dirty="0" smtClean="0"/>
                        <a:t>0.4 gm/L (very low compared to plasma protein level)</a:t>
                      </a:r>
                      <a:endParaRPr lang="en-US" sz="1400" dirty="0"/>
                    </a:p>
                  </a:txBody>
                  <a:tcPr/>
                </a:tc>
                <a:tc>
                  <a:txBody>
                    <a:bodyPr/>
                    <a:lstStyle/>
                    <a:p>
                      <a:r>
                        <a:rPr lang="en-US" sz="1400" dirty="0" smtClean="0"/>
                        <a:t>Moderate-severe</a:t>
                      </a:r>
                      <a:r>
                        <a:rPr lang="en-US" sz="1400" baseline="0" dirty="0" smtClean="0"/>
                        <a:t> increase (++)</a:t>
                      </a:r>
                      <a:endParaRPr lang="en-US" sz="1400" dirty="0"/>
                    </a:p>
                  </a:txBody>
                  <a:tcPr/>
                </a:tc>
                <a:tc>
                  <a:txBody>
                    <a:bodyPr/>
                    <a:lstStyle/>
                    <a:p>
                      <a:r>
                        <a:rPr lang="en-US" sz="1400" dirty="0" smtClean="0"/>
                        <a:t>Severe increase (+++)</a:t>
                      </a:r>
                      <a:endParaRPr lang="en-US" sz="1400" dirty="0"/>
                    </a:p>
                  </a:txBody>
                  <a:tcPr/>
                </a:tc>
                <a:tc>
                  <a:txBody>
                    <a:bodyPr/>
                    <a:lstStyle/>
                    <a:p>
                      <a:r>
                        <a:rPr lang="en-US" sz="1400" dirty="0" smtClean="0"/>
                        <a:t>Mild increase (+)</a:t>
                      </a:r>
                      <a:endParaRPr lang="en-US" sz="1400" dirty="0"/>
                    </a:p>
                  </a:txBody>
                  <a:tcPr/>
                </a:tc>
              </a:tr>
            </a:tbl>
          </a:graphicData>
        </a:graphic>
      </p:graphicFrame>
    </p:spTree>
    <p:extLst>
      <p:ext uri="{BB962C8B-B14F-4D97-AF65-F5344CB8AC3E}">
        <p14:creationId xmlns="" xmlns:p14="http://schemas.microsoft.com/office/powerpoint/2010/main" val="2035254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10200"/>
          </a:xfrm>
        </p:spPr>
        <p:txBody>
          <a:bodyPr>
            <a:normAutofit/>
          </a:bodyPr>
          <a:lstStyle/>
          <a:p>
            <a:pPr algn="just"/>
            <a:r>
              <a:rPr lang="en-US" sz="2000" b="1" dirty="0" smtClean="0">
                <a:solidFill>
                  <a:srgbClr val="C00000"/>
                </a:solidFill>
                <a:effectLst>
                  <a:outerShdw blurRad="38100" dist="38100" dir="2700000" algn="tl">
                    <a:srgbClr val="000000">
                      <a:alpha val="43137"/>
                    </a:srgbClr>
                  </a:outerShdw>
                </a:effectLst>
              </a:rPr>
              <a:t>Innervation of dura matter:</a:t>
            </a:r>
          </a:p>
          <a:p>
            <a:pPr lvl="1" algn="just"/>
            <a:r>
              <a:rPr lang="en-US" sz="2000" b="1" dirty="0" smtClean="0"/>
              <a:t>Dura matter which is present in anterior and middle cranial fossae is innervated by</a:t>
            </a:r>
            <a:r>
              <a:rPr lang="en-US" sz="2000" dirty="0" smtClean="0"/>
              <a:t>: ophthalmic and maxillary divisions of trigeminal nerve (5</a:t>
            </a:r>
            <a:r>
              <a:rPr lang="en-US" sz="2000" baseline="30000" dirty="0" smtClean="0"/>
              <a:t>th</a:t>
            </a:r>
            <a:r>
              <a:rPr lang="en-US" sz="2000" dirty="0" smtClean="0"/>
              <a:t> cranial nerve).</a:t>
            </a:r>
          </a:p>
          <a:p>
            <a:pPr lvl="1" algn="just"/>
            <a:r>
              <a:rPr lang="en-US" sz="2000" b="1" dirty="0" smtClean="0"/>
              <a:t>Dura matter which is present in posterior cranial fossa is innervated by</a:t>
            </a:r>
            <a:r>
              <a:rPr lang="en-US" sz="2000" dirty="0" smtClean="0"/>
              <a:t>: </a:t>
            </a:r>
            <a:r>
              <a:rPr lang="en-US" sz="2000" dirty="0" err="1" smtClean="0"/>
              <a:t>vagus</a:t>
            </a:r>
            <a:r>
              <a:rPr lang="en-US" sz="2000" dirty="0" smtClean="0"/>
              <a:t> nerve + C1,C2,C3</a:t>
            </a:r>
          </a:p>
          <a:p>
            <a:pPr algn="just"/>
            <a:r>
              <a:rPr lang="en-US" sz="2000" b="1" dirty="0" smtClean="0">
                <a:solidFill>
                  <a:srgbClr val="C00000"/>
                </a:solidFill>
                <a:effectLst>
                  <a:outerShdw blurRad="38100" dist="38100" dir="2700000" algn="tl">
                    <a:srgbClr val="000000">
                      <a:alpha val="43137"/>
                    </a:srgbClr>
                  </a:outerShdw>
                </a:effectLst>
              </a:rPr>
              <a:t>Notice that recurrent laryngeal nerve is not part or branch of the </a:t>
            </a:r>
            <a:r>
              <a:rPr lang="en-US" sz="2000" b="1" dirty="0" err="1" smtClean="0">
                <a:solidFill>
                  <a:srgbClr val="C00000"/>
                </a:solidFill>
                <a:effectLst>
                  <a:outerShdw blurRad="38100" dist="38100" dir="2700000" algn="tl">
                    <a:srgbClr val="000000">
                      <a:alpha val="43137"/>
                    </a:srgbClr>
                  </a:outerShdw>
                </a:effectLst>
              </a:rPr>
              <a:t>vagus</a:t>
            </a:r>
            <a:r>
              <a:rPr lang="en-US" sz="2000" b="1" dirty="0" smtClean="0">
                <a:solidFill>
                  <a:srgbClr val="C00000"/>
                </a:solidFill>
                <a:effectLst>
                  <a:outerShdw blurRad="38100" dist="38100" dir="2700000" algn="tl">
                    <a:srgbClr val="000000">
                      <a:alpha val="43137"/>
                    </a:srgbClr>
                  </a:outerShdw>
                </a:effectLst>
              </a:rPr>
              <a:t> nerve</a:t>
            </a:r>
            <a:r>
              <a:rPr lang="en-US" sz="2000" dirty="0" smtClean="0"/>
              <a:t>. It is originating from nucleus </a:t>
            </a:r>
            <a:r>
              <a:rPr lang="en-US" sz="2000" dirty="0" err="1" smtClean="0"/>
              <a:t>ambiguus</a:t>
            </a:r>
            <a:r>
              <a:rPr lang="en-US" sz="2000" dirty="0" smtClean="0"/>
              <a:t> and traveling along with </a:t>
            </a:r>
            <a:r>
              <a:rPr lang="en-US" sz="2000" dirty="0" err="1" smtClean="0"/>
              <a:t>vagus</a:t>
            </a:r>
            <a:r>
              <a:rPr lang="en-US" sz="2000" dirty="0" smtClean="0"/>
              <a:t> nerve then separating from it in the neck.</a:t>
            </a:r>
          </a:p>
          <a:p>
            <a:pPr algn="just"/>
            <a:r>
              <a:rPr lang="en-US" sz="2000" b="1" dirty="0" smtClean="0">
                <a:solidFill>
                  <a:srgbClr val="C00000"/>
                </a:solidFill>
                <a:effectLst>
                  <a:outerShdw blurRad="38100" dist="38100" dir="2700000" algn="tl">
                    <a:srgbClr val="000000">
                      <a:alpha val="43137"/>
                    </a:srgbClr>
                  </a:outerShdw>
                </a:effectLst>
              </a:rPr>
              <a:t>Neck stiffness</a:t>
            </a:r>
            <a:r>
              <a:rPr lang="en-US" sz="2000" dirty="0" smtClean="0"/>
              <a:t>: it is a reflex. The dura will be </a:t>
            </a:r>
            <a:r>
              <a:rPr lang="en-US" sz="2000" dirty="0" err="1" smtClean="0"/>
              <a:t>inflammed</a:t>
            </a:r>
            <a:r>
              <a:rPr lang="en-US" sz="2000" dirty="0" smtClean="0"/>
              <a:t> and as you stretch it more → this will cause more pain → which in turn will result in a shortcut (monosynaptic) pathway to the ventral horn cells in the spinal cord → resulting in contraction of the muscles (maintained spasm).</a:t>
            </a:r>
          </a:p>
          <a:p>
            <a:pPr algn="just"/>
            <a:r>
              <a:rPr lang="en-US" sz="2000" b="1" dirty="0" smtClean="0">
                <a:solidFill>
                  <a:srgbClr val="C00000"/>
                </a:solidFill>
                <a:effectLst>
                  <a:outerShdw blurRad="38100" dist="38100" dir="2700000" algn="tl">
                    <a:srgbClr val="000000">
                      <a:alpha val="43137"/>
                    </a:srgbClr>
                  </a:outerShdw>
                </a:effectLst>
              </a:rPr>
              <a:t>One of the most serious adverse effects of injecting a lipid-soluble drug in epidural space is severe hypotension (due to blockage of the sympathetic chain).</a:t>
            </a:r>
          </a:p>
        </p:txBody>
      </p:sp>
      <p:sp>
        <p:nvSpPr>
          <p:cNvPr id="4" name="Title 1"/>
          <p:cNvSpPr>
            <a:spLocks noGrp="1"/>
          </p:cNvSpPr>
          <p:nvPr>
            <p:ph type="title"/>
          </p:nvPr>
        </p:nvSpPr>
        <p:spPr>
          <a:xfrm>
            <a:off x="457200" y="10886"/>
            <a:ext cx="8229600" cy="10559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4 (Clinical Case)</a:t>
            </a:r>
            <a:endParaRPr lang="en-US" sz="2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41193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5324"/>
            <a:ext cx="8229600" cy="1143000"/>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GOOD LUCK!</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(Wish You All The Best)</a:t>
            </a: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30754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6749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- 1</a:t>
            </a:r>
            <a:endParaRPr lang="en-US" sz="36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14400"/>
            <a:ext cx="8229600" cy="5486400"/>
          </a:xfrm>
        </p:spPr>
        <p:txBody>
          <a:bodyPr>
            <a:noAutofit/>
          </a:bodyPr>
          <a:lstStyle/>
          <a:p>
            <a:pPr algn="just"/>
            <a:r>
              <a:rPr lang="en-US" sz="1800" b="1" dirty="0" smtClean="0">
                <a:solidFill>
                  <a:srgbClr val="C00000"/>
                </a:solidFill>
                <a:effectLst>
                  <a:outerShdw blurRad="38100" dist="38100" dir="2700000" algn="tl">
                    <a:srgbClr val="000000">
                      <a:alpha val="43137"/>
                    </a:srgbClr>
                  </a:outerShdw>
                </a:effectLst>
              </a:rPr>
              <a:t>Dura matter is composed of two layers:</a:t>
            </a:r>
          </a:p>
          <a:p>
            <a:pPr lvl="1" algn="just"/>
            <a:r>
              <a:rPr lang="en-US" sz="1800" dirty="0" smtClean="0"/>
              <a:t>Periosteal layer.</a:t>
            </a:r>
          </a:p>
          <a:p>
            <a:pPr lvl="1" algn="just"/>
            <a:r>
              <a:rPr lang="en-US" sz="1800" dirty="0" smtClean="0"/>
              <a:t>Meningeal layer.</a:t>
            </a:r>
          </a:p>
          <a:p>
            <a:pPr marL="457200" lvl="1" indent="0" algn="just">
              <a:buNone/>
            </a:pPr>
            <a:r>
              <a:rPr lang="en-US" sz="1800" b="1" dirty="0" smtClean="0"/>
              <a:t>Notice that both of them are strongly attached to each other but they separate at the areas where </a:t>
            </a:r>
            <a:r>
              <a:rPr lang="en-US" sz="1800" b="1" dirty="0" err="1" smtClean="0"/>
              <a:t>dural</a:t>
            </a:r>
            <a:r>
              <a:rPr lang="en-US" sz="1800" b="1" dirty="0" smtClean="0"/>
              <a:t> venous sinuses are located.</a:t>
            </a:r>
          </a:p>
          <a:p>
            <a:pPr algn="just"/>
            <a:r>
              <a:rPr lang="en-US" sz="1800" b="1" dirty="0" smtClean="0">
                <a:solidFill>
                  <a:srgbClr val="C00000"/>
                </a:solidFill>
                <a:effectLst>
                  <a:outerShdw blurRad="38100" dist="38100" dir="2700000" algn="tl">
                    <a:srgbClr val="000000">
                      <a:alpha val="43137"/>
                    </a:srgbClr>
                  </a:outerShdw>
                </a:effectLst>
              </a:rPr>
              <a:t>Dural folds:</a:t>
            </a:r>
          </a:p>
          <a:p>
            <a:pPr lvl="1" algn="just"/>
            <a:r>
              <a:rPr lang="en-US" sz="1800" b="1" dirty="0" err="1" smtClean="0"/>
              <a:t>Falx</a:t>
            </a:r>
            <a:r>
              <a:rPr lang="en-US" sz="1800" b="1" dirty="0" smtClean="0"/>
              <a:t> </a:t>
            </a:r>
            <a:r>
              <a:rPr lang="en-US" sz="1800" b="1" dirty="0" err="1" smtClean="0"/>
              <a:t>cerebri</a:t>
            </a:r>
            <a:r>
              <a:rPr lang="en-US" sz="1800" dirty="0" smtClean="0"/>
              <a:t>: it is sickle-shaped and extending from crista </a:t>
            </a:r>
            <a:r>
              <a:rPr lang="en-US" sz="1800" dirty="0" err="1" smtClean="0"/>
              <a:t>galli</a:t>
            </a:r>
            <a:r>
              <a:rPr lang="en-US" sz="1800" dirty="0" smtClean="0"/>
              <a:t> to tentorium cerebelli (exactly terminating at the internal occipital protuberance).</a:t>
            </a:r>
          </a:p>
          <a:p>
            <a:pPr lvl="2" algn="just"/>
            <a:r>
              <a:rPr lang="en-US" sz="1800" dirty="0" smtClean="0"/>
              <a:t>Inferior border of </a:t>
            </a:r>
            <a:r>
              <a:rPr lang="en-US" sz="1800" dirty="0" err="1" smtClean="0"/>
              <a:t>falx</a:t>
            </a:r>
            <a:r>
              <a:rPr lang="en-US" sz="1800" dirty="0" smtClean="0"/>
              <a:t> </a:t>
            </a:r>
            <a:r>
              <a:rPr lang="en-US" sz="1800" dirty="0" err="1" smtClean="0"/>
              <a:t>cerebri</a:t>
            </a:r>
            <a:r>
              <a:rPr lang="en-US" sz="1800" dirty="0" smtClean="0"/>
              <a:t> is free.</a:t>
            </a:r>
          </a:p>
          <a:p>
            <a:pPr lvl="2" algn="just"/>
            <a:r>
              <a:rPr lang="en-US" sz="1800" dirty="0" smtClean="0"/>
              <a:t>Superior border is attached and contains the superior sagittal sinus which has </a:t>
            </a:r>
            <a:r>
              <a:rPr lang="en-US" sz="1800" dirty="0" err="1" smtClean="0"/>
              <a:t>arachenoid</a:t>
            </a:r>
            <a:r>
              <a:rPr lang="en-US" sz="1800" dirty="0" smtClean="0"/>
              <a:t> </a:t>
            </a:r>
            <a:r>
              <a:rPr lang="en-US" sz="1800" dirty="0" err="1" smtClean="0"/>
              <a:t>villi</a:t>
            </a:r>
            <a:r>
              <a:rPr lang="en-US" sz="1800" dirty="0" smtClean="0"/>
              <a:t> that drain cerebrospinal fluid (CSF).</a:t>
            </a:r>
          </a:p>
          <a:p>
            <a:pPr lvl="1" algn="just"/>
            <a:r>
              <a:rPr lang="en-US" sz="1800" b="1" dirty="0" smtClean="0"/>
              <a:t>Tentorium cerebelli</a:t>
            </a:r>
            <a:r>
              <a:rPr lang="en-US" sz="1800" dirty="0" smtClean="0"/>
              <a:t>: it is dividing the cavity of the skull into:</a:t>
            </a:r>
          </a:p>
          <a:p>
            <a:pPr lvl="2" algn="just"/>
            <a:r>
              <a:rPr lang="en-US" sz="1800" dirty="0" err="1" smtClean="0"/>
              <a:t>Supratentroial</a:t>
            </a:r>
            <a:r>
              <a:rPr lang="en-US" sz="1800" dirty="0" smtClean="0"/>
              <a:t> cavity.</a:t>
            </a:r>
          </a:p>
          <a:p>
            <a:pPr lvl="2" algn="just"/>
            <a:r>
              <a:rPr lang="en-US" sz="1800" dirty="0" err="1" smtClean="0"/>
              <a:t>Infratentorial</a:t>
            </a:r>
            <a:r>
              <a:rPr lang="en-US" sz="1800" dirty="0" smtClean="0"/>
              <a:t> cavity: which is containing pons, medulla and cerebellum (hindbrain).</a:t>
            </a:r>
            <a:endParaRPr lang="en-US" sz="1800" dirty="0"/>
          </a:p>
          <a:p>
            <a:pPr marL="914400" lvl="2" indent="0" algn="just">
              <a:buNone/>
            </a:pPr>
            <a:r>
              <a:rPr lang="en-US" sz="1800" u="sng" dirty="0" smtClean="0"/>
              <a:t>Note</a:t>
            </a:r>
            <a:r>
              <a:rPr lang="en-US" sz="1800" dirty="0" smtClean="0"/>
              <a:t>: tentorium cerebelli extends to attach to posterior </a:t>
            </a:r>
            <a:r>
              <a:rPr lang="en-US" sz="1800" dirty="0" err="1" smtClean="0"/>
              <a:t>clenoid</a:t>
            </a:r>
            <a:r>
              <a:rPr lang="en-US" sz="1800" dirty="0" smtClean="0"/>
              <a:t> processes. In addition, this fold contains straight and transverse venous sinuses.</a:t>
            </a:r>
          </a:p>
        </p:txBody>
      </p:sp>
    </p:spTree>
    <p:extLst>
      <p:ext uri="{BB962C8B-B14F-4D97-AF65-F5344CB8AC3E}">
        <p14:creationId xmlns="" xmlns:p14="http://schemas.microsoft.com/office/powerpoint/2010/main" val="478929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86400"/>
          </a:xfrm>
        </p:spPr>
        <p:txBody>
          <a:bodyPr>
            <a:normAutofit/>
          </a:bodyPr>
          <a:lstStyle/>
          <a:p>
            <a:r>
              <a:rPr lang="en-US" sz="1800" b="1" dirty="0" smtClean="0">
                <a:solidFill>
                  <a:srgbClr val="C00000"/>
                </a:solidFill>
                <a:effectLst>
                  <a:outerShdw blurRad="38100" dist="38100" dir="2700000" algn="tl">
                    <a:srgbClr val="000000">
                      <a:alpha val="43137"/>
                    </a:srgbClr>
                  </a:outerShdw>
                </a:effectLst>
              </a:rPr>
              <a:t>Dural folds (continued):</a:t>
            </a:r>
          </a:p>
          <a:p>
            <a:pPr lvl="1"/>
            <a:r>
              <a:rPr lang="en-US" sz="1800" b="1" dirty="0" err="1" smtClean="0"/>
              <a:t>Falx</a:t>
            </a:r>
            <a:r>
              <a:rPr lang="en-US" sz="1800" b="1" dirty="0" smtClean="0"/>
              <a:t> cerebelli</a:t>
            </a:r>
            <a:r>
              <a:rPr lang="en-US" sz="1800" dirty="0" smtClean="0"/>
              <a:t>: it is attached to the occipital crest and divides the two cerebellar hemispheres.</a:t>
            </a:r>
          </a:p>
          <a:p>
            <a:pPr lvl="1"/>
            <a:r>
              <a:rPr lang="en-US" sz="1800" b="1" dirty="0" smtClean="0"/>
              <a:t>Sella </a:t>
            </a:r>
            <a:r>
              <a:rPr lang="en-US" sz="1800" b="1" dirty="0" err="1" smtClean="0"/>
              <a:t>diaphragmata</a:t>
            </a:r>
            <a:r>
              <a:rPr lang="en-US" sz="1800" dirty="0" smtClean="0"/>
              <a:t>: it is covering the pituitary gland and has a hole allowing the passage of pituitary stalk (</a:t>
            </a:r>
            <a:r>
              <a:rPr lang="en-US" sz="1800" dirty="0" err="1" smtClean="0"/>
              <a:t>infundibulum</a:t>
            </a:r>
            <a:r>
              <a:rPr lang="en-US" sz="1800" dirty="0" smtClean="0"/>
              <a:t>).</a:t>
            </a:r>
          </a:p>
          <a:p>
            <a:r>
              <a:rPr lang="en-US" sz="1800" b="1" dirty="0" smtClean="0">
                <a:solidFill>
                  <a:srgbClr val="C00000"/>
                </a:solidFill>
                <a:effectLst>
                  <a:outerShdw blurRad="38100" dist="38100" dir="2700000" algn="tl">
                    <a:srgbClr val="000000">
                      <a:alpha val="43137"/>
                    </a:srgbClr>
                  </a:outerShdw>
                </a:effectLst>
              </a:rPr>
              <a:t>Venous sinuses:</a:t>
            </a:r>
          </a:p>
          <a:p>
            <a:pPr lvl="1"/>
            <a:r>
              <a:rPr lang="en-US" sz="1800" b="1" dirty="0" smtClean="0"/>
              <a:t>Superior and inferior sagittal sinuses</a:t>
            </a:r>
            <a:r>
              <a:rPr lang="en-US" sz="1800" dirty="0" smtClean="0"/>
              <a:t> are located at the superior and inferior borders of </a:t>
            </a:r>
            <a:r>
              <a:rPr lang="en-US" sz="1800" dirty="0" err="1" smtClean="0"/>
              <a:t>falx</a:t>
            </a:r>
            <a:r>
              <a:rPr lang="en-US" sz="1800" dirty="0" smtClean="0"/>
              <a:t> </a:t>
            </a:r>
            <a:r>
              <a:rPr lang="en-US" sz="1800" dirty="0" err="1" smtClean="0"/>
              <a:t>cerebri</a:t>
            </a:r>
            <a:r>
              <a:rPr lang="en-US" sz="1800" dirty="0" smtClean="0"/>
              <a:t> respectively.</a:t>
            </a:r>
          </a:p>
          <a:p>
            <a:pPr lvl="1"/>
            <a:r>
              <a:rPr lang="en-US" sz="1800" b="1" dirty="0" smtClean="0"/>
              <a:t>Straight sinus </a:t>
            </a:r>
            <a:r>
              <a:rPr lang="en-US" sz="1800" dirty="0" smtClean="0"/>
              <a:t>is found at the junction of </a:t>
            </a:r>
            <a:r>
              <a:rPr lang="en-US" sz="1800" dirty="0" err="1" smtClean="0"/>
              <a:t>falx</a:t>
            </a:r>
            <a:r>
              <a:rPr lang="en-US" sz="1800" dirty="0" smtClean="0"/>
              <a:t> </a:t>
            </a:r>
            <a:r>
              <a:rPr lang="en-US" sz="1800" dirty="0" err="1" smtClean="0"/>
              <a:t>cerebri</a:t>
            </a:r>
            <a:r>
              <a:rPr lang="en-US" sz="1800" dirty="0" smtClean="0"/>
              <a:t> with tentorium cerebelli.</a:t>
            </a:r>
          </a:p>
          <a:p>
            <a:pPr lvl="1"/>
            <a:r>
              <a:rPr lang="en-US" sz="1800" b="1" dirty="0" smtClean="0"/>
              <a:t>Occipital sinus </a:t>
            </a:r>
            <a:r>
              <a:rPr lang="en-US" sz="1800" dirty="0" smtClean="0"/>
              <a:t>is located at the posterior border of </a:t>
            </a:r>
            <a:r>
              <a:rPr lang="en-US" sz="1800" dirty="0" err="1" smtClean="0"/>
              <a:t>falx</a:t>
            </a:r>
            <a:r>
              <a:rPr lang="en-US" sz="1800" dirty="0" smtClean="0"/>
              <a:t> </a:t>
            </a:r>
            <a:r>
              <a:rPr lang="en-US" sz="1800" dirty="0" err="1" smtClean="0"/>
              <a:t>cerbelli</a:t>
            </a:r>
            <a:r>
              <a:rPr lang="en-US" sz="1800" dirty="0" smtClean="0"/>
              <a:t>.</a:t>
            </a:r>
          </a:p>
          <a:p>
            <a:pPr lvl="1"/>
            <a:r>
              <a:rPr lang="en-US" sz="1800" dirty="0" smtClean="0"/>
              <a:t>There are right and left </a:t>
            </a:r>
            <a:r>
              <a:rPr lang="en-US" sz="1800" b="1" dirty="0" smtClean="0"/>
              <a:t>transverse sinuses.</a:t>
            </a:r>
          </a:p>
          <a:p>
            <a:pPr lvl="1"/>
            <a:r>
              <a:rPr lang="en-US" sz="1800" b="1" dirty="0" smtClean="0"/>
              <a:t>Cavernous sinus </a:t>
            </a:r>
            <a:r>
              <a:rPr lang="en-US" sz="1800" dirty="0" smtClean="0"/>
              <a:t>is present at both sides of </a:t>
            </a:r>
            <a:r>
              <a:rPr lang="en-US" sz="1800" dirty="0" err="1" smtClean="0"/>
              <a:t>sella</a:t>
            </a:r>
            <a:r>
              <a:rPr lang="en-US" sz="1800" dirty="0" smtClean="0"/>
              <a:t> </a:t>
            </a:r>
            <a:r>
              <a:rPr lang="en-US" sz="1800" dirty="0" err="1" smtClean="0"/>
              <a:t>turcica</a:t>
            </a:r>
            <a:r>
              <a:rPr lang="en-US" sz="1800" dirty="0" smtClean="0"/>
              <a:t> and it is receiving venous blood from </a:t>
            </a:r>
            <a:r>
              <a:rPr lang="en-US" sz="1800" dirty="0" err="1" smtClean="0"/>
              <a:t>sphenoparietal</a:t>
            </a:r>
            <a:r>
              <a:rPr lang="en-US" sz="1800" dirty="0" smtClean="0"/>
              <a:t> sinus and superior ophthalmic veins. Then, cavernous sinus will drain into superior and inferior petrosal sinuses which in turn will drain into transverse sinus and internal jugular vein respectively.</a:t>
            </a:r>
          </a:p>
          <a:p>
            <a:pPr lvl="1"/>
            <a:r>
              <a:rPr lang="en-US" sz="1800" b="1" dirty="0" smtClean="0"/>
              <a:t>Sigmoid sinus</a:t>
            </a:r>
            <a:r>
              <a:rPr lang="en-US" sz="1800" dirty="0" smtClean="0"/>
              <a:t>: is S-shaped and drains blood from transverse sinus to internal jugular vein which is present in jugular foramen.</a:t>
            </a:r>
          </a:p>
        </p:txBody>
      </p:sp>
      <p:sp>
        <p:nvSpPr>
          <p:cNvPr id="4" name="Title 1"/>
          <p:cNvSpPr>
            <a:spLocks noGrp="1"/>
          </p:cNvSpPr>
          <p:nvPr>
            <p:ph type="title"/>
          </p:nvPr>
        </p:nvSpPr>
        <p:spPr>
          <a:xfrm>
            <a:off x="457200" y="10886"/>
            <a:ext cx="8229600" cy="6749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- 1</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822590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3243" t="11415" r="13243" b="2122"/>
          <a:stretch/>
        </p:blipFill>
        <p:spPr bwMode="auto">
          <a:xfrm>
            <a:off x="511629" y="990600"/>
            <a:ext cx="8186057" cy="5415666"/>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10886"/>
            <a:ext cx="8229600" cy="6749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- 1</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044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7014" t="14330" r="15410" b="2631"/>
          <a:stretch/>
        </p:blipFill>
        <p:spPr bwMode="auto">
          <a:xfrm>
            <a:off x="620486" y="838200"/>
            <a:ext cx="8011885" cy="5537907"/>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10886"/>
            <a:ext cx="8229600" cy="6749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- 1</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332946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 hashli\Documents\Scan0007.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418" t="27808" r="13846" b="5069"/>
          <a:stretch/>
        </p:blipFill>
        <p:spPr bwMode="auto">
          <a:xfrm rot="10800000">
            <a:off x="1752600" y="152400"/>
            <a:ext cx="5900056" cy="650400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
        <p:nvSpPr>
          <p:cNvPr id="5" name="Title 1"/>
          <p:cNvSpPr>
            <a:spLocks noGrp="1"/>
          </p:cNvSpPr>
          <p:nvPr>
            <p:ph type="title"/>
          </p:nvPr>
        </p:nvSpPr>
        <p:spPr>
          <a:xfrm rot="16200000">
            <a:off x="-3091543" y="3091543"/>
            <a:ext cx="6858000" cy="6749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- 2</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650315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rot="16200000">
            <a:off x="-3091543" y="3091543"/>
            <a:ext cx="6858000" cy="6749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solidFill>
                  <a:srgbClr val="C00000"/>
                </a:solidFill>
                <a:effectLst>
                  <a:outerShdw blurRad="38100" dist="38100" dir="2700000" algn="tl">
                    <a:srgbClr val="000000">
                      <a:alpha val="43137"/>
                    </a:srgbClr>
                  </a:outerShdw>
                </a:effectLst>
              </a:rPr>
              <a:t>STATION - 2</a:t>
            </a:r>
            <a:endParaRPr lang="en-US" sz="3600" b="1" dirty="0">
              <a:solidFill>
                <a:srgbClr val="C00000"/>
              </a:solidFill>
              <a:effectLst>
                <a:outerShdw blurRad="38100" dist="38100" dir="2700000" algn="tl">
                  <a:srgbClr val="000000">
                    <a:alpha val="43137"/>
                  </a:srgbClr>
                </a:outerShdw>
              </a:effectLst>
            </a:endParaRPr>
          </a:p>
        </p:txBody>
      </p:sp>
      <p:pic>
        <p:nvPicPr>
          <p:cNvPr id="3074" name="Picture 2" descr="C:\Users\al hashli\Documents\Scan0008.jpg"/>
          <p:cNvPicPr>
            <a:picLocks noChangeAspect="1" noChangeArrowheads="1"/>
          </p:cNvPicPr>
          <p:nvPr/>
        </p:nvPicPr>
        <p:blipFill rotWithShape="1">
          <a:blip r:embed="rId2" cstate="print">
            <a:lum contrast="-10000"/>
            <a:extLst>
              <a:ext uri="{28A0092B-C50C-407E-A947-70E740481C1C}">
                <a14:useLocalDpi xmlns="" xmlns:a14="http://schemas.microsoft.com/office/drawing/2010/main" val="0"/>
              </a:ext>
            </a:extLst>
          </a:blip>
          <a:srcRect l="1" t="19293" r="3891" b="22642"/>
          <a:stretch/>
        </p:blipFill>
        <p:spPr bwMode="auto">
          <a:xfrm rot="10800000">
            <a:off x="914400" y="152400"/>
            <a:ext cx="7901501" cy="6564956"/>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72245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4800600" cy="5715000"/>
          </a:xfrm>
        </p:spPr>
        <p:txBody>
          <a:bodyPr>
            <a:normAutofit/>
          </a:bodyPr>
          <a:lstStyle/>
          <a:p>
            <a:pPr algn="just"/>
            <a:r>
              <a:rPr lang="en-US" sz="2000" b="1" dirty="0" smtClean="0">
                <a:solidFill>
                  <a:srgbClr val="C00000"/>
                </a:solidFill>
                <a:effectLst>
                  <a:outerShdw blurRad="38100" dist="38100" dir="2700000" algn="tl">
                    <a:srgbClr val="000000">
                      <a:alpha val="43137"/>
                    </a:srgbClr>
                  </a:outerShdw>
                </a:effectLst>
              </a:rPr>
              <a:t>Notice that the pituitary gland is in close relation to optic canal</a:t>
            </a:r>
            <a:r>
              <a:rPr lang="en-US" sz="2000" dirty="0" smtClean="0"/>
              <a:t>. If the pituitary gland enlarges (tumor: pituitary adenoma), it might compress the optic </a:t>
            </a:r>
            <a:r>
              <a:rPr lang="en-US" sz="2000" dirty="0" err="1" smtClean="0"/>
              <a:t>chiasma</a:t>
            </a:r>
            <a:r>
              <a:rPr lang="en-US" sz="2000" dirty="0" smtClean="0"/>
              <a:t> leading to a condition known as </a:t>
            </a:r>
            <a:r>
              <a:rPr lang="en-US" sz="2000" dirty="0" err="1" smtClean="0"/>
              <a:t>bitemporal</a:t>
            </a:r>
            <a:r>
              <a:rPr lang="en-US" sz="2000" dirty="0" smtClean="0"/>
              <a:t> </a:t>
            </a:r>
            <a:r>
              <a:rPr lang="en-US" sz="2000" dirty="0" err="1" smtClean="0"/>
              <a:t>hemianopsia</a:t>
            </a:r>
            <a:r>
              <a:rPr lang="en-US" sz="2000" dirty="0" smtClean="0"/>
              <a:t>.</a:t>
            </a:r>
          </a:p>
          <a:p>
            <a:pPr algn="just"/>
            <a:r>
              <a:rPr lang="en-US" sz="2000" b="1" dirty="0">
                <a:solidFill>
                  <a:srgbClr val="C00000"/>
                </a:solidFill>
                <a:effectLst>
                  <a:outerShdw blurRad="38100" dist="38100" dir="2700000" algn="tl">
                    <a:srgbClr val="000000">
                      <a:alpha val="43137"/>
                    </a:srgbClr>
                  </a:outerShdw>
                </a:effectLst>
              </a:rPr>
              <a:t>F</a:t>
            </a:r>
            <a:r>
              <a:rPr lang="en-US" sz="2000" b="1" dirty="0" smtClean="0">
                <a:solidFill>
                  <a:srgbClr val="C00000"/>
                </a:solidFill>
                <a:effectLst>
                  <a:outerShdw blurRad="38100" dist="38100" dir="2700000" algn="tl">
                    <a:srgbClr val="000000">
                      <a:alpha val="43137"/>
                    </a:srgbClr>
                  </a:outerShdw>
                </a:effectLst>
              </a:rPr>
              <a:t>acial and vestibulocochlear nerves enter the internal auditory canal </a:t>
            </a:r>
            <a:r>
              <a:rPr lang="en-US" sz="2000" dirty="0" smtClean="0"/>
              <a:t>→ then, they exit the cranial cavity through </a:t>
            </a:r>
            <a:r>
              <a:rPr lang="en-US" sz="2000" dirty="0" err="1" smtClean="0"/>
              <a:t>stylomastoid</a:t>
            </a:r>
            <a:r>
              <a:rPr lang="en-US" sz="2000" dirty="0" smtClean="0"/>
              <a:t> foramen. </a:t>
            </a:r>
            <a:r>
              <a:rPr lang="en-US" sz="2000" dirty="0" err="1" smtClean="0"/>
              <a:t>Afterthat</a:t>
            </a:r>
            <a:r>
              <a:rPr lang="en-US" sz="2000" dirty="0" smtClean="0"/>
              <a:t>, the </a:t>
            </a:r>
            <a:r>
              <a:rPr lang="en-US" sz="2000" b="1" dirty="0" smtClean="0"/>
              <a:t>facial nerve will divide into its 5 branches:</a:t>
            </a:r>
          </a:p>
          <a:p>
            <a:pPr lvl="1" algn="just"/>
            <a:r>
              <a:rPr lang="en-US" sz="2000" u="sng" dirty="0" smtClean="0"/>
              <a:t>Temporal.</a:t>
            </a:r>
          </a:p>
          <a:p>
            <a:pPr lvl="1" algn="just"/>
            <a:r>
              <a:rPr lang="en-US" sz="2000" u="sng" dirty="0" smtClean="0"/>
              <a:t>Zygomatic.</a:t>
            </a:r>
          </a:p>
          <a:p>
            <a:pPr lvl="1" algn="just"/>
            <a:r>
              <a:rPr lang="en-US" sz="2000" u="sng" dirty="0" err="1" smtClean="0"/>
              <a:t>Buccal</a:t>
            </a:r>
            <a:r>
              <a:rPr lang="en-US" sz="2000" u="sng" dirty="0" smtClean="0"/>
              <a:t>.</a:t>
            </a:r>
          </a:p>
          <a:p>
            <a:pPr lvl="1" algn="just"/>
            <a:r>
              <a:rPr lang="en-US" sz="2000" u="sng" dirty="0" smtClean="0"/>
              <a:t>Marginal </a:t>
            </a:r>
            <a:r>
              <a:rPr lang="en-US" sz="2000" u="sng" dirty="0" err="1" smtClean="0"/>
              <a:t>mandibular</a:t>
            </a:r>
            <a:r>
              <a:rPr lang="en-US" sz="2000" u="sng" dirty="0" smtClean="0"/>
              <a:t>.</a:t>
            </a:r>
          </a:p>
          <a:p>
            <a:pPr lvl="1" algn="just"/>
            <a:r>
              <a:rPr lang="en-US" sz="2000" u="sng" dirty="0" smtClean="0"/>
              <a:t>Cervical.</a:t>
            </a:r>
          </a:p>
        </p:txBody>
      </p:sp>
      <p:sp>
        <p:nvSpPr>
          <p:cNvPr id="4" name="Title 1"/>
          <p:cNvSpPr>
            <a:spLocks noGrp="1"/>
          </p:cNvSpPr>
          <p:nvPr>
            <p:ph type="title"/>
          </p:nvPr>
        </p:nvSpPr>
        <p:spPr>
          <a:xfrm>
            <a:off x="457200" y="10886"/>
            <a:ext cx="8229600" cy="6749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- 2</a:t>
            </a:r>
            <a:endParaRPr lang="en-US" sz="3600" b="1" dirty="0">
              <a:solidFill>
                <a:srgbClr val="C00000"/>
              </a:solidFill>
              <a:effectLst>
                <a:outerShdw blurRad="38100" dist="38100" dir="2700000" algn="tl">
                  <a:srgbClr val="000000">
                    <a:alpha val="43137"/>
                  </a:srgbClr>
                </a:outerShdw>
              </a:effectLst>
            </a:endParaRPr>
          </a:p>
        </p:txBody>
      </p:sp>
      <p:pic>
        <p:nvPicPr>
          <p:cNvPr id="4098" name="Picture 2" descr="http://www.nf2is.org/nf_img/facialnerves2.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10200" y="3581400"/>
            <a:ext cx="3162300" cy="30099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4100" name="Picture 4" descr="http://image.slidesharecdn.com/jihanfieldofvision19-9-2014-141018132700-conversion-gate02/95/field-of-vision-42-638.jpg?cb=141363892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10200" y="838200"/>
            <a:ext cx="3173186" cy="25146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85991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noAutofit/>
          </a:bodyPr>
          <a:lstStyle/>
          <a:p>
            <a:pPr algn="just"/>
            <a:r>
              <a:rPr lang="en-US" sz="1700" b="1" dirty="0" smtClean="0">
                <a:solidFill>
                  <a:srgbClr val="C00000"/>
                </a:solidFill>
                <a:effectLst>
                  <a:outerShdw blurRad="38100" dist="38100" dir="2700000" algn="tl">
                    <a:srgbClr val="000000">
                      <a:alpha val="43137"/>
                    </a:srgbClr>
                  </a:outerShdw>
                </a:effectLst>
              </a:rPr>
              <a:t>Types of hydrocephalus:</a:t>
            </a:r>
          </a:p>
          <a:p>
            <a:pPr lvl="1" algn="just"/>
            <a:r>
              <a:rPr lang="en-US" sz="1700" b="1" dirty="0" smtClean="0"/>
              <a:t>Communicating</a:t>
            </a:r>
            <a:r>
              <a:rPr lang="en-US" sz="1700" dirty="0" smtClean="0"/>
              <a:t>: occurs when there is impaired CSF </a:t>
            </a:r>
            <a:r>
              <a:rPr lang="en-US" sz="1700" dirty="0" err="1" smtClean="0"/>
              <a:t>reabsorption</a:t>
            </a:r>
            <a:r>
              <a:rPr lang="en-US" sz="1700" dirty="0" smtClean="0"/>
              <a:t> in </a:t>
            </a:r>
            <a:r>
              <a:rPr lang="en-US" sz="1700" dirty="0" err="1" smtClean="0"/>
              <a:t>arachenoid</a:t>
            </a:r>
            <a:r>
              <a:rPr lang="en-US" sz="1700" dirty="0" smtClean="0"/>
              <a:t> </a:t>
            </a:r>
            <a:r>
              <a:rPr lang="en-US" sz="1700" dirty="0" err="1" smtClean="0"/>
              <a:t>villi</a:t>
            </a:r>
            <a:r>
              <a:rPr lang="en-US" sz="1700" dirty="0" smtClean="0"/>
              <a:t> or obstruction of CSF flow in </a:t>
            </a:r>
            <a:r>
              <a:rPr lang="en-US" sz="1700" dirty="0" err="1" smtClean="0"/>
              <a:t>subarachenoid</a:t>
            </a:r>
            <a:r>
              <a:rPr lang="en-US" sz="1700" dirty="0" smtClean="0"/>
              <a:t> space.</a:t>
            </a:r>
          </a:p>
          <a:p>
            <a:pPr lvl="1" algn="just"/>
            <a:r>
              <a:rPr lang="en-US" sz="1700" b="1" dirty="0" smtClean="0"/>
              <a:t>Non-communicating</a:t>
            </a:r>
            <a:r>
              <a:rPr lang="en-US" sz="1700" dirty="0" smtClean="0"/>
              <a:t>: occurs when there is obstruction of CSF flow in ventricles especially at narrow places such as (cerebral aqueduct).</a:t>
            </a:r>
          </a:p>
          <a:p>
            <a:pPr lvl="1" algn="just"/>
            <a:r>
              <a:rPr lang="en-US" sz="1700" b="1" dirty="0" smtClean="0"/>
              <a:t>Normal pressure</a:t>
            </a:r>
            <a:r>
              <a:rPr lang="en-US" sz="1700" dirty="0" smtClean="0"/>
              <a:t>: it is a form of communicating hydrocephalus in which CSF is not </a:t>
            </a:r>
            <a:r>
              <a:rPr lang="en-US" sz="1700" dirty="0" err="1" smtClean="0"/>
              <a:t>rabsorbed</a:t>
            </a:r>
            <a:r>
              <a:rPr lang="en-US" sz="1700" dirty="0" smtClean="0"/>
              <a:t>. The ventricles will be dilated and there will be thinning of the brain (death of brain cells) → resulting in the triad of :</a:t>
            </a:r>
          </a:p>
          <a:p>
            <a:pPr lvl="2" algn="just"/>
            <a:r>
              <a:rPr lang="en-US" sz="1700" dirty="0" smtClean="0"/>
              <a:t>Dementia.</a:t>
            </a:r>
          </a:p>
          <a:p>
            <a:pPr lvl="2" algn="just"/>
            <a:r>
              <a:rPr lang="en-US" sz="1700" dirty="0" err="1" smtClean="0"/>
              <a:t>Apraxic</a:t>
            </a:r>
            <a:r>
              <a:rPr lang="en-US" sz="1700" dirty="0" smtClean="0"/>
              <a:t> gait.</a:t>
            </a:r>
          </a:p>
          <a:p>
            <a:pPr lvl="2" algn="just"/>
            <a:r>
              <a:rPr lang="en-US" sz="1700" dirty="0" smtClean="0"/>
              <a:t>Urinary incontinence.</a:t>
            </a:r>
          </a:p>
          <a:p>
            <a:pPr marL="914400" lvl="2" indent="0" algn="just">
              <a:buNone/>
            </a:pPr>
            <a:r>
              <a:rPr lang="en-US" sz="1700" u="sng" dirty="0" smtClean="0"/>
              <a:t>Note</a:t>
            </a:r>
            <a:r>
              <a:rPr lang="en-US" sz="1700" dirty="0" smtClean="0"/>
              <a:t>: this condition is treated by shunt with internal jugular vein or with abdominal peritoneum.</a:t>
            </a:r>
          </a:p>
          <a:p>
            <a:pPr lvl="1" algn="just"/>
            <a:r>
              <a:rPr lang="en-US" sz="1700" b="1" dirty="0" smtClean="0"/>
              <a:t>Hydrocephalus ex </a:t>
            </a:r>
            <a:r>
              <a:rPr lang="en-US" sz="1700" b="1" dirty="0" err="1" smtClean="0"/>
              <a:t>vacuo</a:t>
            </a:r>
            <a:r>
              <a:rPr lang="en-US" sz="1700" dirty="0" smtClean="0"/>
              <a:t>: when there is brain damage → the damaged area will be occupied by CSF which will lead to compression and act as if there is a tumor.</a:t>
            </a:r>
          </a:p>
          <a:p>
            <a:pPr algn="just"/>
            <a:r>
              <a:rPr lang="en-US" sz="1700" b="1" dirty="0" smtClean="0">
                <a:solidFill>
                  <a:srgbClr val="C00000"/>
                </a:solidFill>
                <a:effectLst>
                  <a:outerShdw blurRad="38100" dist="38100" dir="2700000" algn="tl">
                    <a:srgbClr val="000000">
                      <a:alpha val="43137"/>
                    </a:srgbClr>
                  </a:outerShdw>
                </a:effectLst>
              </a:rPr>
              <a:t>Absorption of CSF</a:t>
            </a:r>
            <a:r>
              <a:rPr lang="en-US" sz="1700" dirty="0" smtClean="0"/>
              <a:t>: this occurs through </a:t>
            </a:r>
            <a:r>
              <a:rPr lang="en-US" sz="1700" dirty="0" err="1" smtClean="0"/>
              <a:t>arachenoid</a:t>
            </a:r>
            <a:r>
              <a:rPr lang="en-US" sz="1700" dirty="0" smtClean="0"/>
              <a:t> villi which possess a one-way valve:</a:t>
            </a:r>
          </a:p>
          <a:p>
            <a:pPr lvl="1" algn="just"/>
            <a:r>
              <a:rPr lang="en-US" sz="1700" dirty="0" smtClean="0"/>
              <a:t>When CSF pressure is increased (more than pressure of venous blood), these valves will open allowing CSF to enter venous blood in superior sagittal sinus. If CSF pressure is low (lower than pressure of venous blood), venous blood will not be allowed to enter the </a:t>
            </a:r>
            <a:r>
              <a:rPr lang="en-US" sz="1700" dirty="0" err="1" smtClean="0"/>
              <a:t>subarachenoid</a:t>
            </a:r>
            <a:r>
              <a:rPr lang="en-US" sz="1700" dirty="0" smtClean="0"/>
              <a:t> space.</a:t>
            </a:r>
          </a:p>
        </p:txBody>
      </p:sp>
      <p:sp>
        <p:nvSpPr>
          <p:cNvPr id="4" name="Title 1"/>
          <p:cNvSpPr>
            <a:spLocks noGrp="1"/>
          </p:cNvSpPr>
          <p:nvPr>
            <p:ph type="title"/>
          </p:nvPr>
        </p:nvSpPr>
        <p:spPr>
          <a:xfrm>
            <a:off x="457200" y="10886"/>
            <a:ext cx="8229600" cy="674914"/>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STATION - 3</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067566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1569</TotalTime>
  <Words>1129</Words>
  <Application>Microsoft Office PowerPoint</Application>
  <PresentationFormat>On-screen Show (4:3)</PresentationFormat>
  <Paragraphs>98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DEMO – V (Meninges and CSF)</vt:lpstr>
      <vt:lpstr>STATION - 1</vt:lpstr>
      <vt:lpstr>STATION - 1</vt:lpstr>
      <vt:lpstr>STATION - 1</vt:lpstr>
      <vt:lpstr>STATION - 1</vt:lpstr>
      <vt:lpstr>STATION - 2</vt:lpstr>
      <vt:lpstr>Slide 7</vt:lpstr>
      <vt:lpstr>STATION - 2</vt:lpstr>
      <vt:lpstr>STATION - 3</vt:lpstr>
      <vt:lpstr>STATION - 3</vt:lpstr>
      <vt:lpstr>STATION - 3</vt:lpstr>
      <vt:lpstr>STATION – 3 (Comparison of CSF composition in different conditions)</vt:lpstr>
      <vt:lpstr>STATION – 4 (Clinical Case)</vt:lpstr>
      <vt:lpstr>GOOD LUCK! (Wish You All The Best)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 – V (Meninges and CSF)</dc:title>
  <dc:creator>al hashli</dc:creator>
  <cp:lastModifiedBy>Ali Alhashili</cp:lastModifiedBy>
  <cp:revision>16</cp:revision>
  <dcterms:created xsi:type="dcterms:W3CDTF">2016-01-25T14:47:57Z</dcterms:created>
  <dcterms:modified xsi:type="dcterms:W3CDTF">2016-06-05T23:48:02Z</dcterms:modified>
</cp:coreProperties>
</file>