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67FF24-E6FA-4215-A12F-7FF84A64822F}"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365174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7FF24-E6FA-4215-A12F-7FF84A64822F}"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324744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7FF24-E6FA-4215-A12F-7FF84A64822F}"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176498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7FF24-E6FA-4215-A12F-7FF84A64822F}"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74730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67FF24-E6FA-4215-A12F-7FF84A64822F}"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332234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67FF24-E6FA-4215-A12F-7FF84A64822F}"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6224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7FF24-E6FA-4215-A12F-7FF84A64822F}" type="datetimeFigureOut">
              <a:rPr lang="en-US" smtClean="0"/>
              <a:pPr/>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238963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67FF24-E6FA-4215-A12F-7FF84A64822F}" type="datetimeFigureOut">
              <a:rPr lang="en-US" smtClean="0"/>
              <a:pPr/>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408462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7FF24-E6FA-4215-A12F-7FF84A64822F}" type="datetimeFigureOut">
              <a:rPr lang="en-US" smtClean="0"/>
              <a:pPr/>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320972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7FF24-E6FA-4215-A12F-7FF84A64822F}"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357970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7FF24-E6FA-4215-A12F-7FF84A64822F}"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402884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7FF24-E6FA-4215-A12F-7FF84A64822F}" type="datetimeFigureOut">
              <a:rPr lang="en-US" smtClean="0"/>
              <a:pPr/>
              <a:t>6/6/2016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5121A-727C-43E1-98B5-324EEF766765}" type="slidenum">
              <a:rPr lang="en-US" smtClean="0"/>
              <a:pPr/>
              <a:t>‹#›</a:t>
            </a:fld>
            <a:endParaRPr lang="en-US"/>
          </a:p>
        </p:txBody>
      </p:sp>
    </p:spTree>
    <p:extLst>
      <p:ext uri="{BB962C8B-B14F-4D97-AF65-F5344CB8AC3E}">
        <p14:creationId xmlns="" xmlns:p14="http://schemas.microsoft.com/office/powerpoint/2010/main" val="144331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b="1" dirty="0" smtClean="0">
                <a:solidFill>
                  <a:srgbClr val="C00000"/>
                </a:solidFill>
                <a:effectLst>
                  <a:outerShdw blurRad="38100" dist="38100" dir="2700000" algn="tl">
                    <a:srgbClr val="000000">
                      <a:alpha val="43137"/>
                    </a:srgbClr>
                  </a:outerShdw>
                </a:effectLst>
              </a:rPr>
              <a:t>DEMO-IV</a:t>
            </a:r>
            <a:r>
              <a:rPr lang="en-US" dirty="0" smtClean="0"/>
              <a:t/>
            </a:r>
            <a:br>
              <a:rPr lang="en-US" dirty="0" smtClean="0"/>
            </a:br>
            <a:r>
              <a:rPr lang="en-US" sz="2200" b="1" u="sng" dirty="0" smtClean="0">
                <a:solidFill>
                  <a:schemeClr val="bg1">
                    <a:lumMod val="50000"/>
                  </a:schemeClr>
                </a:solidFill>
              </a:rPr>
              <a:t>(Cerebellum and Basal Nuclei)</a:t>
            </a:r>
            <a:endParaRPr lang="en-US" sz="2200" b="1" u="sng" dirty="0">
              <a:solidFill>
                <a:schemeClr val="bg1">
                  <a:lumMod val="50000"/>
                </a:schemeClr>
              </a:solidFill>
            </a:endParaRPr>
          </a:p>
        </p:txBody>
      </p:sp>
      <p:sp>
        <p:nvSpPr>
          <p:cNvPr id="3" name="Subtitle 2"/>
          <p:cNvSpPr>
            <a:spLocks noGrp="1"/>
          </p:cNvSpPr>
          <p:nvPr>
            <p:ph type="subTitle" idx="1"/>
          </p:nvPr>
        </p:nvSpPr>
        <p:spPr>
          <a:xfrm>
            <a:off x="1371600" y="4724400"/>
            <a:ext cx="6400800" cy="1752600"/>
          </a:xfrm>
        </p:spPr>
        <p:txBody>
          <a:bodyPr/>
          <a:lstStyle/>
          <a:p>
            <a:r>
              <a:rPr lang="en-US" b="1" dirty="0" smtClean="0">
                <a:solidFill>
                  <a:schemeClr val="tx1"/>
                </a:solidFill>
              </a:rPr>
              <a:t>Ali </a:t>
            </a:r>
            <a:r>
              <a:rPr lang="en-US" b="1" dirty="0" err="1" smtClean="0">
                <a:solidFill>
                  <a:schemeClr val="tx1"/>
                </a:solidFill>
              </a:rPr>
              <a:t>Jassim</a:t>
            </a:r>
            <a:r>
              <a:rPr lang="en-US" b="1" dirty="0" smtClean="0">
                <a:solidFill>
                  <a:schemeClr val="tx1"/>
                </a:solidFill>
              </a:rPr>
              <a:t> </a:t>
            </a:r>
            <a:r>
              <a:rPr lang="en-US" b="1" dirty="0" err="1" smtClean="0">
                <a:solidFill>
                  <a:schemeClr val="tx1"/>
                </a:solidFill>
              </a:rPr>
              <a:t>Alhashli</a:t>
            </a:r>
            <a:endParaRPr lang="en-US" b="1" dirty="0" smtClean="0">
              <a:solidFill>
                <a:schemeClr val="tx1"/>
              </a:solidFill>
            </a:endParaRPr>
          </a:p>
          <a:p>
            <a:r>
              <a:rPr lang="en-US" sz="2000" b="1" dirty="0" smtClean="0">
                <a:solidFill>
                  <a:schemeClr val="tx1"/>
                </a:solidFill>
              </a:rPr>
              <a:t>Year IV – Unit VIII - CNS</a:t>
            </a:r>
          </a:p>
        </p:txBody>
      </p:sp>
      <p:pic>
        <p:nvPicPr>
          <p:cNvPr id="1026" name="Picture 2" descr="C:\Users\al hashli\Desktop\Ali\ali sultan bin casim tugra mai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1800" y="2209799"/>
            <a:ext cx="3265053" cy="25250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824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Autofit/>
          </a:bodyPr>
          <a:lstStyle/>
          <a:p>
            <a:pPr algn="just"/>
            <a:r>
              <a:rPr lang="en-US" sz="2000" b="1" dirty="0" smtClean="0">
                <a:solidFill>
                  <a:srgbClr val="C00000"/>
                </a:solidFill>
                <a:effectLst>
                  <a:outerShdw blurRad="38100" dist="38100" dir="2700000" algn="tl">
                    <a:srgbClr val="000000">
                      <a:alpha val="43137"/>
                    </a:srgbClr>
                  </a:outerShdw>
                </a:effectLst>
              </a:rPr>
              <a:t>Basal nuclei</a:t>
            </a:r>
            <a:r>
              <a:rPr lang="en-US" sz="2000" dirty="0" smtClean="0"/>
              <a:t>: they are a collection of cell bodies (which are surrounded by white matter) inside the central nervous system. These nuclei are located at the base of cerebral hemispheres.</a:t>
            </a:r>
          </a:p>
          <a:p>
            <a:pPr algn="just"/>
            <a:r>
              <a:rPr lang="en-US" sz="2000" b="1" dirty="0" smtClean="0">
                <a:solidFill>
                  <a:srgbClr val="C00000"/>
                </a:solidFill>
                <a:effectLst>
                  <a:outerShdw blurRad="38100" dist="38100" dir="2700000" algn="tl">
                    <a:srgbClr val="000000">
                      <a:alpha val="43137"/>
                    </a:srgbClr>
                  </a:outerShdw>
                </a:effectLst>
              </a:rPr>
              <a:t>Classification of basal nuclei:</a:t>
            </a:r>
          </a:p>
          <a:p>
            <a:pPr lvl="1" algn="just"/>
            <a:r>
              <a:rPr lang="en-US" sz="2000" b="1" dirty="0" smtClean="0"/>
              <a:t>Traditional classification</a:t>
            </a:r>
            <a:r>
              <a:rPr lang="en-US" sz="2000" dirty="0" smtClean="0"/>
              <a:t>: in which the basal nuclei are formed by:</a:t>
            </a:r>
          </a:p>
          <a:p>
            <a:pPr lvl="2" algn="just"/>
            <a:r>
              <a:rPr lang="en-US" sz="2000" dirty="0" err="1" smtClean="0"/>
              <a:t>Lentiform</a:t>
            </a:r>
            <a:r>
              <a:rPr lang="en-US" sz="2000" dirty="0" smtClean="0"/>
              <a:t> nucleus: putamen + </a:t>
            </a:r>
            <a:r>
              <a:rPr lang="en-US" sz="2000" dirty="0" err="1" smtClean="0"/>
              <a:t>globus</a:t>
            </a:r>
            <a:r>
              <a:rPr lang="en-US" sz="2000" dirty="0" smtClean="0"/>
              <a:t> pallidus.</a:t>
            </a:r>
          </a:p>
          <a:p>
            <a:pPr lvl="2" algn="just"/>
            <a:r>
              <a:rPr lang="en-US" sz="2000" dirty="0" smtClean="0"/>
              <a:t>Caudate nucleus.</a:t>
            </a:r>
          </a:p>
          <a:p>
            <a:pPr lvl="2" algn="just"/>
            <a:r>
              <a:rPr lang="en-US" sz="2000" dirty="0" err="1" smtClean="0"/>
              <a:t>Clostrum</a:t>
            </a:r>
            <a:r>
              <a:rPr lang="en-US" sz="2000" dirty="0" smtClean="0"/>
              <a:t>.</a:t>
            </a:r>
          </a:p>
          <a:p>
            <a:pPr lvl="1" algn="just"/>
            <a:r>
              <a:rPr lang="en-US" sz="2000" b="1" dirty="0" smtClean="0"/>
              <a:t>Clinical classification</a:t>
            </a:r>
            <a:r>
              <a:rPr lang="en-US" sz="2000" dirty="0" smtClean="0"/>
              <a:t>: in which the basal nuclei are formed by:</a:t>
            </a:r>
          </a:p>
          <a:p>
            <a:pPr lvl="2" algn="just"/>
            <a:r>
              <a:rPr lang="en-US" sz="2000" dirty="0" err="1" smtClean="0"/>
              <a:t>Lentriform</a:t>
            </a:r>
            <a:r>
              <a:rPr lang="en-US" sz="2000" dirty="0" smtClean="0"/>
              <a:t> nucleus: putamen + </a:t>
            </a:r>
            <a:r>
              <a:rPr lang="en-US" sz="2000" dirty="0" err="1" smtClean="0"/>
              <a:t>globus</a:t>
            </a:r>
            <a:r>
              <a:rPr lang="en-US" sz="2000" dirty="0" smtClean="0"/>
              <a:t> pallidus.</a:t>
            </a:r>
          </a:p>
          <a:p>
            <a:pPr lvl="2" algn="just"/>
            <a:r>
              <a:rPr lang="en-US" sz="2000" dirty="0" smtClean="0"/>
              <a:t>Caudate nucleus.</a:t>
            </a:r>
          </a:p>
          <a:p>
            <a:pPr lvl="2" algn="just"/>
            <a:r>
              <a:rPr lang="en-US" sz="2000" dirty="0" smtClean="0"/>
              <a:t>Subthalamus.</a:t>
            </a:r>
          </a:p>
          <a:p>
            <a:pPr lvl="2" algn="just"/>
            <a:r>
              <a:rPr lang="en-US" sz="2000" dirty="0" smtClean="0"/>
              <a:t>Substantia </a:t>
            </a:r>
            <a:r>
              <a:rPr lang="en-US" sz="2000" dirty="0" err="1" smtClean="0"/>
              <a:t>nigra</a:t>
            </a:r>
            <a:r>
              <a:rPr lang="en-US" sz="2000" dirty="0"/>
              <a:t>.</a:t>
            </a:r>
            <a:endParaRPr lang="en-US" sz="2000" dirty="0" smtClean="0"/>
          </a:p>
        </p:txBody>
      </p:sp>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5441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4500"/>
            <a:ext cx="3733800" cy="4411663"/>
          </a:xfrm>
        </p:spPr>
        <p:txBody>
          <a:bodyPr>
            <a:normAutofit/>
          </a:bodyPr>
          <a:lstStyle/>
          <a:p>
            <a:pPr algn="just"/>
            <a:r>
              <a:rPr lang="en-US" sz="2000" b="1" dirty="0" smtClean="0">
                <a:solidFill>
                  <a:srgbClr val="C00000"/>
                </a:solidFill>
                <a:effectLst>
                  <a:outerShdw blurRad="38100" dist="38100" dir="2700000" algn="tl">
                    <a:srgbClr val="000000">
                      <a:alpha val="43137"/>
                    </a:srgbClr>
                  </a:outerShdw>
                </a:effectLst>
              </a:rPr>
              <a:t>Arrangement of basal nuclei from medial aspect to the lateral aspect:</a:t>
            </a:r>
          </a:p>
          <a:p>
            <a:pPr lvl="1" algn="just"/>
            <a:r>
              <a:rPr lang="en-US" sz="2000" b="1" dirty="0" smtClean="0"/>
              <a:t>Caudate nucleus.</a:t>
            </a:r>
          </a:p>
          <a:p>
            <a:pPr lvl="1" algn="just"/>
            <a:r>
              <a:rPr lang="en-US" sz="2000" b="1" dirty="0" smtClean="0"/>
              <a:t>Internal capsule.</a:t>
            </a:r>
          </a:p>
          <a:p>
            <a:pPr lvl="1" algn="just"/>
            <a:r>
              <a:rPr lang="en-US" sz="2000" b="1" dirty="0" err="1" smtClean="0"/>
              <a:t>Lentiform</a:t>
            </a:r>
            <a:r>
              <a:rPr lang="en-US" sz="2000" b="1" dirty="0" smtClean="0"/>
              <a:t> nucleus</a:t>
            </a:r>
            <a:r>
              <a:rPr lang="en-US" sz="2000" dirty="0" smtClean="0"/>
              <a:t>: with </a:t>
            </a:r>
            <a:r>
              <a:rPr lang="en-US" sz="2000" dirty="0" err="1"/>
              <a:t>g</a:t>
            </a:r>
            <a:r>
              <a:rPr lang="en-US" sz="2000" dirty="0" err="1" smtClean="0"/>
              <a:t>lobus</a:t>
            </a:r>
            <a:r>
              <a:rPr lang="en-US" sz="2000" dirty="0" smtClean="0"/>
              <a:t> pallidus medially and putamen laterally.</a:t>
            </a:r>
          </a:p>
          <a:p>
            <a:pPr lvl="1" algn="just"/>
            <a:r>
              <a:rPr lang="en-US" sz="2000" b="1" dirty="0" smtClean="0"/>
              <a:t>External capsule.</a:t>
            </a:r>
          </a:p>
          <a:p>
            <a:pPr lvl="1" algn="just"/>
            <a:r>
              <a:rPr lang="en-US" sz="2000" b="1" dirty="0" err="1" smtClean="0"/>
              <a:t>Clostrum</a:t>
            </a:r>
            <a:r>
              <a:rPr lang="en-US" sz="2000" b="1" dirty="0" smtClean="0"/>
              <a:t>.</a:t>
            </a:r>
          </a:p>
          <a:p>
            <a:pPr lvl="1" algn="just"/>
            <a:r>
              <a:rPr lang="en-US" sz="2000" b="1" dirty="0" smtClean="0"/>
              <a:t>Extreme capsule.</a:t>
            </a:r>
            <a:endParaRPr lang="en-US" sz="2000" b="1" dirty="0"/>
          </a:p>
        </p:txBody>
      </p:sp>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rotWithShape="1">
          <a:blip r:embed="rId2" cstate="print">
            <a:lum/>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l="38956" t="41057" r="26336" b="3481"/>
          <a:stretch/>
        </p:blipFill>
        <p:spPr bwMode="auto">
          <a:xfrm>
            <a:off x="4038600" y="1676400"/>
            <a:ext cx="4855029" cy="43638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4648200" y="160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1828800"/>
            <a:ext cx="152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67494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rotWithShape="1">
          <a:blip r:embed="rId2" cstate="print">
            <a:lum contrast="-10000"/>
            <a:extLst>
              <a:ext uri="{28A0092B-C50C-407E-A947-70E740481C1C}">
                <a14:useLocalDpi xmlns="" xmlns:a14="http://schemas.microsoft.com/office/drawing/2010/main" val="0"/>
              </a:ext>
            </a:extLst>
          </a:blip>
          <a:srcRect l="6714" t="18286" r="29143" b="1968"/>
          <a:stretch/>
        </p:blipFill>
        <p:spPr bwMode="auto">
          <a:xfrm>
            <a:off x="631371" y="1045028"/>
            <a:ext cx="7859485" cy="549639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0599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a:bodyPr>
          <a:lstStyle/>
          <a:p>
            <a:pPr algn="just"/>
            <a:r>
              <a:rPr lang="en-US" sz="2000" b="1" dirty="0" smtClean="0">
                <a:solidFill>
                  <a:srgbClr val="C00000"/>
                </a:solidFill>
                <a:effectLst>
                  <a:outerShdw blurRad="38100" dist="38100" dir="2700000" algn="tl">
                    <a:srgbClr val="000000">
                      <a:alpha val="43137"/>
                    </a:srgbClr>
                  </a:outerShdw>
                </a:effectLst>
              </a:rPr>
              <a:t>Direct pathway (refer to the diagram in the previous slide):</a:t>
            </a:r>
          </a:p>
          <a:p>
            <a:pPr lvl="1" algn="just"/>
            <a:r>
              <a:rPr lang="en-US" sz="2000" b="1" dirty="0" smtClean="0"/>
              <a:t>When you want to initiate movement (this pathway is stimulatory):</a:t>
            </a:r>
          </a:p>
          <a:p>
            <a:pPr lvl="2" algn="just"/>
            <a:r>
              <a:rPr lang="en-US" sz="2000" dirty="0" err="1" smtClean="0"/>
              <a:t>Cortico</a:t>
            </a:r>
            <a:r>
              <a:rPr lang="en-US" sz="2000" dirty="0" smtClean="0"/>
              <a:t>-striatal fibers release glutamate which stimulates </a:t>
            </a:r>
            <a:r>
              <a:rPr lang="en-US" sz="2000" dirty="0" err="1" smtClean="0"/>
              <a:t>striato-pallidal</a:t>
            </a:r>
            <a:r>
              <a:rPr lang="en-US" sz="2000" dirty="0" smtClean="0"/>
              <a:t> fibers. Therefore, this will result in inhibition of </a:t>
            </a:r>
            <a:r>
              <a:rPr lang="en-US" sz="2000" dirty="0" err="1" smtClean="0"/>
              <a:t>globus</a:t>
            </a:r>
            <a:r>
              <a:rPr lang="en-US" sz="2000" dirty="0" smtClean="0"/>
              <a:t> pallidus internus. Because of this, the activity of </a:t>
            </a:r>
            <a:r>
              <a:rPr lang="en-US" sz="2000" dirty="0" err="1" smtClean="0"/>
              <a:t>pallido</a:t>
            </a:r>
            <a:r>
              <a:rPr lang="en-US" sz="2000" dirty="0" smtClean="0"/>
              <a:t>-thalamic fibers will be decreased resulting in increased activity of </a:t>
            </a:r>
            <a:r>
              <a:rPr lang="en-US" sz="2000" dirty="0" err="1" smtClean="0"/>
              <a:t>thalamo</a:t>
            </a:r>
            <a:r>
              <a:rPr lang="en-US" sz="2000" dirty="0" smtClean="0"/>
              <a:t>-cortical fibers → stimulation of corticospinal tract and movement.</a:t>
            </a:r>
          </a:p>
          <a:p>
            <a:pPr algn="just"/>
            <a:r>
              <a:rPr lang="en-US" sz="2000" b="1" dirty="0" smtClean="0">
                <a:solidFill>
                  <a:srgbClr val="C00000"/>
                </a:solidFill>
                <a:effectLst>
                  <a:outerShdw blurRad="38100" dist="38100" dir="2700000" algn="tl">
                    <a:srgbClr val="000000">
                      <a:alpha val="43137"/>
                    </a:srgbClr>
                  </a:outerShdw>
                </a:effectLst>
              </a:rPr>
              <a:t>Indirect pathway (refer to the diagram in the previous slide):</a:t>
            </a:r>
          </a:p>
          <a:p>
            <a:pPr lvl="1" algn="just"/>
            <a:r>
              <a:rPr lang="en-US" sz="2000" b="1" dirty="0" smtClean="0"/>
              <a:t>When you want to initiate movement (this pathway is inhibitory):</a:t>
            </a:r>
          </a:p>
          <a:p>
            <a:pPr lvl="2" algn="just"/>
            <a:r>
              <a:rPr lang="en-US" sz="2000" dirty="0" err="1" smtClean="0"/>
              <a:t>Cortico-striatal</a:t>
            </a:r>
            <a:r>
              <a:rPr lang="en-US" sz="2000" dirty="0" smtClean="0"/>
              <a:t> fibers will release glutamate and stimulate those fibers going to </a:t>
            </a:r>
            <a:r>
              <a:rPr lang="en-US" sz="2000" dirty="0" err="1" smtClean="0"/>
              <a:t>globus</a:t>
            </a:r>
            <a:r>
              <a:rPr lang="en-US" sz="2000" dirty="0" smtClean="0"/>
              <a:t> pallidus externus. These in turn will release GABA inhibiting those fibers going to subthalamus. Therefore, </a:t>
            </a:r>
            <a:r>
              <a:rPr lang="en-US" sz="2000" dirty="0" err="1" smtClean="0"/>
              <a:t>subthalamo-pallidal</a:t>
            </a:r>
            <a:r>
              <a:rPr lang="en-US" sz="2000" dirty="0" smtClean="0"/>
              <a:t> fibers will have increased activity resulting in stimulation of fibers going from </a:t>
            </a:r>
            <a:r>
              <a:rPr lang="en-US" sz="2000" dirty="0" err="1" smtClean="0"/>
              <a:t>globus</a:t>
            </a:r>
            <a:r>
              <a:rPr lang="en-US" sz="2000" dirty="0" smtClean="0"/>
              <a:t> </a:t>
            </a:r>
            <a:r>
              <a:rPr lang="en-US" sz="2000" dirty="0" err="1" smtClean="0"/>
              <a:t>pallidus</a:t>
            </a:r>
            <a:r>
              <a:rPr lang="en-US" sz="2000" dirty="0" smtClean="0"/>
              <a:t> </a:t>
            </a:r>
            <a:r>
              <a:rPr lang="en-US" sz="2000" dirty="0" err="1" smtClean="0"/>
              <a:t>internus</a:t>
            </a:r>
            <a:r>
              <a:rPr lang="en-US" sz="2000" dirty="0" smtClean="0"/>
              <a:t> to thalamic nuclei which will cause them to release GABA → this will inhibit </a:t>
            </a:r>
            <a:r>
              <a:rPr lang="en-US" sz="2000" dirty="0" err="1" smtClean="0"/>
              <a:t>thalamo</a:t>
            </a:r>
            <a:r>
              <a:rPr lang="en-US" sz="2000" dirty="0" smtClean="0"/>
              <a:t>-cortical fibers (inhibition of movement).</a:t>
            </a:r>
          </a:p>
        </p:txBody>
      </p:sp>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0102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62742"/>
            <a:ext cx="4495800" cy="5214257"/>
          </a:xfrm>
        </p:spPr>
        <p:txBody>
          <a:bodyPr>
            <a:normAutofit lnSpcReduction="10000"/>
          </a:bodyPr>
          <a:lstStyle/>
          <a:p>
            <a:pPr algn="just"/>
            <a:r>
              <a:rPr lang="en-US" sz="1600" b="1" dirty="0" smtClean="0">
                <a:solidFill>
                  <a:srgbClr val="C00000"/>
                </a:solidFill>
                <a:effectLst>
                  <a:outerShdw blurRad="38100" dist="38100" dir="2700000" algn="tl">
                    <a:srgbClr val="000000">
                      <a:alpha val="43137"/>
                    </a:srgbClr>
                  </a:outerShdw>
                </a:effectLst>
              </a:rPr>
              <a:t>Role of substantia </a:t>
            </a:r>
            <a:r>
              <a:rPr lang="en-US" sz="1600" b="1" dirty="0" err="1" smtClean="0">
                <a:solidFill>
                  <a:srgbClr val="C00000"/>
                </a:solidFill>
                <a:effectLst>
                  <a:outerShdw blurRad="38100" dist="38100" dir="2700000" algn="tl">
                    <a:srgbClr val="000000">
                      <a:alpha val="43137"/>
                    </a:srgbClr>
                  </a:outerShdw>
                </a:effectLst>
              </a:rPr>
              <a:t>nigra</a:t>
            </a:r>
            <a:r>
              <a:rPr lang="en-US" sz="1600" b="1" dirty="0" smtClean="0">
                <a:solidFill>
                  <a:srgbClr val="C00000"/>
                </a:solidFill>
                <a:effectLst>
                  <a:outerShdw blurRad="38100" dist="38100" dir="2700000" algn="tl">
                    <a:srgbClr val="000000">
                      <a:alpha val="43137"/>
                    </a:srgbClr>
                  </a:outerShdw>
                </a:effectLst>
              </a:rPr>
              <a:t> (</a:t>
            </a:r>
            <a:r>
              <a:rPr lang="en-US" sz="1600" b="1" dirty="0" err="1" smtClean="0">
                <a:solidFill>
                  <a:srgbClr val="C00000"/>
                </a:solidFill>
                <a:effectLst>
                  <a:outerShdw blurRad="38100" dist="38100" dir="2700000" algn="tl">
                    <a:srgbClr val="000000">
                      <a:alpha val="43137"/>
                    </a:srgbClr>
                  </a:outerShdw>
                </a:effectLst>
              </a:rPr>
              <a:t>nigro</a:t>
            </a:r>
            <a:r>
              <a:rPr lang="en-US" sz="1600" b="1" dirty="0" smtClean="0">
                <a:solidFill>
                  <a:srgbClr val="C00000"/>
                </a:solidFill>
                <a:effectLst>
                  <a:outerShdw blurRad="38100" dist="38100" dir="2700000" algn="tl">
                    <a:srgbClr val="000000">
                      <a:alpha val="43137"/>
                    </a:srgbClr>
                  </a:outerShdw>
                </a:effectLst>
              </a:rPr>
              <a:t>-striatal fibers):</a:t>
            </a:r>
          </a:p>
          <a:p>
            <a:pPr lvl="1" algn="just"/>
            <a:r>
              <a:rPr lang="en-US" sz="1600" b="1" dirty="0" smtClean="0"/>
              <a:t>Dopaminergic fibers will originate from pars compacta and influence both direct and indirect pathways.</a:t>
            </a:r>
          </a:p>
          <a:p>
            <a:pPr lvl="1" algn="just"/>
            <a:r>
              <a:rPr lang="en-US" sz="1600" b="1" dirty="0" smtClean="0"/>
              <a:t>When dopamine is released on:</a:t>
            </a:r>
          </a:p>
          <a:p>
            <a:pPr lvl="2" algn="just"/>
            <a:r>
              <a:rPr lang="en-US" sz="1600" u="sng" dirty="0" smtClean="0"/>
              <a:t>D1-receptors</a:t>
            </a:r>
            <a:r>
              <a:rPr lang="en-US" sz="1600" dirty="0" smtClean="0"/>
              <a:t> → it results in stimulation of neurons of direct pathway.</a:t>
            </a:r>
          </a:p>
          <a:p>
            <a:pPr lvl="2" algn="just"/>
            <a:r>
              <a:rPr lang="en-US" sz="1600" u="sng" dirty="0" smtClean="0"/>
              <a:t>D2-receptors</a:t>
            </a:r>
            <a:r>
              <a:rPr lang="en-US" sz="1600" dirty="0" smtClean="0"/>
              <a:t> → it result in inhibition of neurons of indirect pathway.</a:t>
            </a:r>
          </a:p>
          <a:p>
            <a:pPr marL="914400" lvl="2" indent="0" algn="just">
              <a:buNone/>
            </a:pPr>
            <a:r>
              <a:rPr lang="en-US" sz="1600" i="1" dirty="0" smtClean="0"/>
              <a:t>Notice that eventually both of these actions will result in enhancement of movement.</a:t>
            </a:r>
          </a:p>
          <a:p>
            <a:pPr algn="just"/>
            <a:r>
              <a:rPr lang="en-US" sz="1600" b="1" dirty="0" smtClean="0"/>
              <a:t>Degeneration of nigrostriatal fibers will result in hypokinetic disorders one of which is Parkinson’s disease which is characterized by:</a:t>
            </a:r>
          </a:p>
          <a:p>
            <a:pPr lvl="1" algn="just"/>
            <a:r>
              <a:rPr lang="en-US" sz="1600" u="sng" dirty="0" smtClean="0"/>
              <a:t>Rigidity (cog-wheel).</a:t>
            </a:r>
          </a:p>
          <a:p>
            <a:pPr lvl="1" algn="just"/>
            <a:r>
              <a:rPr lang="en-US" sz="1600" u="sng" dirty="0" smtClean="0"/>
              <a:t>Shuffling gait.</a:t>
            </a:r>
          </a:p>
          <a:p>
            <a:pPr lvl="1" algn="just"/>
            <a:r>
              <a:rPr lang="en-US" sz="1600" u="sng" dirty="0" smtClean="0"/>
              <a:t>Tremors at rest.</a:t>
            </a:r>
          </a:p>
          <a:p>
            <a:pPr lvl="1" algn="just"/>
            <a:r>
              <a:rPr lang="en-US" sz="1600" u="sng" dirty="0" smtClean="0"/>
              <a:t>Reduced facial expressions.</a:t>
            </a:r>
          </a:p>
        </p:txBody>
      </p:sp>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pic>
        <p:nvPicPr>
          <p:cNvPr id="10244" name="Picture 4" descr="https://s-media-cache-ak0.pinimg.com/236x/2f/69/b1/2f69b1e5810f710f506c84c1320a79a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1262743"/>
            <a:ext cx="3967842" cy="52201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327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rotWithShape="1">
          <a:blip r:embed="rId2" cstate="print">
            <a:lum/>
            <a:extLst>
              <a:ext uri="{28A0092B-C50C-407E-A947-70E740481C1C}">
                <a14:useLocalDpi xmlns="" xmlns:a14="http://schemas.microsoft.com/office/drawing/2010/main" val="0"/>
              </a:ext>
            </a:extLst>
          </a:blip>
          <a:srcRect l="9792" t="22504" r="27651" b="6425"/>
          <a:stretch/>
        </p:blipFill>
        <p:spPr bwMode="auto">
          <a:xfrm>
            <a:off x="457200" y="1219200"/>
            <a:ext cx="8273143" cy="528688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07711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009900" y="3009900"/>
            <a:ext cx="6858000" cy="8382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(Basal Nuclei)</a:t>
            </a:r>
            <a:endParaRPr lang="en-US" sz="3600" b="1" dirty="0">
              <a:solidFill>
                <a:srgbClr val="C00000"/>
              </a:solidFill>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rotWithShape="1">
          <a:blip r:embed="rId2" cstate="print">
            <a:lum/>
            <a:extLst>
              <a:ext uri="{28A0092B-C50C-407E-A947-70E740481C1C}">
                <a14:useLocalDpi xmlns="" xmlns:a14="http://schemas.microsoft.com/office/drawing/2010/main" val="0"/>
              </a:ext>
            </a:extLst>
          </a:blip>
          <a:srcRect l="18027" t="17133" r="36282" b="9297"/>
          <a:stretch/>
        </p:blipFill>
        <p:spPr bwMode="auto">
          <a:xfrm>
            <a:off x="1295400" y="228601"/>
            <a:ext cx="7067185" cy="6400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10995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1" y="914400"/>
            <a:ext cx="8229600" cy="4525963"/>
          </a:xfrm>
        </p:spPr>
        <p:txBody>
          <a:bodyPr>
            <a:normAutofit/>
          </a:bodyPr>
          <a:lstStyle/>
          <a:p>
            <a:pPr algn="just"/>
            <a:r>
              <a:rPr lang="en-US" sz="1800" b="1" dirty="0" smtClean="0">
                <a:solidFill>
                  <a:srgbClr val="C00000"/>
                </a:solidFill>
                <a:effectLst>
                  <a:outerShdw blurRad="38100" dist="38100" dir="2700000" algn="tl">
                    <a:srgbClr val="000000">
                      <a:alpha val="43137"/>
                    </a:srgbClr>
                  </a:outerShdw>
                </a:effectLst>
              </a:rPr>
              <a:t>Summary of cerebellar cortex:</a:t>
            </a:r>
          </a:p>
          <a:p>
            <a:pPr lvl="1" algn="just"/>
            <a:r>
              <a:rPr lang="en-US" sz="1800" dirty="0" smtClean="0"/>
              <a:t>Deep folds in the cortex called cerebellar folia separated by sulci. Notice that the surface of cerebellum is covered by pia matter.</a:t>
            </a:r>
          </a:p>
          <a:p>
            <a:pPr lvl="1" algn="just"/>
            <a:r>
              <a:rPr lang="en-US" sz="1800" dirty="0" smtClean="0"/>
              <a:t>Outer molecular layer contains small neurons and fibers.</a:t>
            </a:r>
          </a:p>
          <a:p>
            <a:pPr lvl="1" algn="just"/>
            <a:r>
              <a:rPr lang="en-US" sz="1800" dirty="0" smtClean="0"/>
              <a:t>Middle </a:t>
            </a:r>
            <a:r>
              <a:rPr lang="en-US" sz="1800" dirty="0" err="1" smtClean="0"/>
              <a:t>purkinje</a:t>
            </a:r>
            <a:r>
              <a:rPr lang="en-US" sz="1800" dirty="0" smtClean="0"/>
              <a:t> layer contains large </a:t>
            </a:r>
            <a:r>
              <a:rPr lang="en-US" sz="1800" dirty="0" err="1" smtClean="0"/>
              <a:t>purkinje</a:t>
            </a:r>
            <a:r>
              <a:rPr lang="en-US" sz="1800" dirty="0" smtClean="0"/>
              <a:t> cells whose dendrites branch in molecular layer.</a:t>
            </a:r>
          </a:p>
          <a:p>
            <a:pPr lvl="1" algn="just"/>
            <a:r>
              <a:rPr lang="en-US" sz="1800" dirty="0" smtClean="0"/>
              <a:t>Granule cell layer contains small granular cells, </a:t>
            </a:r>
            <a:r>
              <a:rPr lang="en-US" sz="1800" smtClean="0"/>
              <a:t>Golgi type-II </a:t>
            </a:r>
            <a:r>
              <a:rPr lang="en-US" sz="1800" dirty="0" smtClean="0"/>
              <a:t>cells and empty spaces called glomeruli.</a:t>
            </a:r>
            <a:endParaRPr lang="en-US" sz="1800" dirty="0"/>
          </a:p>
        </p:txBody>
      </p:sp>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 (Histology of Cerebellum)</a:t>
            </a:r>
            <a:endParaRPr lang="en-US" sz="3600" b="1" dirty="0">
              <a:solidFill>
                <a:srgbClr val="C00000"/>
              </a:solidFill>
              <a:effectLst>
                <a:outerShdw blurRad="38100" dist="38100" dir="2700000" algn="tl">
                  <a:srgbClr val="000000">
                    <a:alpha val="43137"/>
                  </a:srgbClr>
                </a:outerShdw>
              </a:effectLst>
            </a:endParaRPr>
          </a:p>
        </p:txBody>
      </p:sp>
      <p:pic>
        <p:nvPicPr>
          <p:cNvPr id="17410" name="Picture 2" descr="http://www.histology-world.com/photoalbum/albums/userpics/normal_cerebellumcortex10x.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5326"/>
          <a:stretch/>
        </p:blipFill>
        <p:spPr bwMode="auto">
          <a:xfrm>
            <a:off x="304800" y="3592283"/>
            <a:ext cx="4288971" cy="303524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7412" name="Picture 4" descr="http://www.siumed.edu/~dking2/ssb/images/NM031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3592286"/>
            <a:ext cx="3886200" cy="305066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550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 (Histology of Cerebellum)</a:t>
            </a:r>
            <a:endParaRPr lang="en-US" sz="3600" b="1" dirty="0">
              <a:solidFill>
                <a:srgbClr val="C00000"/>
              </a:solidFill>
              <a:effectLst>
                <a:outerShdw blurRad="38100" dist="38100" dir="2700000" algn="tl">
                  <a:srgbClr val="000000">
                    <a:alpha val="43137"/>
                  </a:srgbClr>
                </a:outerShdw>
              </a:effectLst>
            </a:endParaRPr>
          </a:p>
        </p:txBody>
      </p:sp>
      <p:pic>
        <p:nvPicPr>
          <p:cNvPr id="18434" name="Picture 2" descr="http://www.siumed.edu/~dking2/ssb/images/NM029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3256" y="990599"/>
            <a:ext cx="7130144" cy="550316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7846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045028"/>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 (Histology of Cerebellum)</a:t>
            </a:r>
            <a:endParaRPr lang="en-US" sz="3600" b="1" dirty="0">
              <a:solidFill>
                <a:srgbClr val="C00000"/>
              </a:solidFill>
              <a:effectLst>
                <a:outerShdw blurRad="38100" dist="38100" dir="2700000" algn="tl">
                  <a:srgbClr val="000000">
                    <a:alpha val="43137"/>
                  </a:srgbClr>
                </a:outerShdw>
              </a:effectLst>
            </a:endParaRPr>
          </a:p>
        </p:txBody>
      </p:sp>
      <p:sp>
        <p:nvSpPr>
          <p:cNvPr id="5" name="AutoShape 2"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1222375"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8"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1374775" y="1074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0"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1527175" y="1227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https://photos-2.dropbox.com/t/2/AAA0AJ4bX6bgIYmLSnnexUDUGhJQlwPvXO4KQVeZKV8Ltg/12/335491325/jpeg/32x32/1/_/1/2/Cerebellum1.jpg/ENmD9uIDGP9XIAcoBw/DEVC3BB6c9-L8xhzlS7Ou-9Bu7D3pHOLOOa9Bx9WtLQ?size=1280x960&amp;size_mode=3"/>
          <p:cNvSpPr>
            <a:spLocks noChangeAspect="1" noChangeArrowheads="1"/>
          </p:cNvSpPr>
          <p:nvPr/>
        </p:nvSpPr>
        <p:spPr bwMode="auto">
          <a:xfrm>
            <a:off x="1679575" y="1379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79" name="Picture 2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3969" t="21208" r="45154" b="22324"/>
          <a:stretch/>
        </p:blipFill>
        <p:spPr bwMode="auto">
          <a:xfrm>
            <a:off x="300264" y="2329542"/>
            <a:ext cx="2547553" cy="253308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480" name="Picture 2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033" t="21116" r="46972" b="30325"/>
          <a:stretch/>
        </p:blipFill>
        <p:spPr bwMode="auto">
          <a:xfrm>
            <a:off x="3124200" y="2329542"/>
            <a:ext cx="2754085" cy="253308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481" name="Picture 2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4135" t="21347" r="45227" b="28556"/>
          <a:stretch/>
        </p:blipFill>
        <p:spPr bwMode="auto">
          <a:xfrm>
            <a:off x="6172200" y="2329542"/>
            <a:ext cx="2754085" cy="253308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0554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066800"/>
            <a:ext cx="5105400" cy="5486400"/>
          </a:xfrm>
        </p:spPr>
        <p:txBody>
          <a:bodyPr>
            <a:noAutofit/>
          </a:bodyPr>
          <a:lstStyle/>
          <a:p>
            <a:pPr algn="just"/>
            <a:r>
              <a:rPr lang="en-US" sz="1700" b="1" dirty="0" smtClean="0">
                <a:solidFill>
                  <a:srgbClr val="C00000"/>
                </a:solidFill>
                <a:effectLst>
                  <a:outerShdw blurRad="38100" dist="38100" dir="2700000" algn="tl">
                    <a:srgbClr val="000000">
                      <a:alpha val="43137"/>
                    </a:srgbClr>
                  </a:outerShdw>
                </a:effectLst>
              </a:rPr>
              <a:t>Gross features of the cerebellum:</a:t>
            </a:r>
          </a:p>
          <a:p>
            <a:pPr lvl="1" algn="just"/>
            <a:r>
              <a:rPr lang="en-US" sz="1700" dirty="0" smtClean="0"/>
              <a:t>The </a:t>
            </a:r>
            <a:r>
              <a:rPr lang="en-US" sz="1700" b="1" dirty="0" smtClean="0"/>
              <a:t>white matter </a:t>
            </a:r>
            <a:r>
              <a:rPr lang="en-US" sz="1700" dirty="0" smtClean="0"/>
              <a:t>looks like a </a:t>
            </a:r>
            <a:r>
              <a:rPr lang="en-US" sz="1700" b="1" dirty="0" smtClean="0"/>
              <a:t>tree</a:t>
            </a:r>
            <a:r>
              <a:rPr lang="en-US" sz="1700" dirty="0" smtClean="0"/>
              <a:t>.</a:t>
            </a:r>
          </a:p>
          <a:p>
            <a:pPr lvl="1" algn="just"/>
            <a:r>
              <a:rPr lang="en-US" sz="1700" dirty="0" smtClean="0"/>
              <a:t>The </a:t>
            </a:r>
            <a:r>
              <a:rPr lang="en-US" sz="1700" b="1" dirty="0" smtClean="0"/>
              <a:t>superior surface </a:t>
            </a:r>
            <a:r>
              <a:rPr lang="en-US" sz="1700" dirty="0" smtClean="0"/>
              <a:t>of the cerebellum is </a:t>
            </a:r>
            <a:r>
              <a:rPr lang="en-US" sz="1700" b="1" dirty="0" smtClean="0"/>
              <a:t>concave</a:t>
            </a:r>
            <a:r>
              <a:rPr lang="en-US" sz="1700" dirty="0" smtClean="0"/>
              <a:t>.</a:t>
            </a:r>
          </a:p>
          <a:p>
            <a:pPr lvl="1" algn="just"/>
            <a:r>
              <a:rPr lang="en-US" sz="1700" dirty="0" smtClean="0"/>
              <a:t>The </a:t>
            </a:r>
            <a:r>
              <a:rPr lang="en-US" sz="1700" b="1" dirty="0" smtClean="0"/>
              <a:t>inferior surface </a:t>
            </a:r>
            <a:r>
              <a:rPr lang="en-US" sz="1700" dirty="0" smtClean="0"/>
              <a:t>of the cerebellum is </a:t>
            </a:r>
            <a:r>
              <a:rPr lang="en-US" sz="1700" b="1" dirty="0" smtClean="0"/>
              <a:t>convex</a:t>
            </a:r>
            <a:r>
              <a:rPr lang="en-US" sz="1700" dirty="0" smtClean="0"/>
              <a:t>.</a:t>
            </a:r>
          </a:p>
          <a:p>
            <a:pPr lvl="1" algn="just"/>
            <a:r>
              <a:rPr lang="en-US" sz="1700" dirty="0" smtClean="0"/>
              <a:t>The cerebellum is separated into </a:t>
            </a:r>
            <a:r>
              <a:rPr lang="en-US" sz="1700" b="1" dirty="0" smtClean="0"/>
              <a:t>two hemispheres </a:t>
            </a:r>
            <a:r>
              <a:rPr lang="en-US" sz="1700" dirty="0" smtClean="0"/>
              <a:t>which are not clearly demarcated from each other when compared with cerebral hemispheres.</a:t>
            </a:r>
          </a:p>
          <a:p>
            <a:pPr lvl="1" algn="just"/>
            <a:r>
              <a:rPr lang="en-US" sz="1700" dirty="0" smtClean="0"/>
              <a:t>The </a:t>
            </a:r>
            <a:r>
              <a:rPr lang="en-US" sz="1700" b="1" dirty="0" smtClean="0"/>
              <a:t>vermis</a:t>
            </a:r>
            <a:r>
              <a:rPr lang="en-US" sz="1700" dirty="0" smtClean="0"/>
              <a:t> is located between the two </a:t>
            </a:r>
            <a:r>
              <a:rPr lang="en-US" sz="1700" dirty="0" err="1" smtClean="0"/>
              <a:t>cerebellar</a:t>
            </a:r>
            <a:r>
              <a:rPr lang="en-US" sz="1700" dirty="0" smtClean="0"/>
              <a:t> hemispheres and it is divided into 2 parts (superior and inferior) depending on in which surface it is.</a:t>
            </a:r>
          </a:p>
          <a:p>
            <a:pPr lvl="1" algn="just"/>
            <a:r>
              <a:rPr lang="en-US" sz="1700" dirty="0" smtClean="0"/>
              <a:t>The small gyri on the surface of the cerebellum are known as </a:t>
            </a:r>
            <a:r>
              <a:rPr lang="en-US" sz="1700" b="1" dirty="0" smtClean="0"/>
              <a:t>(folia). </a:t>
            </a:r>
            <a:r>
              <a:rPr lang="en-US" sz="1700" dirty="0" smtClean="0"/>
              <a:t>These projections on the cerebellum are equal to each other compared with those of the cerebrum in which some gyri may be projecting more than others.</a:t>
            </a:r>
            <a:endParaRPr lang="en-US" sz="1700" dirty="0"/>
          </a:p>
        </p:txBody>
      </p:sp>
      <p:pic>
        <p:nvPicPr>
          <p:cNvPr id="2050" name="Picture 2" descr="http://www.bioon.com/bioline/neurosci/course/cbell7.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4629" y="3697430"/>
            <a:ext cx="3314700" cy="286640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2052" name="Picture 4" descr="http://antranik.org/wp-content/uploads/2011/11/cerebellum-posterior-view-lobes-anterior-hemisphere-vermi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64629" y="1143000"/>
            <a:ext cx="3314700" cy="228600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614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8956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STATION-4 (Case </a:t>
            </a:r>
            <a:r>
              <a:rPr lang="en-US" sz="3600" b="1" dirty="0">
                <a:solidFill>
                  <a:srgbClr val="C00000"/>
                </a:solidFill>
                <a:effectLst>
                  <a:outerShdw blurRad="38100" dist="38100" dir="2700000" algn="tl">
                    <a:srgbClr val="000000">
                      <a:alpha val="43137"/>
                    </a:srgbClr>
                  </a:outerShdw>
                </a:effectLst>
              </a:rPr>
              <a:t>D</a:t>
            </a:r>
            <a:r>
              <a:rPr lang="en-US" sz="3600" b="1" dirty="0" smtClean="0">
                <a:solidFill>
                  <a:srgbClr val="C00000"/>
                </a:solidFill>
                <a:effectLst>
                  <a:outerShdw blurRad="38100" dist="38100" dir="2700000" algn="tl">
                    <a:srgbClr val="000000">
                      <a:alpha val="43137"/>
                    </a:srgbClr>
                  </a:outerShdw>
                </a:effectLst>
              </a:rPr>
              <a:t>iscussion)</a:t>
            </a:r>
            <a:br>
              <a:rPr lang="en-US" sz="3600" b="1" dirty="0" smtClean="0">
                <a:solidFill>
                  <a:srgbClr val="C00000"/>
                </a:solidFill>
                <a:effectLst>
                  <a:outerShdw blurRad="38100" dist="38100" dir="2700000" algn="tl">
                    <a:srgbClr val="000000">
                      <a:alpha val="43137"/>
                    </a:srgbClr>
                  </a:outerShdw>
                </a:effectLst>
              </a:rPr>
            </a:br>
            <a:r>
              <a:rPr lang="en-US" sz="3600" b="1" dirty="0" smtClean="0">
                <a:solidFill>
                  <a:srgbClr val="C00000"/>
                </a:solidFill>
                <a:effectLst>
                  <a:outerShdw blurRad="38100" dist="38100" dir="2700000" algn="tl">
                    <a:srgbClr val="000000">
                      <a:alpha val="43137"/>
                    </a:srgbClr>
                  </a:outerShdw>
                </a:effectLst>
              </a:rPr>
              <a:t>Similar stations will not be included in my DEMO notes because they are useless </a:t>
            </a:r>
            <a:r>
              <a:rPr lang="en-US" sz="3600" b="1" dirty="0" smtClean="0">
                <a:solidFill>
                  <a:srgbClr val="C00000"/>
                </a:solidFill>
                <a:effectLst>
                  <a:outerShdw blurRad="38100" dist="38100" dir="2700000" algn="tl">
                    <a:srgbClr val="000000">
                      <a:alpha val="43137"/>
                    </a:srgbClr>
                  </a:outerShdw>
                </a:effectLst>
                <a:sym typeface="Wingdings" panose="05000000000000000000" pitchFamily="2" charset="2"/>
              </a:rPr>
              <a:t></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40241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GOOD LUCK!</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Wish You All The Best </a:t>
            </a:r>
            <a:r>
              <a:rPr lang="en-US" b="1" dirty="0" smtClean="0">
                <a:solidFill>
                  <a:srgbClr val="C00000"/>
                </a:solidFill>
                <a:effectLst>
                  <a:outerShdw blurRad="38100" dist="38100" dir="2700000" algn="tl">
                    <a:srgbClr val="000000">
                      <a:alpha val="43137"/>
                    </a:srgbClr>
                  </a:outerShdw>
                </a:effectLst>
                <a:sym typeface="Wingdings" panose="05000000000000000000" pitchFamily="2" charset="2"/>
              </a:rPr>
              <a:t></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47291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381000" y="1066800"/>
            <a:ext cx="8382000" cy="5486400"/>
          </a:xfrm>
        </p:spPr>
        <p:txBody>
          <a:bodyPr>
            <a:noAutofit/>
          </a:bodyPr>
          <a:lstStyle/>
          <a:p>
            <a:pPr algn="just"/>
            <a:r>
              <a:rPr lang="en-US" sz="1650" b="1" dirty="0" smtClean="0">
                <a:solidFill>
                  <a:srgbClr val="C00000"/>
                </a:solidFill>
                <a:effectLst>
                  <a:outerShdw blurRad="38100" dist="38100" dir="2700000" algn="tl">
                    <a:srgbClr val="000000">
                      <a:alpha val="43137"/>
                    </a:srgbClr>
                  </a:outerShdw>
                </a:effectLst>
              </a:rPr>
              <a:t>Gross features of the cerebellum:</a:t>
            </a:r>
          </a:p>
          <a:p>
            <a:pPr lvl="1" algn="just"/>
            <a:r>
              <a:rPr lang="en-US" sz="1650" dirty="0" smtClean="0"/>
              <a:t>The </a:t>
            </a:r>
            <a:r>
              <a:rPr lang="en-US" sz="1650" b="1" dirty="0" smtClean="0"/>
              <a:t>anterior surface </a:t>
            </a:r>
            <a:r>
              <a:rPr lang="en-US" sz="1650" dirty="0" smtClean="0"/>
              <a:t>of the cerebellum has a </a:t>
            </a:r>
            <a:r>
              <a:rPr lang="en-US" sz="1650" b="1" dirty="0" smtClean="0"/>
              <a:t>large depression.</a:t>
            </a:r>
          </a:p>
          <a:p>
            <a:pPr lvl="1" algn="just"/>
            <a:r>
              <a:rPr lang="en-US" sz="1650" dirty="0" smtClean="0"/>
              <a:t>The cerebellum is connected to the brainstem (which is located anterior to it) through 3 </a:t>
            </a:r>
            <a:r>
              <a:rPr lang="en-US" sz="1650" b="1" dirty="0" smtClean="0"/>
              <a:t>cerebellar peduncles</a:t>
            </a:r>
            <a:r>
              <a:rPr lang="en-US" sz="1650" dirty="0" smtClean="0"/>
              <a:t>. These are:</a:t>
            </a:r>
          </a:p>
          <a:p>
            <a:pPr lvl="2" algn="just"/>
            <a:r>
              <a:rPr lang="en-US" sz="1650" u="sng" dirty="0" smtClean="0"/>
              <a:t>Superior cerebellar peduncle</a:t>
            </a:r>
            <a:r>
              <a:rPr lang="en-US" sz="1650" dirty="0" smtClean="0"/>
              <a:t>: connecting the cerebellum to the midbrain. </a:t>
            </a:r>
            <a:r>
              <a:rPr lang="en-US" sz="1650" dirty="0" err="1" smtClean="0"/>
              <a:t>Dentato</a:t>
            </a:r>
            <a:r>
              <a:rPr lang="en-US" sz="1650" dirty="0" smtClean="0"/>
              <a:t>-</a:t>
            </a:r>
            <a:r>
              <a:rPr lang="en-US" sz="1650" dirty="0" err="1" smtClean="0"/>
              <a:t>rubro</a:t>
            </a:r>
            <a:r>
              <a:rPr lang="en-US" sz="1650" dirty="0" smtClean="0"/>
              <a:t>-thalamic tract and ventral </a:t>
            </a:r>
            <a:r>
              <a:rPr lang="en-US" sz="1650" dirty="0" err="1" smtClean="0"/>
              <a:t>spino</a:t>
            </a:r>
            <a:r>
              <a:rPr lang="en-US" sz="1650" dirty="0" smtClean="0"/>
              <a:t>-cerebellar tract are passing through this peduncle.</a:t>
            </a:r>
          </a:p>
          <a:p>
            <a:pPr lvl="2" algn="just"/>
            <a:r>
              <a:rPr lang="en-US" sz="1650" u="sng" dirty="0" smtClean="0"/>
              <a:t>Middle cerebellar peduncle</a:t>
            </a:r>
            <a:r>
              <a:rPr lang="en-US" sz="1650" dirty="0" smtClean="0"/>
              <a:t>: connecting the cerebellum to the pons. Ponto-cerebellar fibers (coming from the cortex) are passing through this peduncle.</a:t>
            </a:r>
          </a:p>
          <a:p>
            <a:pPr lvl="2" algn="just"/>
            <a:r>
              <a:rPr lang="en-US" sz="1650" u="sng" dirty="0" smtClean="0"/>
              <a:t>Inferior cerebellar peduncle</a:t>
            </a:r>
            <a:r>
              <a:rPr lang="en-US" sz="1650" dirty="0" smtClean="0"/>
              <a:t>: connecting the cerebellum to the medulla. All fibers (other than those which were mentioned above) are passing through this peduncle.</a:t>
            </a:r>
          </a:p>
          <a:p>
            <a:pPr lvl="1" algn="just"/>
            <a:r>
              <a:rPr lang="en-US" sz="1650" dirty="0" smtClean="0"/>
              <a:t>Notice that </a:t>
            </a:r>
            <a:r>
              <a:rPr lang="en-US" sz="1650" b="1" dirty="0" smtClean="0"/>
              <a:t>cerebellar tonsils </a:t>
            </a:r>
            <a:r>
              <a:rPr lang="en-US" sz="1650" dirty="0" smtClean="0"/>
              <a:t>are close to foramen magnum (which is located in the posterior cranial fossa). If there is a space-occupying lesion in </a:t>
            </a:r>
            <a:r>
              <a:rPr lang="en-US" sz="1650" dirty="0" err="1" smtClean="0"/>
              <a:t>infratentorial</a:t>
            </a:r>
            <a:r>
              <a:rPr lang="en-US" sz="1650" dirty="0" smtClean="0"/>
              <a:t> space (such as a tumor) → this might cause the tonsils to </a:t>
            </a:r>
            <a:r>
              <a:rPr lang="en-US" sz="1650" b="1" dirty="0" smtClean="0"/>
              <a:t>herniate and thus compressing on the medulla leading to complications</a:t>
            </a:r>
            <a:r>
              <a:rPr lang="en-US" sz="1650" dirty="0" smtClean="0"/>
              <a:t> such as respiratory depression (due to compression on respiratory center) or </a:t>
            </a:r>
            <a:r>
              <a:rPr lang="en-US" sz="1650" dirty="0" err="1" smtClean="0"/>
              <a:t>bulbopalsy</a:t>
            </a:r>
            <a:r>
              <a:rPr lang="en-US" sz="1650" dirty="0" smtClean="0"/>
              <a:t>.</a:t>
            </a:r>
          </a:p>
          <a:p>
            <a:pPr lvl="1" algn="just"/>
            <a:r>
              <a:rPr lang="en-US" sz="1650" dirty="0" smtClean="0"/>
              <a:t>The </a:t>
            </a:r>
            <a:r>
              <a:rPr lang="en-US" sz="1650" b="1" dirty="0" err="1" smtClean="0"/>
              <a:t>floculus</a:t>
            </a:r>
            <a:r>
              <a:rPr lang="en-US" sz="1650" b="1" dirty="0" smtClean="0"/>
              <a:t> is connected to the vermis to form the </a:t>
            </a:r>
            <a:r>
              <a:rPr lang="en-US" sz="1650" b="1" dirty="0" err="1" smtClean="0"/>
              <a:t>fluculonodular</a:t>
            </a:r>
            <a:r>
              <a:rPr lang="en-US" sz="1650" b="1" dirty="0" smtClean="0"/>
              <a:t> lobe </a:t>
            </a:r>
            <a:r>
              <a:rPr lang="en-US" sz="1650" dirty="0" smtClean="0"/>
              <a:t>(which is representing the connection of the cerebellum with vestibular nuclei that is concerned with balance of the body).</a:t>
            </a:r>
          </a:p>
        </p:txBody>
      </p:sp>
    </p:spTree>
    <p:extLst>
      <p:ext uri="{BB962C8B-B14F-4D97-AF65-F5344CB8AC3E}">
        <p14:creationId xmlns="" xmlns:p14="http://schemas.microsoft.com/office/powerpoint/2010/main" val="597849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162300" y="3162300"/>
            <a:ext cx="6858000" cy="5334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pic>
        <p:nvPicPr>
          <p:cNvPr id="3074" name="Picture 2" descr="http://bme2.aut.ac.ir/~towhidkhah/MotorControl/Notes/Cerebellum-Vahdat/Book/fulltextservice/ct%7B06b9ee1beed594190674f1983457a7dd32af6a0d5a4c9892~49/da6c42ff1.gif.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76200"/>
            <a:ext cx="8458200" cy="67056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8738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83163"/>
          </a:xfrm>
        </p:spPr>
        <p:txBody>
          <a:bodyPr>
            <a:normAutofit/>
          </a:bodyPr>
          <a:lstStyle/>
          <a:p>
            <a:pPr algn="just"/>
            <a:r>
              <a:rPr lang="en-US" sz="2000" b="1" dirty="0" smtClean="0">
                <a:solidFill>
                  <a:srgbClr val="C00000"/>
                </a:solidFill>
                <a:effectLst>
                  <a:outerShdw blurRad="38100" dist="38100" dir="2700000" algn="tl">
                    <a:srgbClr val="000000">
                      <a:alpha val="43137"/>
                    </a:srgbClr>
                  </a:outerShdw>
                </a:effectLst>
              </a:rPr>
              <a:t>Arterial supply of the cerebellum:</a:t>
            </a:r>
          </a:p>
          <a:p>
            <a:pPr lvl="1" algn="just"/>
            <a:r>
              <a:rPr lang="en-US" sz="2000" b="1" dirty="0" smtClean="0"/>
              <a:t>Posterior Inferior Cerebellar Artery (PICA): </a:t>
            </a:r>
            <a:r>
              <a:rPr lang="en-US" sz="2000" dirty="0" smtClean="0"/>
              <a:t>which is a branch from vertebral artery.</a:t>
            </a:r>
          </a:p>
          <a:p>
            <a:pPr lvl="1" algn="just"/>
            <a:r>
              <a:rPr lang="en-US" sz="2000" b="1" dirty="0" smtClean="0"/>
              <a:t>Anterior Inferior Cerebellar Artery (AICA): </a:t>
            </a:r>
            <a:r>
              <a:rPr lang="en-US" sz="2000" dirty="0" smtClean="0"/>
              <a:t>which is a branch from basilar artery (that is passing in the basilar groove of pons).</a:t>
            </a:r>
          </a:p>
          <a:p>
            <a:pPr lvl="1" algn="just"/>
            <a:r>
              <a:rPr lang="en-US" sz="2000" b="1" dirty="0" smtClean="0"/>
              <a:t>Superior cerebellar artery: </a:t>
            </a:r>
            <a:r>
              <a:rPr lang="en-US" sz="2000" dirty="0" smtClean="0"/>
              <a:t>which is also a branch from basilar artery.</a:t>
            </a:r>
            <a:endParaRPr lang="en-US" sz="2000" dirty="0"/>
          </a:p>
        </p:txBody>
      </p:sp>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pic>
        <p:nvPicPr>
          <p:cNvPr id="5122" name="Picture 2" descr="http://lh4.ggpht.com/_RIjx_Mg4ZVM/TNaGME3J1yI/AAAAAAAACbA/EL-qqHFAOIQ/image_thumb48.png?imgmax=80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450" t="14210" r="3436" b="4460"/>
          <a:stretch/>
        </p:blipFill>
        <p:spPr bwMode="auto">
          <a:xfrm>
            <a:off x="2383971" y="3331029"/>
            <a:ext cx="4474029" cy="3371187"/>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156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2438400"/>
          </a:xfrm>
        </p:spPr>
        <p:txBody>
          <a:bodyPr>
            <a:normAutofit/>
          </a:bodyPr>
          <a:lstStyle/>
          <a:p>
            <a:pPr algn="just"/>
            <a:r>
              <a:rPr lang="en-US" sz="1800" b="1" dirty="0" smtClean="0">
                <a:solidFill>
                  <a:srgbClr val="C00000"/>
                </a:solidFill>
                <a:effectLst>
                  <a:outerShdw blurRad="38100" dist="38100" dir="2700000" algn="tl">
                    <a:srgbClr val="000000">
                      <a:alpha val="43137"/>
                    </a:srgbClr>
                  </a:outerShdw>
                </a:effectLst>
              </a:rPr>
              <a:t>The internal structure of the cerebellum is mostly histological:</a:t>
            </a:r>
          </a:p>
          <a:p>
            <a:pPr lvl="1" algn="just"/>
            <a:r>
              <a:rPr lang="en-US" sz="1800" b="1" dirty="0" smtClean="0"/>
              <a:t>The cerebellum has 3 deep cerebellar nuclei:</a:t>
            </a:r>
          </a:p>
          <a:p>
            <a:pPr lvl="2" algn="just"/>
            <a:r>
              <a:rPr lang="en-US" sz="1800" u="sng" dirty="0" smtClean="0"/>
              <a:t>Dentate nucleus</a:t>
            </a:r>
            <a:r>
              <a:rPr lang="en-US" sz="1800" dirty="0" smtClean="0"/>
              <a:t>: is concerned with </a:t>
            </a:r>
            <a:r>
              <a:rPr lang="en-US" sz="1800" dirty="0" err="1" smtClean="0"/>
              <a:t>cerebro</a:t>
            </a:r>
            <a:r>
              <a:rPr lang="en-US" sz="1800" dirty="0" smtClean="0"/>
              <a:t>-cerebellum.</a:t>
            </a:r>
          </a:p>
          <a:p>
            <a:pPr lvl="2" algn="just"/>
            <a:r>
              <a:rPr lang="en-US" sz="1800" u="sng" dirty="0" smtClean="0"/>
              <a:t>Fastigial nucleus</a:t>
            </a:r>
            <a:r>
              <a:rPr lang="en-US" sz="1800" dirty="0" smtClean="0"/>
              <a:t>: is concerned with </a:t>
            </a:r>
            <a:r>
              <a:rPr lang="en-US" sz="1800" dirty="0" err="1" smtClean="0"/>
              <a:t>vestibulo</a:t>
            </a:r>
            <a:r>
              <a:rPr lang="en-US" sz="1800" dirty="0" smtClean="0"/>
              <a:t>-cerebellum.</a:t>
            </a:r>
          </a:p>
          <a:p>
            <a:pPr lvl="2" algn="just"/>
            <a:r>
              <a:rPr lang="en-US" sz="1800" u="sng" dirty="0" smtClean="0"/>
              <a:t>Interposed nucleus (composed of globose nucleus + emboliform nucleus)</a:t>
            </a:r>
            <a:r>
              <a:rPr lang="en-US" sz="1800" dirty="0" smtClean="0"/>
              <a:t>: is concerned with </a:t>
            </a:r>
            <a:r>
              <a:rPr lang="en-US" sz="1800" dirty="0" err="1" smtClean="0"/>
              <a:t>spino</a:t>
            </a:r>
            <a:r>
              <a:rPr lang="en-US" sz="1800" dirty="0" smtClean="0"/>
              <a:t>-cerebellum</a:t>
            </a:r>
            <a:r>
              <a:rPr lang="en-US" sz="1800" dirty="0"/>
              <a:t>.</a:t>
            </a:r>
          </a:p>
        </p:txBody>
      </p:sp>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pic>
        <p:nvPicPr>
          <p:cNvPr id="6146" name="Picture 2" descr="http://humanphysiology.academy/Neurosciences%202015/Images/5/cerebellar%20nucle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124200"/>
            <a:ext cx="8534400" cy="35814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217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a:bodyPr>
          <a:lstStyle/>
          <a:p>
            <a:pPr algn="just"/>
            <a:r>
              <a:rPr lang="en-US" sz="2000" b="1" dirty="0" smtClean="0">
                <a:solidFill>
                  <a:srgbClr val="C00000"/>
                </a:solidFill>
                <a:effectLst>
                  <a:outerShdw blurRad="38100" dist="38100" dir="2700000" algn="tl">
                    <a:srgbClr val="000000">
                      <a:alpha val="43137"/>
                    </a:srgbClr>
                  </a:outerShdw>
                </a:effectLst>
              </a:rPr>
              <a:t>Afferents of cerebellum:</a:t>
            </a:r>
          </a:p>
          <a:p>
            <a:pPr lvl="1" algn="just"/>
            <a:r>
              <a:rPr lang="en-US" sz="2000" b="1" dirty="0" smtClean="0"/>
              <a:t>All fibers entering the cerebellum are classified into the following 2 fibers:</a:t>
            </a:r>
          </a:p>
          <a:p>
            <a:pPr lvl="2" algn="just"/>
            <a:r>
              <a:rPr lang="en-US" sz="2000" u="sng" dirty="0" smtClean="0"/>
              <a:t>Climbing fibers</a:t>
            </a:r>
            <a:r>
              <a:rPr lang="en-US" sz="2000" dirty="0" smtClean="0"/>
              <a:t>: which are projecting from inferior </a:t>
            </a:r>
            <a:r>
              <a:rPr lang="en-US" sz="2000" dirty="0" err="1" smtClean="0"/>
              <a:t>olivary</a:t>
            </a:r>
            <a:r>
              <a:rPr lang="en-US" sz="2000" dirty="0" smtClean="0"/>
              <a:t> nucleus and terminating in the outer layer of cerebellar cortex. Notice that these fibers are excitatory (releasing aspartate). </a:t>
            </a:r>
          </a:p>
          <a:p>
            <a:pPr lvl="3" algn="just"/>
            <a:r>
              <a:rPr lang="en-US" dirty="0" smtClean="0"/>
              <a:t>Climbing fibers will stimulate the deep nuclei directly.</a:t>
            </a:r>
          </a:p>
          <a:p>
            <a:pPr lvl="3" algn="just"/>
            <a:r>
              <a:rPr lang="en-US" dirty="0" smtClean="0"/>
              <a:t>They will also inhibit the deep nuclei indirectly (through stimulation of </a:t>
            </a:r>
            <a:r>
              <a:rPr lang="en-US" dirty="0" err="1" smtClean="0"/>
              <a:t>purkinje</a:t>
            </a:r>
            <a:r>
              <a:rPr lang="en-US" dirty="0" smtClean="0"/>
              <a:t> cells which are GABAergic).</a:t>
            </a:r>
          </a:p>
          <a:p>
            <a:pPr lvl="2" algn="just"/>
            <a:r>
              <a:rPr lang="en-US" sz="2000" dirty="0" smtClean="0"/>
              <a:t>All other afferent fibers are known as </a:t>
            </a:r>
            <a:r>
              <a:rPr lang="en-US" sz="2000" u="sng" dirty="0" smtClean="0"/>
              <a:t>Mossy fibers</a:t>
            </a:r>
            <a:r>
              <a:rPr lang="en-US" sz="2000" dirty="0" smtClean="0"/>
              <a:t>. Notice that these fibers are excitatory (releasing glutamate). Mossy fibers will terminate in granular cells and then axons from these cells will project toward cerebellar cortex, bifurcating, and each Mossy fiber will make connections with many </a:t>
            </a:r>
            <a:r>
              <a:rPr lang="en-US" sz="2000" dirty="0" err="1" smtClean="0"/>
              <a:t>purkinje</a:t>
            </a:r>
            <a:r>
              <a:rPr lang="en-US" sz="2000" dirty="0" smtClean="0"/>
              <a:t> cells (in contrast to climbing fibers in which each climbing fiber is making connection with 1 </a:t>
            </a:r>
            <a:r>
              <a:rPr lang="en-US" sz="2000" dirty="0" err="1" smtClean="0"/>
              <a:t>purkinje</a:t>
            </a:r>
            <a:r>
              <a:rPr lang="en-US" sz="2000" dirty="0" smtClean="0"/>
              <a:t> cell).</a:t>
            </a:r>
            <a:endParaRPr lang="en-US" sz="2000" dirty="0"/>
          </a:p>
        </p:txBody>
      </p:sp>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2749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lum/>
            <a:extLst>
              <a:ext uri="{28A0092B-C50C-407E-A947-70E740481C1C}">
                <a14:useLocalDpi xmlns="" xmlns:a14="http://schemas.microsoft.com/office/drawing/2010/main" val="0"/>
              </a:ext>
            </a:extLst>
          </a:blip>
          <a:srcRect l="6470" t="27314" r="42587" b="8955"/>
          <a:stretch/>
        </p:blipFill>
        <p:spPr bwMode="auto">
          <a:xfrm>
            <a:off x="609600" y="1066798"/>
            <a:ext cx="7924800" cy="557671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4876800" y="5867400"/>
            <a:ext cx="1600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 y="5867400"/>
            <a:ext cx="1219200" cy="77610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86810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Autofit/>
          </a:bodyPr>
          <a:lstStyle/>
          <a:p>
            <a:pPr algn="just"/>
            <a:r>
              <a:rPr lang="en-US" sz="1800" b="1" dirty="0" err="1" smtClean="0">
                <a:solidFill>
                  <a:srgbClr val="C00000"/>
                </a:solidFill>
                <a:effectLst>
                  <a:outerShdw blurRad="38100" dist="38100" dir="2700000" algn="tl">
                    <a:srgbClr val="000000">
                      <a:alpha val="43137"/>
                    </a:srgbClr>
                  </a:outerShdw>
                </a:effectLst>
              </a:rPr>
              <a:t>Efferents</a:t>
            </a:r>
            <a:r>
              <a:rPr lang="en-US" sz="1800" b="1" dirty="0" smtClean="0">
                <a:solidFill>
                  <a:srgbClr val="C00000"/>
                </a:solidFill>
                <a:effectLst>
                  <a:outerShdw blurRad="38100" dist="38100" dir="2700000" algn="tl">
                    <a:srgbClr val="000000">
                      <a:alpha val="43137"/>
                    </a:srgbClr>
                  </a:outerShdw>
                </a:effectLst>
              </a:rPr>
              <a:t> of cerebellum:</a:t>
            </a:r>
          </a:p>
          <a:p>
            <a:pPr lvl="1" algn="just"/>
            <a:r>
              <a:rPr lang="en-US" sz="1800" b="1" dirty="0" err="1" smtClean="0"/>
              <a:t>Vestibulocerebellum</a:t>
            </a:r>
            <a:r>
              <a:rPr lang="en-US" sz="1800" b="1" dirty="0" smtClean="0"/>
              <a:t>:</a:t>
            </a:r>
          </a:p>
          <a:p>
            <a:pPr lvl="2" algn="just"/>
            <a:r>
              <a:rPr lang="en-US" sz="1800" dirty="0" smtClean="0"/>
              <a:t>Fibers reaching vestibular nucleus and then descending forming the </a:t>
            </a:r>
            <a:r>
              <a:rPr lang="en-US" sz="1800" dirty="0" err="1" smtClean="0"/>
              <a:t>vestibulospinal</a:t>
            </a:r>
            <a:r>
              <a:rPr lang="en-US" sz="1800" dirty="0" smtClean="0"/>
              <a:t> tract which is concerned in stimulation of anti-gravity muscles (extensors) → balance.</a:t>
            </a:r>
          </a:p>
          <a:p>
            <a:pPr lvl="2" algn="just"/>
            <a:r>
              <a:rPr lang="en-US" sz="1800" dirty="0" smtClean="0"/>
              <a:t>Fibers reaching vestibular nucleus and then ascending as the medial longitudinal fasciculus which is representing the internal connection between 3</a:t>
            </a:r>
            <a:r>
              <a:rPr lang="en-US" sz="1800" baseline="30000" dirty="0" smtClean="0"/>
              <a:t>rd</a:t>
            </a:r>
            <a:r>
              <a:rPr lang="en-US" sz="1800" dirty="0" smtClean="0"/>
              <a:t>, 4</a:t>
            </a:r>
            <a:r>
              <a:rPr lang="en-US" sz="1800" baseline="30000" dirty="0" smtClean="0"/>
              <a:t>th</a:t>
            </a:r>
            <a:r>
              <a:rPr lang="en-US" sz="1800" dirty="0" smtClean="0"/>
              <a:t> and 6</a:t>
            </a:r>
            <a:r>
              <a:rPr lang="en-US" sz="1800" baseline="30000" dirty="0" smtClean="0"/>
              <a:t>th</a:t>
            </a:r>
            <a:r>
              <a:rPr lang="en-US" sz="1800" dirty="0" smtClean="0"/>
              <a:t> cranial nerves → movement of eyes with movement of head.</a:t>
            </a:r>
          </a:p>
          <a:p>
            <a:pPr lvl="1" algn="just"/>
            <a:r>
              <a:rPr lang="en-US" sz="1800" b="1" dirty="0" err="1" smtClean="0"/>
              <a:t>Spinocerebellum</a:t>
            </a:r>
            <a:r>
              <a:rPr lang="en-US" sz="1800" b="1" dirty="0" smtClean="0"/>
              <a:t>:</a:t>
            </a:r>
          </a:p>
          <a:p>
            <a:pPr lvl="2" algn="just"/>
            <a:r>
              <a:rPr lang="en-US" sz="1800" dirty="0" smtClean="0"/>
              <a:t>From interposed nucleus of cerebellum to the red nucleus (in the midbrain) and then descending as the </a:t>
            </a:r>
            <a:r>
              <a:rPr lang="en-US" sz="1800" dirty="0" err="1" smtClean="0"/>
              <a:t>rubrospinal</a:t>
            </a:r>
            <a:r>
              <a:rPr lang="en-US" sz="1800" dirty="0" smtClean="0"/>
              <a:t> tract.</a:t>
            </a:r>
          </a:p>
          <a:p>
            <a:pPr lvl="2" algn="just"/>
            <a:r>
              <a:rPr lang="en-US" sz="1800" dirty="0" smtClean="0"/>
              <a:t>From interposed nucleus of cerebellum to red nucleus and then to thalamus (forming the </a:t>
            </a:r>
            <a:r>
              <a:rPr lang="en-US" sz="1800" dirty="0" err="1" smtClean="0"/>
              <a:t>cerebello</a:t>
            </a:r>
            <a:r>
              <a:rPr lang="en-US" sz="1800" dirty="0" smtClean="0"/>
              <a:t>-</a:t>
            </a:r>
            <a:r>
              <a:rPr lang="en-US" sz="1800" dirty="0" err="1" smtClean="0"/>
              <a:t>rubro</a:t>
            </a:r>
            <a:r>
              <a:rPr lang="en-US" sz="1800" dirty="0" smtClean="0"/>
              <a:t>-thalamic pathway) which is functioning in modification and correction of movement.</a:t>
            </a:r>
          </a:p>
          <a:p>
            <a:pPr lvl="1" algn="just"/>
            <a:r>
              <a:rPr lang="en-US" sz="1800" b="1" dirty="0" err="1" smtClean="0"/>
              <a:t>Cerebrocerebellum</a:t>
            </a:r>
            <a:r>
              <a:rPr lang="en-US" sz="1800" b="1" dirty="0" smtClean="0"/>
              <a:t>:</a:t>
            </a:r>
          </a:p>
          <a:p>
            <a:pPr lvl="2" algn="just"/>
            <a:r>
              <a:rPr lang="en-US" sz="1800" dirty="0" smtClean="0"/>
              <a:t>From dentate nucleus of cerebellum to red nucleus and then to the thalamus (forming </a:t>
            </a:r>
            <a:r>
              <a:rPr lang="en-US" sz="1800" dirty="0" err="1" smtClean="0"/>
              <a:t>dento</a:t>
            </a:r>
            <a:r>
              <a:rPr lang="en-US" sz="1800" dirty="0" smtClean="0"/>
              <a:t>-</a:t>
            </a:r>
            <a:r>
              <a:rPr lang="en-US" sz="1800" dirty="0" err="1" smtClean="0"/>
              <a:t>rubro</a:t>
            </a:r>
            <a:r>
              <a:rPr lang="en-US" sz="1800" dirty="0" smtClean="0"/>
              <a:t>-thalamic pathway).</a:t>
            </a:r>
          </a:p>
        </p:txBody>
      </p:sp>
      <p:sp>
        <p:nvSpPr>
          <p:cNvPr id="4" name="Title 1"/>
          <p:cNvSpPr>
            <a:spLocks noGrp="1"/>
          </p:cNvSpPr>
          <p:nvPr>
            <p:ph type="title"/>
          </p:nvPr>
        </p:nvSpPr>
        <p:spPr>
          <a:xfrm>
            <a:off x="457200" y="0"/>
            <a:ext cx="82296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(Cerebellum)</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64361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1335</Words>
  <Application>Microsoft Office PowerPoint</Application>
  <PresentationFormat>On-screen Show (4:3)</PresentationFormat>
  <Paragraphs>102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DEMO-IV (Cerebellum and Basal Nuclei)</vt:lpstr>
      <vt:lpstr>STATION – 1 (Cerebellum)</vt:lpstr>
      <vt:lpstr>STATION – 1 (Cerebellum)</vt:lpstr>
      <vt:lpstr>STATION – 1 (Cerebellum)</vt:lpstr>
      <vt:lpstr>STATION – 1 (Cerebellum)</vt:lpstr>
      <vt:lpstr>STATION – 1 (Cerebellum)</vt:lpstr>
      <vt:lpstr>STATION – 1 (Cerebellum)</vt:lpstr>
      <vt:lpstr>STATION – 1 (Cerebellum)</vt:lpstr>
      <vt:lpstr>STATION – 1 (Cerebellum)</vt:lpstr>
      <vt:lpstr>STATION – 2 (Basal Nuclei)</vt:lpstr>
      <vt:lpstr>STATION – 2 (Basal Nuclei)</vt:lpstr>
      <vt:lpstr>STATION – 2 (Basal Nuclei)</vt:lpstr>
      <vt:lpstr>STATION – 2 (Basal Nuclei)</vt:lpstr>
      <vt:lpstr>STATION – 2 (Basal Nuclei)</vt:lpstr>
      <vt:lpstr>STATION – 2 (Basal Nuclei)</vt:lpstr>
      <vt:lpstr>STATION – 2 (Basal Nuclei)</vt:lpstr>
      <vt:lpstr>STATION – 3 (Histology of Cerebellum)</vt:lpstr>
      <vt:lpstr>STATION – 3 (Histology of Cerebellum)</vt:lpstr>
      <vt:lpstr>STATION – 3 (Histology of Cerebellum)</vt:lpstr>
      <vt:lpstr>STATION-4 (Case Discussion) Similar stations will not be included in my DEMO notes because they are useless </vt:lpstr>
      <vt:lpstr>GOOD LUCK! Wish You All The Best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DEMO-IV (Cerebellum and Basal Nuclei)</dc:title>
  <dc:creator>al hashli</dc:creator>
  <cp:lastModifiedBy>Ali Alhashili</cp:lastModifiedBy>
  <cp:revision>19</cp:revision>
  <dcterms:created xsi:type="dcterms:W3CDTF">2016-01-16T15:25:17Z</dcterms:created>
  <dcterms:modified xsi:type="dcterms:W3CDTF">2016-06-05T23:47:42Z</dcterms:modified>
</cp:coreProperties>
</file>