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2" r:id="rId21"/>
    <p:sldId id="277" r:id="rId22"/>
    <p:sldId id="273"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BD53D-C465-46A8-9165-409B2A60D87D}"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182173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BD53D-C465-46A8-9165-409B2A60D87D}"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230455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BD53D-C465-46A8-9165-409B2A60D87D}"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272602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BD53D-C465-46A8-9165-409B2A60D87D}"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299975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BD53D-C465-46A8-9165-409B2A60D87D}"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286391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BD53D-C465-46A8-9165-409B2A60D87D}" type="datetimeFigureOut">
              <a:rPr lang="en-US" smtClean="0"/>
              <a:pPr/>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305040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BD53D-C465-46A8-9165-409B2A60D87D}" type="datetimeFigureOut">
              <a:rPr lang="en-US" smtClean="0"/>
              <a:pPr/>
              <a:t>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96340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BD53D-C465-46A8-9165-409B2A60D87D}" type="datetimeFigureOut">
              <a:rPr lang="en-US" smtClean="0"/>
              <a:pPr/>
              <a:t>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101950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BD53D-C465-46A8-9165-409B2A60D87D}" type="datetimeFigureOut">
              <a:rPr lang="en-US" smtClean="0"/>
              <a:pPr/>
              <a:t>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119835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BD53D-C465-46A8-9165-409B2A60D87D}" type="datetimeFigureOut">
              <a:rPr lang="en-US" smtClean="0"/>
              <a:pPr/>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228690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BD53D-C465-46A8-9165-409B2A60D87D}" type="datetimeFigureOut">
              <a:rPr lang="en-US" smtClean="0"/>
              <a:pPr/>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112477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BD53D-C465-46A8-9165-409B2A60D87D}" type="datetimeFigureOut">
              <a:rPr lang="en-US" smtClean="0"/>
              <a:pPr/>
              <a:t>2/27/2016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BAB39-3724-459E-88B7-32DF39C8132B}" type="slidenum">
              <a:rPr lang="en-US" smtClean="0"/>
              <a:pPr/>
              <a:t>‹#›</a:t>
            </a:fld>
            <a:endParaRPr lang="en-US"/>
          </a:p>
        </p:txBody>
      </p:sp>
    </p:spTree>
    <p:extLst>
      <p:ext uri="{BB962C8B-B14F-4D97-AF65-F5344CB8AC3E}">
        <p14:creationId xmlns:p14="http://schemas.microsoft.com/office/powerpoint/2010/main" xmlns="" val="15322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Autofit/>
          </a:bodyPr>
          <a:lstStyle/>
          <a:p>
            <a:r>
              <a:rPr lang="en-US" b="1" dirty="0" smtClean="0">
                <a:solidFill>
                  <a:srgbClr val="C00000"/>
                </a:solidFill>
                <a:effectLst>
                  <a:outerShdw blurRad="38100" dist="38100" dir="2700000" algn="tl">
                    <a:srgbClr val="000000">
                      <a:alpha val="43137"/>
                    </a:srgbClr>
                  </a:outerShdw>
                </a:effectLst>
              </a:rPr>
              <a:t>DEMO-II</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3600" b="1" u="sng" dirty="0" smtClean="0">
                <a:solidFill>
                  <a:schemeClr val="bg1">
                    <a:lumMod val="50000"/>
                  </a:schemeClr>
                </a:solidFill>
                <a:effectLst>
                  <a:outerShdw blurRad="38100" dist="38100" dir="2700000" algn="tl">
                    <a:srgbClr val="000000">
                      <a:alpha val="43137"/>
                    </a:srgbClr>
                  </a:outerShdw>
                </a:effectLst>
              </a:rPr>
              <a:t>(Brainstem: Medulla, Pons &amp; Midbrain)</a:t>
            </a:r>
            <a:endParaRPr lang="en-US" sz="3600" b="1" u="sng" dirty="0">
              <a:solidFill>
                <a:schemeClr val="bg1">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953000"/>
            <a:ext cx="6400800" cy="1295400"/>
          </a:xfrm>
        </p:spPr>
        <p:txBody>
          <a:bodyPr/>
          <a:lstStyle/>
          <a:p>
            <a:r>
              <a:rPr lang="en-US" b="1" u="sng" dirty="0" smtClean="0">
                <a:solidFill>
                  <a:schemeClr val="tx1"/>
                </a:solidFill>
                <a:effectLst>
                  <a:outerShdw blurRad="38100" dist="38100" dir="2700000" algn="tl">
                    <a:srgbClr val="000000">
                      <a:alpha val="43137"/>
                    </a:srgbClr>
                  </a:outerShdw>
                </a:effectLst>
              </a:rPr>
              <a:t>Ali </a:t>
            </a:r>
            <a:r>
              <a:rPr lang="en-US" b="1" u="sng" dirty="0" err="1" smtClean="0">
                <a:solidFill>
                  <a:schemeClr val="tx1"/>
                </a:solidFill>
                <a:effectLst>
                  <a:outerShdw blurRad="38100" dist="38100" dir="2700000" algn="tl">
                    <a:srgbClr val="000000">
                      <a:alpha val="43137"/>
                    </a:srgbClr>
                  </a:outerShdw>
                </a:effectLst>
              </a:rPr>
              <a:t>Jassim</a:t>
            </a:r>
            <a:r>
              <a:rPr lang="en-US" b="1" u="sng" dirty="0" smtClean="0">
                <a:solidFill>
                  <a:schemeClr val="tx1"/>
                </a:solidFill>
                <a:effectLst>
                  <a:outerShdw blurRad="38100" dist="38100" dir="2700000" algn="tl">
                    <a:srgbClr val="000000">
                      <a:alpha val="43137"/>
                    </a:srgbClr>
                  </a:outerShdw>
                </a:effectLst>
              </a:rPr>
              <a:t> </a:t>
            </a:r>
            <a:r>
              <a:rPr lang="en-US" b="1" u="sng" dirty="0" err="1" smtClean="0">
                <a:solidFill>
                  <a:schemeClr val="tx1"/>
                </a:solidFill>
                <a:effectLst>
                  <a:outerShdw blurRad="38100" dist="38100" dir="2700000" algn="tl">
                    <a:srgbClr val="000000">
                      <a:alpha val="43137"/>
                    </a:srgbClr>
                  </a:outerShdw>
                </a:effectLst>
              </a:rPr>
              <a:t>Alhashli</a:t>
            </a:r>
            <a:endParaRPr lang="en-US" b="1" u="sng" dirty="0">
              <a:solidFill>
                <a:schemeClr val="tx1"/>
              </a:solidFill>
              <a:effectLst>
                <a:outerShdw blurRad="38100" dist="38100" dir="2700000" algn="tl">
                  <a:srgbClr val="000000">
                    <a:alpha val="43137"/>
                  </a:srgbClr>
                </a:outerShdw>
              </a:effectLst>
            </a:endParaRPr>
          </a:p>
          <a:p>
            <a:r>
              <a:rPr lang="en-US" sz="1800" b="1" dirty="0" smtClean="0">
                <a:solidFill>
                  <a:schemeClr val="tx1"/>
                </a:solidFill>
              </a:rPr>
              <a:t>Year IV – Unit VIII - CNS</a:t>
            </a:r>
            <a:endParaRPr lang="en-US" sz="1800" b="1" dirty="0">
              <a:solidFill>
                <a:schemeClr val="tx1"/>
              </a:solidFill>
            </a:endParaRPr>
          </a:p>
        </p:txBody>
      </p:sp>
      <p:pic>
        <p:nvPicPr>
          <p:cNvPr id="13314" name="Picture 2" descr="C:\Users\al hashli\Desktop\Ali\ali sultan bin casim tugra m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2294855"/>
            <a:ext cx="3316695" cy="25649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9147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886"/>
            <a:ext cx="8229600" cy="9035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(Pons)</a:t>
            </a:r>
            <a:endParaRPr lang="en-US" sz="3600" b="1" dirty="0">
              <a:solidFill>
                <a:srgbClr val="C000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433" t="26775" r="7508" b="13532"/>
          <a:stretch/>
        </p:blipFill>
        <p:spPr bwMode="auto">
          <a:xfrm>
            <a:off x="304800" y="1023256"/>
            <a:ext cx="8577943" cy="41583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72144" y="5170713"/>
            <a:ext cx="8577942" cy="1569660"/>
          </a:xfrm>
          <a:prstGeom prst="rect">
            <a:avLst/>
          </a:prstGeom>
          <a:noFill/>
        </p:spPr>
        <p:txBody>
          <a:bodyPr wrap="square" rtlCol="0">
            <a:spAutoFit/>
          </a:bodyPr>
          <a:lstStyle/>
          <a:p>
            <a:pPr algn="just"/>
            <a:r>
              <a:rPr lang="en-US" sz="1600" b="1" dirty="0" smtClean="0">
                <a:solidFill>
                  <a:srgbClr val="C00000"/>
                </a:solidFill>
                <a:effectLst>
                  <a:outerShdw blurRad="38100" dist="38100" dir="2700000" algn="tl">
                    <a:srgbClr val="000000">
                      <a:alpha val="43137"/>
                    </a:srgbClr>
                  </a:outerShdw>
                </a:effectLst>
              </a:rPr>
              <a:t>Sensations coming from the face will be transmitted to the trigeminal ganglion (in the middle cranial fossa) → and then sensory fibers from trigeminal ganglion will transmit these information to 3 nuclei:</a:t>
            </a:r>
          </a:p>
          <a:p>
            <a:pPr marL="285750" indent="-285750" algn="just">
              <a:buFont typeface="Arial" charset="0"/>
              <a:buChar char="•"/>
            </a:pPr>
            <a:r>
              <a:rPr lang="en-US" sz="1600" b="1" dirty="0" smtClean="0"/>
              <a:t>Mesencephalic nucleus</a:t>
            </a:r>
            <a:r>
              <a:rPr lang="en-US" sz="1600" dirty="0" smtClean="0"/>
              <a:t>: unconscious proprioception.</a:t>
            </a:r>
          </a:p>
          <a:p>
            <a:pPr marL="285750" indent="-285750" algn="just">
              <a:buFont typeface="Arial" charset="0"/>
              <a:buChar char="•"/>
            </a:pPr>
            <a:r>
              <a:rPr lang="en-US" sz="1600" b="1" dirty="0" smtClean="0"/>
              <a:t>Principle nucleus</a:t>
            </a:r>
            <a:r>
              <a:rPr lang="en-US" sz="1600" dirty="0" smtClean="0"/>
              <a:t>: fine touch.</a:t>
            </a:r>
          </a:p>
          <a:p>
            <a:pPr marL="285750" indent="-285750" algn="just">
              <a:buFont typeface="Arial" charset="0"/>
              <a:buChar char="•"/>
            </a:pPr>
            <a:r>
              <a:rPr lang="en-US" sz="1600" b="1" dirty="0" smtClean="0"/>
              <a:t>Spinal nucleus</a:t>
            </a:r>
            <a:r>
              <a:rPr lang="en-US" sz="1600" dirty="0" smtClean="0"/>
              <a:t>: pain and temperature.</a:t>
            </a:r>
            <a:endParaRPr lang="en-US" sz="1600" dirty="0"/>
          </a:p>
        </p:txBody>
      </p:sp>
    </p:spTree>
    <p:extLst>
      <p:ext uri="{BB962C8B-B14F-4D97-AF65-F5344CB8AC3E}">
        <p14:creationId xmlns:p14="http://schemas.microsoft.com/office/powerpoint/2010/main" xmlns="" val="2178270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Autofit/>
          </a:bodyPr>
          <a:lstStyle/>
          <a:p>
            <a:r>
              <a:rPr lang="en-US" sz="1800" b="1" dirty="0" smtClean="0">
                <a:solidFill>
                  <a:srgbClr val="C00000"/>
                </a:solidFill>
                <a:effectLst>
                  <a:outerShdw blurRad="38100" dist="38100" dir="2700000" algn="tl">
                    <a:srgbClr val="000000">
                      <a:alpha val="43137"/>
                    </a:srgbClr>
                  </a:outerShdw>
                </a:effectLst>
              </a:rPr>
              <a:t>Functions of 7</a:t>
            </a:r>
            <a:r>
              <a:rPr lang="en-US" sz="1800" b="1" baseline="30000" dirty="0" smtClean="0">
                <a:solidFill>
                  <a:srgbClr val="C00000"/>
                </a:solidFill>
                <a:effectLst>
                  <a:outerShdw blurRad="38100" dist="38100" dir="2700000" algn="tl">
                    <a:srgbClr val="000000">
                      <a:alpha val="43137"/>
                    </a:srgbClr>
                  </a:outerShdw>
                </a:effectLst>
              </a:rPr>
              <a:t>th</a:t>
            </a:r>
            <a:r>
              <a:rPr lang="en-US" sz="1800" b="1" dirty="0" smtClean="0">
                <a:solidFill>
                  <a:srgbClr val="C00000"/>
                </a:solidFill>
                <a:effectLst>
                  <a:outerShdw blurRad="38100" dist="38100" dir="2700000" algn="tl">
                    <a:srgbClr val="000000">
                      <a:alpha val="43137"/>
                    </a:srgbClr>
                  </a:outerShdw>
                </a:effectLst>
              </a:rPr>
              <a:t> cranial nerve (facial nerve):</a:t>
            </a:r>
          </a:p>
          <a:p>
            <a:pPr lvl="1"/>
            <a:r>
              <a:rPr lang="en-US" sz="1800" b="1" dirty="0" smtClean="0"/>
              <a:t>Sensory</a:t>
            </a:r>
            <a:r>
              <a:rPr lang="en-US" sz="1800" dirty="0" smtClean="0"/>
              <a:t>: taste from anterior 2/3 of the tongue.</a:t>
            </a:r>
          </a:p>
          <a:p>
            <a:pPr lvl="1"/>
            <a:r>
              <a:rPr lang="en-US" sz="1800" b="1" dirty="0" smtClean="0"/>
              <a:t>Motor</a:t>
            </a:r>
            <a:r>
              <a:rPr lang="en-US" sz="1800" dirty="0" smtClean="0"/>
              <a:t>: muscles of facial expression.</a:t>
            </a:r>
          </a:p>
          <a:p>
            <a:pPr lvl="1"/>
            <a:r>
              <a:rPr lang="en-US" sz="1800" b="1" dirty="0" smtClean="0"/>
              <a:t>Parasympathetic</a:t>
            </a:r>
            <a:r>
              <a:rPr lang="en-US" sz="1800" dirty="0" smtClean="0"/>
              <a:t>: salivation and lacrimation.</a:t>
            </a:r>
          </a:p>
          <a:p>
            <a:r>
              <a:rPr lang="en-US" sz="1800" b="1" dirty="0" smtClean="0">
                <a:solidFill>
                  <a:srgbClr val="C00000"/>
                </a:solidFill>
                <a:effectLst>
                  <a:outerShdw blurRad="38100" dist="38100" dir="2700000" algn="tl">
                    <a:srgbClr val="000000">
                      <a:alpha val="43137"/>
                    </a:srgbClr>
                  </a:outerShdw>
                </a:effectLst>
              </a:rPr>
              <a:t>Facial nerve palsy:</a:t>
            </a:r>
          </a:p>
          <a:p>
            <a:pPr lvl="1"/>
            <a:r>
              <a:rPr lang="en-US" sz="1800" b="1" dirty="0" smtClean="0"/>
              <a:t>If a patient is presented with a lesion which caused paralysis of half of the face </a:t>
            </a:r>
            <a:r>
              <a:rPr lang="en-US" sz="1800" dirty="0" smtClean="0"/>
              <a:t>→ this is a LMN lesion at the same paralyzed side of the face (in the facial nucleus at the lateral part of pons).</a:t>
            </a:r>
          </a:p>
          <a:p>
            <a:pPr lvl="1"/>
            <a:r>
              <a:rPr lang="en-US" sz="1800" b="1" dirty="0" smtClean="0"/>
              <a:t>If a patient is presented with a lesion in corticobulbar tract </a:t>
            </a:r>
            <a:r>
              <a:rPr lang="en-US" sz="1800" dirty="0" smtClean="0"/>
              <a:t>→ there will be no paralysis of upper part of the face (because it is compensated by the other intact corticobulbar tract) but the lower part of the face will be paralyzed </a:t>
            </a:r>
            <a:r>
              <a:rPr lang="en-US" sz="1800" dirty="0" err="1" smtClean="0"/>
              <a:t>contralaterally</a:t>
            </a:r>
            <a:r>
              <a:rPr lang="en-US" sz="1800" dirty="0" smtClean="0"/>
              <a:t> (at the opposite side of the lesion).</a:t>
            </a:r>
          </a:p>
          <a:p>
            <a:r>
              <a:rPr lang="en-US" sz="1800" b="1" dirty="0" smtClean="0">
                <a:solidFill>
                  <a:srgbClr val="C00000"/>
                </a:solidFill>
                <a:effectLst>
                  <a:outerShdw blurRad="38100" dist="38100" dir="2700000" algn="tl">
                    <a:srgbClr val="000000">
                      <a:alpha val="43137"/>
                    </a:srgbClr>
                  </a:outerShdw>
                </a:effectLst>
              </a:rPr>
              <a:t>Taste sensation:</a:t>
            </a:r>
          </a:p>
          <a:p>
            <a:pPr lvl="1"/>
            <a:r>
              <a:rPr lang="en-US" sz="1800" b="1" dirty="0" smtClean="0"/>
              <a:t>7</a:t>
            </a:r>
            <a:r>
              <a:rPr lang="en-US" sz="1800" b="1" baseline="30000" dirty="0" smtClean="0"/>
              <a:t>th</a:t>
            </a:r>
            <a:r>
              <a:rPr lang="en-US" sz="1800" b="1" dirty="0" smtClean="0"/>
              <a:t> CN</a:t>
            </a:r>
            <a:r>
              <a:rPr lang="en-US" sz="1800" dirty="0" smtClean="0"/>
              <a:t>: anterior 2/3 of the tongue.</a:t>
            </a:r>
          </a:p>
          <a:p>
            <a:pPr lvl="1"/>
            <a:r>
              <a:rPr lang="en-US" sz="1800" b="1" dirty="0" smtClean="0"/>
              <a:t>9</a:t>
            </a:r>
            <a:r>
              <a:rPr lang="en-US" sz="1800" b="1" baseline="30000" dirty="0" smtClean="0"/>
              <a:t>th</a:t>
            </a:r>
            <a:r>
              <a:rPr lang="en-US" sz="1800" b="1" dirty="0" smtClean="0"/>
              <a:t> CN</a:t>
            </a:r>
            <a:r>
              <a:rPr lang="en-US" sz="1800" dirty="0" smtClean="0"/>
              <a:t>: posterior 1/3 of the tongue.</a:t>
            </a:r>
          </a:p>
          <a:p>
            <a:pPr lvl="1"/>
            <a:r>
              <a:rPr lang="en-US" sz="1800" b="1" dirty="0" smtClean="0"/>
              <a:t>10</a:t>
            </a:r>
            <a:r>
              <a:rPr lang="en-US" sz="1800" b="1" baseline="30000" dirty="0" smtClean="0"/>
              <a:t>th</a:t>
            </a:r>
            <a:r>
              <a:rPr lang="en-US" sz="1800" b="1" dirty="0" smtClean="0"/>
              <a:t> CN</a:t>
            </a:r>
            <a:r>
              <a:rPr lang="en-US" sz="1800" dirty="0" smtClean="0"/>
              <a:t>: posterior most aspect of the tongue.</a:t>
            </a:r>
          </a:p>
          <a:p>
            <a:pPr marL="457200" lvl="1" indent="0">
              <a:buNone/>
            </a:pPr>
            <a:r>
              <a:rPr lang="en-US" sz="1800" b="1" dirty="0" smtClean="0"/>
              <a:t>Note</a:t>
            </a:r>
            <a:r>
              <a:rPr lang="en-US" sz="1800" dirty="0" smtClean="0"/>
              <a:t>: sensation from all of these fibers will go to nucleus </a:t>
            </a:r>
            <a:r>
              <a:rPr lang="en-US" sz="1800" dirty="0" err="1" smtClean="0"/>
              <a:t>solitarius</a:t>
            </a:r>
            <a:r>
              <a:rPr lang="en-US" sz="1800" dirty="0" smtClean="0"/>
              <a:t>.</a:t>
            </a:r>
          </a:p>
        </p:txBody>
      </p:sp>
      <p:sp>
        <p:nvSpPr>
          <p:cNvPr id="4" name="Title 1"/>
          <p:cNvSpPr>
            <a:spLocks noGrp="1"/>
          </p:cNvSpPr>
          <p:nvPr>
            <p:ph type="title"/>
          </p:nvPr>
        </p:nvSpPr>
        <p:spPr>
          <a:xfrm>
            <a:off x="457200" y="10886"/>
            <a:ext cx="8229600" cy="9035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(Pons)</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16844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Autofit/>
          </a:bodyPr>
          <a:lstStyle/>
          <a:p>
            <a:pPr algn="just"/>
            <a:r>
              <a:rPr lang="en-US" sz="2200" b="1" dirty="0" smtClean="0">
                <a:solidFill>
                  <a:srgbClr val="C00000"/>
                </a:solidFill>
                <a:effectLst>
                  <a:outerShdw blurRad="38100" dist="38100" dir="2700000" algn="tl">
                    <a:srgbClr val="000000">
                      <a:alpha val="43137"/>
                    </a:srgbClr>
                  </a:outerShdw>
                </a:effectLst>
              </a:rPr>
              <a:t>Midbrain</a:t>
            </a:r>
            <a:r>
              <a:rPr lang="en-US" sz="2200" dirty="0" smtClean="0"/>
              <a:t>: it is located between thalamus and pons (2 cm in height).</a:t>
            </a:r>
          </a:p>
          <a:p>
            <a:pPr algn="just"/>
            <a:r>
              <a:rPr lang="en-US" sz="2200" b="1" dirty="0" smtClean="0">
                <a:solidFill>
                  <a:srgbClr val="C00000"/>
                </a:solidFill>
                <a:effectLst>
                  <a:outerShdw blurRad="38100" dist="38100" dir="2700000" algn="tl">
                    <a:srgbClr val="000000">
                      <a:alpha val="43137"/>
                    </a:srgbClr>
                  </a:outerShdw>
                </a:effectLst>
              </a:rPr>
              <a:t>The posterior surface of midbrain has 4 colliculi:</a:t>
            </a:r>
          </a:p>
          <a:p>
            <a:pPr lvl="1" algn="just"/>
            <a:r>
              <a:rPr lang="en-US" sz="2200" b="1" dirty="0" smtClean="0"/>
              <a:t>2 superior colliculi</a:t>
            </a:r>
            <a:r>
              <a:rPr lang="en-US" sz="2200" dirty="0" smtClean="0"/>
              <a:t>: concerned with vision (lateral geniculate attached to superior colliculi).</a:t>
            </a:r>
          </a:p>
          <a:p>
            <a:pPr lvl="1" algn="just"/>
            <a:r>
              <a:rPr lang="en-US" sz="2200" b="1" dirty="0" smtClean="0"/>
              <a:t>2 inferior colliculi</a:t>
            </a:r>
            <a:r>
              <a:rPr lang="en-US" sz="2200" dirty="0" smtClean="0"/>
              <a:t>: concerned with hearing </a:t>
            </a:r>
            <a:r>
              <a:rPr lang="en-US" sz="2200" dirty="0" smtClean="0"/>
              <a:t>(medial </a:t>
            </a:r>
            <a:r>
              <a:rPr lang="en-US" sz="2200" dirty="0" err="1" smtClean="0"/>
              <a:t>geniculate</a:t>
            </a:r>
            <a:r>
              <a:rPr lang="en-US" sz="2200" dirty="0" smtClean="0"/>
              <a:t> </a:t>
            </a:r>
            <a:r>
              <a:rPr lang="en-US" sz="2200" dirty="0" smtClean="0"/>
              <a:t>attached to inferior colliculi).</a:t>
            </a:r>
          </a:p>
          <a:p>
            <a:pPr marL="457200" lvl="1" indent="0" algn="just">
              <a:buNone/>
            </a:pPr>
            <a:r>
              <a:rPr lang="en-US" sz="2200" b="1" dirty="0" smtClean="0"/>
              <a:t>Note</a:t>
            </a:r>
            <a:r>
              <a:rPr lang="en-US" sz="2200" dirty="0" smtClean="0"/>
              <a:t>: just below the level of inferior colliculi you will find the </a:t>
            </a:r>
            <a:r>
              <a:rPr lang="en-US" sz="2200" dirty="0" err="1" smtClean="0"/>
              <a:t>decussation</a:t>
            </a:r>
            <a:r>
              <a:rPr lang="en-US" sz="2200" dirty="0" smtClean="0"/>
              <a:t> of </a:t>
            </a:r>
            <a:r>
              <a:rPr lang="en-US" sz="2200" dirty="0" smtClean="0"/>
              <a:t>the 4</a:t>
            </a:r>
            <a:r>
              <a:rPr lang="en-US" sz="2200" baseline="30000" dirty="0" smtClean="0"/>
              <a:t>th</a:t>
            </a:r>
            <a:r>
              <a:rPr lang="en-US" sz="2200" dirty="0" smtClean="0"/>
              <a:t> cranial nerve (trochlear nerve).</a:t>
            </a:r>
          </a:p>
          <a:p>
            <a:pPr algn="just"/>
            <a:r>
              <a:rPr lang="en-US" sz="2200" b="1" dirty="0" smtClean="0">
                <a:solidFill>
                  <a:srgbClr val="C00000"/>
                </a:solidFill>
                <a:effectLst>
                  <a:outerShdw blurRad="38100" dist="38100" dir="2700000" algn="tl">
                    <a:srgbClr val="000000">
                      <a:alpha val="43137"/>
                    </a:srgbClr>
                  </a:outerShdw>
                </a:effectLst>
              </a:rPr>
              <a:t>The anterior surface of midbrain </a:t>
            </a:r>
            <a:r>
              <a:rPr lang="en-US" sz="2200" dirty="0" smtClean="0"/>
              <a:t>has crus </a:t>
            </a:r>
            <a:r>
              <a:rPr lang="en-US" sz="2200" dirty="0" err="1" smtClean="0"/>
              <a:t>cerebri</a:t>
            </a:r>
            <a:r>
              <a:rPr lang="en-US" sz="2200" dirty="0" smtClean="0"/>
              <a:t> which are carrying fibers coming from the posterior limb of internal capsule and going to brainstem and spinal cord (pyramidal tract: </a:t>
            </a:r>
            <a:r>
              <a:rPr lang="en-US" sz="2200" dirty="0" err="1" smtClean="0"/>
              <a:t>corticonuclear</a:t>
            </a:r>
            <a:r>
              <a:rPr lang="en-US" sz="2200" dirty="0" smtClean="0"/>
              <a:t> and corticospinal fibers). Between the 2 crus </a:t>
            </a:r>
            <a:r>
              <a:rPr lang="en-US" sz="2200" dirty="0" err="1" smtClean="0"/>
              <a:t>cerebri</a:t>
            </a:r>
            <a:r>
              <a:rPr lang="en-US" sz="2200" dirty="0" smtClean="0"/>
              <a:t> is the interpeduncular fossa.</a:t>
            </a:r>
          </a:p>
        </p:txBody>
      </p:sp>
      <p:sp>
        <p:nvSpPr>
          <p:cNvPr id="4" name="Title 1"/>
          <p:cNvSpPr>
            <a:spLocks noGrp="1"/>
          </p:cNvSpPr>
          <p:nvPr>
            <p:ph type="title"/>
          </p:nvPr>
        </p:nvSpPr>
        <p:spPr>
          <a:xfrm>
            <a:off x="457200" y="10886"/>
            <a:ext cx="8229600" cy="1132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3 (Midbrain)</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7484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0886"/>
            <a:ext cx="8229600" cy="903513"/>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STATION – 3 (Midbrain)</a:t>
            </a:r>
            <a:br>
              <a:rPr lang="en-US" sz="3600" b="1" dirty="0" smtClean="0">
                <a:solidFill>
                  <a:srgbClr val="C00000"/>
                </a:solidFill>
                <a:effectLst>
                  <a:outerShdw blurRad="38100" dist="38100" dir="2700000" algn="tl">
                    <a:srgbClr val="000000">
                      <a:alpha val="43137"/>
                    </a:srgbClr>
                  </a:outerShdw>
                </a:effectLst>
              </a:rPr>
            </a:br>
            <a:r>
              <a:rPr lang="en-US" sz="2700" b="1" dirty="0" smtClean="0">
                <a:solidFill>
                  <a:srgbClr val="C00000"/>
                </a:solidFill>
                <a:effectLst>
                  <a:outerShdw blurRad="38100" dist="38100" dir="2700000" algn="tl">
                    <a:srgbClr val="000000">
                      <a:alpha val="43137"/>
                    </a:srgbClr>
                  </a:outerShdw>
                </a:effectLst>
              </a:rPr>
              <a:t>(section at the level of superior colliculi)</a:t>
            </a:r>
            <a:endParaRPr lang="en-US" sz="2700" b="1" dirty="0">
              <a:solidFill>
                <a:srgbClr val="C00000"/>
              </a:solidFill>
              <a:effectLst>
                <a:outerShdw blurRad="38100" dist="38100" dir="2700000" algn="tl">
                  <a:srgbClr val="000000">
                    <a:alpha val="43137"/>
                  </a:srgbClr>
                </a:outerShdw>
              </a:effectLst>
            </a:endParaRPr>
          </a:p>
        </p:txBody>
      </p:sp>
      <p:pic>
        <p:nvPicPr>
          <p:cNvPr id="5123" name="Picture 3"/>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15813" t="12214" r="15376" b="12952"/>
          <a:stretch/>
        </p:blipFill>
        <p:spPr bwMode="auto">
          <a:xfrm>
            <a:off x="1828800" y="1905000"/>
            <a:ext cx="5595258" cy="34227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Straight Arrow Connector 9"/>
          <p:cNvCxnSpPr/>
          <p:nvPr/>
        </p:nvCxnSpPr>
        <p:spPr>
          <a:xfrm flipV="1">
            <a:off x="5410200" y="1676400"/>
            <a:ext cx="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flipV="1">
            <a:off x="4038600" y="1676400"/>
            <a:ext cx="762000" cy="990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626429" y="1307068"/>
            <a:ext cx="2362200" cy="369332"/>
          </a:xfrm>
          <a:prstGeom prst="rect">
            <a:avLst/>
          </a:prstGeom>
          <a:noFill/>
        </p:spPr>
        <p:txBody>
          <a:bodyPr wrap="square" rtlCol="0">
            <a:spAutoFit/>
          </a:bodyPr>
          <a:lstStyle/>
          <a:p>
            <a:r>
              <a:rPr lang="en-US" dirty="0" smtClean="0"/>
              <a:t>Superior colliculi</a:t>
            </a:r>
            <a:endParaRPr lang="en-US" dirty="0"/>
          </a:p>
        </p:txBody>
      </p:sp>
      <p:sp>
        <p:nvSpPr>
          <p:cNvPr id="14" name="TextBox 13"/>
          <p:cNvSpPr txBox="1"/>
          <p:nvPr/>
        </p:nvSpPr>
        <p:spPr>
          <a:xfrm>
            <a:off x="2514600" y="1307068"/>
            <a:ext cx="2362200" cy="369332"/>
          </a:xfrm>
          <a:prstGeom prst="rect">
            <a:avLst/>
          </a:prstGeom>
          <a:noFill/>
        </p:spPr>
        <p:txBody>
          <a:bodyPr wrap="square" rtlCol="0">
            <a:spAutoFit/>
          </a:bodyPr>
          <a:lstStyle/>
          <a:p>
            <a:r>
              <a:rPr lang="en-US" dirty="0" smtClean="0"/>
              <a:t>Cerebral aqueduct</a:t>
            </a:r>
            <a:endParaRPr lang="en-US" dirty="0"/>
          </a:p>
        </p:txBody>
      </p:sp>
      <p:cxnSp>
        <p:nvCxnSpPr>
          <p:cNvPr id="17" name="Straight Arrow Connector 16"/>
          <p:cNvCxnSpPr/>
          <p:nvPr/>
        </p:nvCxnSpPr>
        <p:spPr>
          <a:xfrm flipV="1">
            <a:off x="5105400" y="1676400"/>
            <a:ext cx="19812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086600" y="1307068"/>
            <a:ext cx="1524000" cy="646331"/>
          </a:xfrm>
          <a:prstGeom prst="rect">
            <a:avLst/>
          </a:prstGeom>
          <a:noFill/>
        </p:spPr>
        <p:txBody>
          <a:bodyPr wrap="square" rtlCol="0">
            <a:spAutoFit/>
          </a:bodyPr>
          <a:lstStyle/>
          <a:p>
            <a:r>
              <a:rPr lang="en-US" dirty="0" smtClean="0"/>
              <a:t>Trigeminal nucleus</a:t>
            </a:r>
            <a:endParaRPr lang="en-US" dirty="0"/>
          </a:p>
        </p:txBody>
      </p:sp>
      <p:cxnSp>
        <p:nvCxnSpPr>
          <p:cNvPr id="20" name="Straight Arrow Connector 19"/>
          <p:cNvCxnSpPr/>
          <p:nvPr/>
        </p:nvCxnSpPr>
        <p:spPr>
          <a:xfrm flipV="1">
            <a:off x="5410200" y="3124200"/>
            <a:ext cx="22098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7620000" y="2895600"/>
            <a:ext cx="1524000" cy="369332"/>
          </a:xfrm>
          <a:prstGeom prst="rect">
            <a:avLst/>
          </a:prstGeom>
          <a:noFill/>
        </p:spPr>
        <p:txBody>
          <a:bodyPr wrap="square" rtlCol="0">
            <a:spAutoFit/>
          </a:bodyPr>
          <a:lstStyle/>
          <a:p>
            <a:r>
              <a:rPr lang="en-US" dirty="0" smtClean="0"/>
              <a:t>Red nucleus</a:t>
            </a:r>
            <a:endParaRPr lang="en-US" dirty="0"/>
          </a:p>
        </p:txBody>
      </p:sp>
      <p:cxnSp>
        <p:nvCxnSpPr>
          <p:cNvPr id="23" name="Straight Arrow Connector 22"/>
          <p:cNvCxnSpPr/>
          <p:nvPr/>
        </p:nvCxnSpPr>
        <p:spPr>
          <a:xfrm>
            <a:off x="4495800" y="4724400"/>
            <a:ext cx="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3771900" y="5638800"/>
            <a:ext cx="1447800" cy="646331"/>
          </a:xfrm>
          <a:prstGeom prst="rect">
            <a:avLst/>
          </a:prstGeom>
          <a:noFill/>
        </p:spPr>
        <p:txBody>
          <a:bodyPr wrap="square" rtlCol="0">
            <a:spAutoFit/>
          </a:bodyPr>
          <a:lstStyle/>
          <a:p>
            <a:pPr algn="ctr"/>
            <a:r>
              <a:rPr lang="en-US" dirty="0" smtClean="0"/>
              <a:t>Oculomotor nerve</a:t>
            </a:r>
            <a:endParaRPr lang="en-US" dirty="0"/>
          </a:p>
        </p:txBody>
      </p:sp>
      <p:cxnSp>
        <p:nvCxnSpPr>
          <p:cNvPr id="26" name="Straight Arrow Connector 25"/>
          <p:cNvCxnSpPr/>
          <p:nvPr/>
        </p:nvCxnSpPr>
        <p:spPr>
          <a:xfrm>
            <a:off x="5638800" y="3962400"/>
            <a:ext cx="1981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7641771" y="3650120"/>
            <a:ext cx="1219200" cy="646331"/>
          </a:xfrm>
          <a:prstGeom prst="rect">
            <a:avLst/>
          </a:prstGeom>
          <a:noFill/>
        </p:spPr>
        <p:txBody>
          <a:bodyPr wrap="square" rtlCol="0">
            <a:spAutoFit/>
          </a:bodyPr>
          <a:lstStyle/>
          <a:p>
            <a:pPr algn="ctr"/>
            <a:r>
              <a:rPr lang="en-US" dirty="0" smtClean="0"/>
              <a:t>Substantia </a:t>
            </a:r>
            <a:r>
              <a:rPr lang="en-US" dirty="0" err="1" smtClean="0"/>
              <a:t>nigra</a:t>
            </a:r>
            <a:endParaRPr lang="en-US" dirty="0"/>
          </a:p>
        </p:txBody>
      </p:sp>
      <p:cxnSp>
        <p:nvCxnSpPr>
          <p:cNvPr id="29" name="Straight Arrow Connector 28"/>
          <p:cNvCxnSpPr/>
          <p:nvPr/>
        </p:nvCxnSpPr>
        <p:spPr>
          <a:xfrm flipV="1">
            <a:off x="5029200" y="2362200"/>
            <a:ext cx="2590800" cy="9027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7565571" y="1953399"/>
            <a:ext cx="1371600" cy="923330"/>
          </a:xfrm>
          <a:prstGeom prst="rect">
            <a:avLst/>
          </a:prstGeom>
          <a:noFill/>
        </p:spPr>
        <p:txBody>
          <a:bodyPr wrap="square" rtlCol="0">
            <a:spAutoFit/>
          </a:bodyPr>
          <a:lstStyle/>
          <a:p>
            <a:pPr algn="ctr"/>
            <a:r>
              <a:rPr lang="en-US" dirty="0" smtClean="0"/>
              <a:t>Medial longitudinal fasciculus</a:t>
            </a:r>
            <a:endParaRPr lang="en-US" dirty="0"/>
          </a:p>
        </p:txBody>
      </p:sp>
      <p:cxnSp>
        <p:nvCxnSpPr>
          <p:cNvPr id="5120" name="Straight Arrow Connector 5119"/>
          <p:cNvCxnSpPr/>
          <p:nvPr/>
        </p:nvCxnSpPr>
        <p:spPr>
          <a:xfrm flipH="1" flipV="1">
            <a:off x="1600200" y="2171700"/>
            <a:ext cx="1905000" cy="80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24" name="Straight Arrow Connector 5123"/>
          <p:cNvCxnSpPr/>
          <p:nvPr/>
        </p:nvCxnSpPr>
        <p:spPr>
          <a:xfrm flipH="1" flipV="1">
            <a:off x="1600200" y="2971800"/>
            <a:ext cx="1905000" cy="2931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26" name="Straight Arrow Connector 5125"/>
          <p:cNvCxnSpPr/>
          <p:nvPr/>
        </p:nvCxnSpPr>
        <p:spPr>
          <a:xfrm flipH="1">
            <a:off x="1600200" y="3429000"/>
            <a:ext cx="1981200" cy="1873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27" name="TextBox 5126"/>
          <p:cNvSpPr txBox="1"/>
          <p:nvPr/>
        </p:nvSpPr>
        <p:spPr>
          <a:xfrm>
            <a:off x="250371" y="1848534"/>
            <a:ext cx="1371600" cy="646331"/>
          </a:xfrm>
          <a:prstGeom prst="rect">
            <a:avLst/>
          </a:prstGeom>
          <a:noFill/>
        </p:spPr>
        <p:txBody>
          <a:bodyPr wrap="square" rtlCol="0">
            <a:spAutoFit/>
          </a:bodyPr>
          <a:lstStyle/>
          <a:p>
            <a:pPr algn="ctr"/>
            <a:r>
              <a:rPr lang="en-US" dirty="0" smtClean="0"/>
              <a:t>Trigeminal lemniscus</a:t>
            </a:r>
            <a:endParaRPr lang="en-US" dirty="0"/>
          </a:p>
        </p:txBody>
      </p:sp>
      <p:sp>
        <p:nvSpPr>
          <p:cNvPr id="40" name="TextBox 39"/>
          <p:cNvSpPr txBox="1"/>
          <p:nvPr/>
        </p:nvSpPr>
        <p:spPr>
          <a:xfrm>
            <a:off x="250371" y="2647265"/>
            <a:ext cx="1371600" cy="646331"/>
          </a:xfrm>
          <a:prstGeom prst="rect">
            <a:avLst/>
          </a:prstGeom>
          <a:noFill/>
        </p:spPr>
        <p:txBody>
          <a:bodyPr wrap="square" rtlCol="0">
            <a:spAutoFit/>
          </a:bodyPr>
          <a:lstStyle/>
          <a:p>
            <a:pPr algn="ctr"/>
            <a:r>
              <a:rPr lang="en-US" dirty="0" smtClean="0"/>
              <a:t>Spinal lemniscus</a:t>
            </a:r>
            <a:endParaRPr lang="en-US" dirty="0"/>
          </a:p>
        </p:txBody>
      </p:sp>
      <p:sp>
        <p:nvSpPr>
          <p:cNvPr id="41" name="TextBox 40"/>
          <p:cNvSpPr txBox="1"/>
          <p:nvPr/>
        </p:nvSpPr>
        <p:spPr>
          <a:xfrm>
            <a:off x="250371" y="3293596"/>
            <a:ext cx="1371600" cy="646331"/>
          </a:xfrm>
          <a:prstGeom prst="rect">
            <a:avLst/>
          </a:prstGeom>
          <a:noFill/>
        </p:spPr>
        <p:txBody>
          <a:bodyPr wrap="square" rtlCol="0">
            <a:spAutoFit/>
          </a:bodyPr>
          <a:lstStyle/>
          <a:p>
            <a:pPr algn="ctr"/>
            <a:r>
              <a:rPr lang="en-US" dirty="0" smtClean="0"/>
              <a:t>Medial lemniscus</a:t>
            </a:r>
            <a:endParaRPr lang="en-US" dirty="0"/>
          </a:p>
        </p:txBody>
      </p:sp>
      <p:cxnSp>
        <p:nvCxnSpPr>
          <p:cNvPr id="5129" name="Straight Arrow Connector 5128"/>
          <p:cNvCxnSpPr/>
          <p:nvPr/>
        </p:nvCxnSpPr>
        <p:spPr>
          <a:xfrm flipH="1">
            <a:off x="1600200" y="48768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30" name="TextBox 5129"/>
          <p:cNvSpPr txBox="1"/>
          <p:nvPr/>
        </p:nvSpPr>
        <p:spPr>
          <a:xfrm>
            <a:off x="0" y="4596825"/>
            <a:ext cx="1600200" cy="584775"/>
          </a:xfrm>
          <a:prstGeom prst="rect">
            <a:avLst/>
          </a:prstGeom>
          <a:noFill/>
        </p:spPr>
        <p:txBody>
          <a:bodyPr wrap="square" rtlCol="0">
            <a:spAutoFit/>
          </a:bodyPr>
          <a:lstStyle/>
          <a:p>
            <a:pPr algn="ctr"/>
            <a:r>
              <a:rPr lang="en-US" sz="1600" dirty="0" err="1" smtClean="0"/>
              <a:t>Temporopontine</a:t>
            </a:r>
            <a:r>
              <a:rPr lang="en-US" sz="1600" dirty="0" smtClean="0"/>
              <a:t> fibers</a:t>
            </a:r>
            <a:endParaRPr lang="en-US" sz="1600" dirty="0"/>
          </a:p>
        </p:txBody>
      </p:sp>
      <p:cxnSp>
        <p:nvCxnSpPr>
          <p:cNvPr id="5132" name="Straight Arrow Connector 5131"/>
          <p:cNvCxnSpPr/>
          <p:nvPr/>
        </p:nvCxnSpPr>
        <p:spPr>
          <a:xfrm flipH="1">
            <a:off x="1676400" y="5029200"/>
            <a:ext cx="11430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33" name="TextBox 5132"/>
          <p:cNvSpPr txBox="1"/>
          <p:nvPr/>
        </p:nvSpPr>
        <p:spPr>
          <a:xfrm>
            <a:off x="76200" y="5327773"/>
            <a:ext cx="1524000" cy="830997"/>
          </a:xfrm>
          <a:prstGeom prst="rect">
            <a:avLst/>
          </a:prstGeom>
          <a:noFill/>
        </p:spPr>
        <p:txBody>
          <a:bodyPr wrap="square" rtlCol="0">
            <a:spAutoFit/>
          </a:bodyPr>
          <a:lstStyle/>
          <a:p>
            <a:pPr algn="ctr"/>
            <a:r>
              <a:rPr lang="en-US" sz="1600" dirty="0" smtClean="0"/>
              <a:t>Corticobulbar &amp; corticospinal fibers</a:t>
            </a:r>
            <a:endParaRPr lang="en-US" sz="1600" dirty="0"/>
          </a:p>
        </p:txBody>
      </p:sp>
      <p:cxnSp>
        <p:nvCxnSpPr>
          <p:cNvPr id="5135" name="Straight Arrow Connector 5134"/>
          <p:cNvCxnSpPr/>
          <p:nvPr/>
        </p:nvCxnSpPr>
        <p:spPr>
          <a:xfrm flipH="1">
            <a:off x="3048000" y="5105400"/>
            <a:ext cx="4572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36" name="TextBox 5135"/>
          <p:cNvSpPr txBox="1"/>
          <p:nvPr/>
        </p:nvSpPr>
        <p:spPr>
          <a:xfrm>
            <a:off x="2133600" y="5669577"/>
            <a:ext cx="1562100" cy="584775"/>
          </a:xfrm>
          <a:prstGeom prst="rect">
            <a:avLst/>
          </a:prstGeom>
          <a:noFill/>
        </p:spPr>
        <p:txBody>
          <a:bodyPr wrap="square" rtlCol="0">
            <a:spAutoFit/>
          </a:bodyPr>
          <a:lstStyle/>
          <a:p>
            <a:pPr algn="ctr"/>
            <a:r>
              <a:rPr lang="en-US" sz="1600" dirty="0" err="1" smtClean="0"/>
              <a:t>Frontopontine</a:t>
            </a:r>
            <a:r>
              <a:rPr lang="en-US" sz="1600" dirty="0" smtClean="0"/>
              <a:t> fibers</a:t>
            </a:r>
            <a:endParaRPr lang="en-US" sz="1600" dirty="0"/>
          </a:p>
        </p:txBody>
      </p:sp>
    </p:spTree>
    <p:extLst>
      <p:ext uri="{BB962C8B-B14F-4D97-AF65-F5344CB8AC3E}">
        <p14:creationId xmlns:p14="http://schemas.microsoft.com/office/powerpoint/2010/main" xmlns="" val="2264027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886"/>
            <a:ext cx="8229600" cy="903513"/>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STATION – 3 (Midbrain)</a:t>
            </a:r>
            <a:br>
              <a:rPr lang="en-US" sz="3600" b="1" dirty="0" smtClean="0">
                <a:solidFill>
                  <a:srgbClr val="C00000"/>
                </a:solidFill>
                <a:effectLst>
                  <a:outerShdw blurRad="38100" dist="38100" dir="2700000" algn="tl">
                    <a:srgbClr val="000000">
                      <a:alpha val="43137"/>
                    </a:srgbClr>
                  </a:outerShdw>
                </a:effectLst>
              </a:rPr>
            </a:br>
            <a:r>
              <a:rPr lang="en-US" sz="2700" b="1" dirty="0" smtClean="0">
                <a:solidFill>
                  <a:srgbClr val="C00000"/>
                </a:solidFill>
                <a:effectLst>
                  <a:outerShdw blurRad="38100" dist="38100" dir="2700000" algn="tl">
                    <a:srgbClr val="000000">
                      <a:alpha val="43137"/>
                    </a:srgbClr>
                  </a:outerShdw>
                </a:effectLst>
              </a:rPr>
              <a:t>(section at the level of inferior colliculi)</a:t>
            </a:r>
            <a:endParaRPr lang="en-US" sz="2700" b="1" dirty="0">
              <a:solidFill>
                <a:srgbClr val="C0000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l="22717" t="10825" r="17798" b="8613"/>
          <a:stretch/>
        </p:blipFill>
        <p:spPr bwMode="auto">
          <a:xfrm>
            <a:off x="2100943" y="1785257"/>
            <a:ext cx="5115553" cy="38970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Arrow Connector 5"/>
          <p:cNvCxnSpPr/>
          <p:nvPr/>
        </p:nvCxnSpPr>
        <p:spPr>
          <a:xfrm flipV="1">
            <a:off x="5105400" y="15240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5638800" y="3124200"/>
            <a:ext cx="182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1828800" y="3962400"/>
            <a:ext cx="1981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4191000" y="1143000"/>
            <a:ext cx="2438400" cy="381000"/>
          </a:xfrm>
          <a:prstGeom prst="rect">
            <a:avLst/>
          </a:prstGeom>
          <a:noFill/>
        </p:spPr>
        <p:txBody>
          <a:bodyPr wrap="square" rtlCol="0">
            <a:spAutoFit/>
          </a:bodyPr>
          <a:lstStyle/>
          <a:p>
            <a:r>
              <a:rPr lang="en-US" dirty="0" smtClean="0"/>
              <a:t>Trochlear nerve</a:t>
            </a:r>
            <a:endParaRPr lang="en-US" dirty="0"/>
          </a:p>
        </p:txBody>
      </p:sp>
      <p:cxnSp>
        <p:nvCxnSpPr>
          <p:cNvPr id="13" name="Straight Arrow Connector 12"/>
          <p:cNvCxnSpPr/>
          <p:nvPr/>
        </p:nvCxnSpPr>
        <p:spPr>
          <a:xfrm flipH="1">
            <a:off x="1828800" y="2743200"/>
            <a:ext cx="182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424543" y="2420034"/>
            <a:ext cx="1676400" cy="646331"/>
          </a:xfrm>
          <a:prstGeom prst="rect">
            <a:avLst/>
          </a:prstGeom>
          <a:noFill/>
        </p:spPr>
        <p:txBody>
          <a:bodyPr wrap="square" rtlCol="0">
            <a:spAutoFit/>
          </a:bodyPr>
          <a:lstStyle/>
          <a:p>
            <a:pPr algn="ctr"/>
            <a:r>
              <a:rPr lang="en-US" dirty="0" smtClean="0"/>
              <a:t>Inferior colliculus</a:t>
            </a:r>
            <a:endParaRPr lang="en-US" dirty="0"/>
          </a:p>
        </p:txBody>
      </p:sp>
      <p:sp>
        <p:nvSpPr>
          <p:cNvPr id="15" name="TextBox 14"/>
          <p:cNvSpPr txBox="1"/>
          <p:nvPr/>
        </p:nvSpPr>
        <p:spPr>
          <a:xfrm>
            <a:off x="7249153" y="2801034"/>
            <a:ext cx="1447800" cy="646331"/>
          </a:xfrm>
          <a:prstGeom prst="rect">
            <a:avLst/>
          </a:prstGeom>
          <a:noFill/>
        </p:spPr>
        <p:txBody>
          <a:bodyPr wrap="square" rtlCol="0">
            <a:spAutoFit/>
          </a:bodyPr>
          <a:lstStyle/>
          <a:p>
            <a:pPr algn="ctr"/>
            <a:r>
              <a:rPr lang="en-US" dirty="0" smtClean="0"/>
              <a:t>Lateral lemniscus</a:t>
            </a:r>
            <a:endParaRPr lang="en-US" dirty="0"/>
          </a:p>
        </p:txBody>
      </p:sp>
      <p:sp>
        <p:nvSpPr>
          <p:cNvPr id="16" name="TextBox 15"/>
          <p:cNvSpPr txBox="1"/>
          <p:nvPr/>
        </p:nvSpPr>
        <p:spPr>
          <a:xfrm>
            <a:off x="462643" y="3500735"/>
            <a:ext cx="1600200" cy="923330"/>
          </a:xfrm>
          <a:prstGeom prst="rect">
            <a:avLst/>
          </a:prstGeom>
          <a:noFill/>
        </p:spPr>
        <p:txBody>
          <a:bodyPr wrap="square" rtlCol="0">
            <a:spAutoFit/>
          </a:bodyPr>
          <a:lstStyle/>
          <a:p>
            <a:pPr algn="ctr"/>
            <a:r>
              <a:rPr lang="en-US" dirty="0" smtClean="0"/>
              <a:t>Superior cerebellar peduncle</a:t>
            </a:r>
            <a:endParaRPr lang="en-US" dirty="0"/>
          </a:p>
        </p:txBody>
      </p:sp>
    </p:spTree>
    <p:extLst>
      <p:ext uri="{BB962C8B-B14F-4D97-AF65-F5344CB8AC3E}">
        <p14:creationId xmlns:p14="http://schemas.microsoft.com/office/powerpoint/2010/main" xmlns="" val="2027666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Autofit/>
          </a:bodyPr>
          <a:lstStyle/>
          <a:p>
            <a:pPr algn="just"/>
            <a:r>
              <a:rPr lang="en-US" sz="2000" b="1" dirty="0" smtClean="0">
                <a:solidFill>
                  <a:srgbClr val="C00000"/>
                </a:solidFill>
                <a:effectLst>
                  <a:outerShdw blurRad="38100" dist="38100" dir="2700000" algn="tl">
                    <a:srgbClr val="000000">
                      <a:alpha val="43137"/>
                    </a:srgbClr>
                  </a:outerShdw>
                </a:effectLst>
              </a:rPr>
              <a:t>The frontal bone of the skull is contributing in:</a:t>
            </a:r>
          </a:p>
          <a:p>
            <a:pPr lvl="1" algn="just"/>
            <a:r>
              <a:rPr lang="en-US" sz="2000" dirty="0" smtClean="0"/>
              <a:t>Vertex.</a:t>
            </a:r>
            <a:endParaRPr lang="en-US" sz="2000" dirty="0" smtClean="0"/>
          </a:p>
          <a:p>
            <a:pPr lvl="1" algn="just"/>
            <a:r>
              <a:rPr lang="en-US" sz="2000" dirty="0" smtClean="0"/>
              <a:t>Orbits.</a:t>
            </a:r>
          </a:p>
          <a:p>
            <a:pPr lvl="1" algn="just"/>
            <a:r>
              <a:rPr lang="en-US" sz="2000" dirty="0" smtClean="0"/>
              <a:t>Face.</a:t>
            </a:r>
          </a:p>
          <a:p>
            <a:pPr algn="just"/>
            <a:r>
              <a:rPr lang="en-US" sz="2000" b="1" dirty="0" smtClean="0">
                <a:solidFill>
                  <a:srgbClr val="C00000"/>
                </a:solidFill>
                <a:effectLst>
                  <a:outerShdw blurRad="38100" dist="38100" dir="2700000" algn="tl">
                    <a:srgbClr val="000000">
                      <a:alpha val="43137"/>
                    </a:srgbClr>
                  </a:outerShdw>
                </a:effectLst>
              </a:rPr>
              <a:t>Coronal suture</a:t>
            </a:r>
            <a:r>
              <a:rPr lang="en-US" sz="2000" dirty="0" smtClean="0"/>
              <a:t>: it is between frontal and parietal bones.</a:t>
            </a:r>
          </a:p>
          <a:p>
            <a:pPr algn="just"/>
            <a:r>
              <a:rPr lang="en-US" sz="2000" b="1" dirty="0" smtClean="0">
                <a:solidFill>
                  <a:srgbClr val="C00000"/>
                </a:solidFill>
                <a:effectLst>
                  <a:outerShdw blurRad="38100" dist="38100" dir="2700000" algn="tl">
                    <a:srgbClr val="000000">
                      <a:alpha val="43137"/>
                    </a:srgbClr>
                  </a:outerShdw>
                </a:effectLst>
              </a:rPr>
              <a:t>Sagittal suture</a:t>
            </a:r>
            <a:r>
              <a:rPr lang="en-US" sz="2000" dirty="0" smtClean="0"/>
              <a:t>: it is between the 2 halves of parietal bone.</a:t>
            </a:r>
          </a:p>
          <a:p>
            <a:pPr algn="just"/>
            <a:r>
              <a:rPr lang="en-US" sz="2000" b="1" dirty="0" smtClean="0">
                <a:solidFill>
                  <a:srgbClr val="C00000"/>
                </a:solidFill>
                <a:effectLst>
                  <a:outerShdw blurRad="38100" dist="38100" dir="2700000" algn="tl">
                    <a:srgbClr val="000000">
                      <a:alpha val="43137"/>
                    </a:srgbClr>
                  </a:outerShdw>
                </a:effectLst>
              </a:rPr>
              <a:t>Lambdoid suture</a:t>
            </a:r>
            <a:r>
              <a:rPr lang="en-US" sz="2000" dirty="0" smtClean="0"/>
              <a:t>: between parietal bones and the occipital bone.</a:t>
            </a:r>
          </a:p>
          <a:p>
            <a:pPr algn="just"/>
            <a:r>
              <a:rPr lang="en-US" sz="2000" b="1" dirty="0" smtClean="0">
                <a:solidFill>
                  <a:srgbClr val="C00000"/>
                </a:solidFill>
                <a:effectLst>
                  <a:outerShdw blurRad="38100" dist="38100" dir="2700000" algn="tl">
                    <a:srgbClr val="000000">
                      <a:alpha val="43137"/>
                    </a:srgbClr>
                  </a:outerShdw>
                </a:effectLst>
              </a:rPr>
              <a:t>Lambda</a:t>
            </a:r>
            <a:r>
              <a:rPr lang="en-US" sz="2000" dirty="0" smtClean="0"/>
              <a:t>: it is the point where sagittal and lambdoid sutures meet.</a:t>
            </a:r>
          </a:p>
          <a:p>
            <a:pPr algn="just"/>
            <a:r>
              <a:rPr lang="en-US" sz="2000" b="1" dirty="0" err="1" smtClean="0">
                <a:solidFill>
                  <a:srgbClr val="C00000"/>
                </a:solidFill>
                <a:effectLst>
                  <a:outerShdw blurRad="38100" dist="38100" dir="2700000" algn="tl">
                    <a:srgbClr val="000000">
                      <a:alpha val="43137"/>
                    </a:srgbClr>
                  </a:outerShdw>
                </a:effectLst>
              </a:rPr>
              <a:t>Bergma</a:t>
            </a:r>
            <a:r>
              <a:rPr lang="en-US" sz="2000" dirty="0" smtClean="0"/>
              <a:t>: it is the point where sagittal and coronal sutures meet.</a:t>
            </a:r>
          </a:p>
          <a:p>
            <a:pPr algn="just"/>
            <a:r>
              <a:rPr lang="en-US" sz="2000" b="1" dirty="0" err="1" smtClean="0">
                <a:solidFill>
                  <a:srgbClr val="C00000"/>
                </a:solidFill>
                <a:effectLst>
                  <a:outerShdw blurRad="38100" dist="38100" dir="2700000" algn="tl">
                    <a:srgbClr val="000000">
                      <a:alpha val="43137"/>
                    </a:srgbClr>
                  </a:outerShdw>
                </a:effectLst>
              </a:rPr>
              <a:t>Nasion</a:t>
            </a:r>
            <a:r>
              <a:rPr lang="en-US" sz="2000" dirty="0" smtClean="0"/>
              <a:t>: it is the intersection between the frontal bone and the 2 nasal bones.</a:t>
            </a:r>
          </a:p>
          <a:p>
            <a:pPr algn="just"/>
            <a:r>
              <a:rPr lang="en-US" sz="2000" b="1" dirty="0" smtClean="0">
                <a:solidFill>
                  <a:srgbClr val="C00000"/>
                </a:solidFill>
                <a:effectLst>
                  <a:outerShdw blurRad="38100" dist="38100" dir="2700000" algn="tl">
                    <a:srgbClr val="000000">
                      <a:alpha val="43137"/>
                    </a:srgbClr>
                  </a:outerShdw>
                </a:effectLst>
              </a:rPr>
              <a:t>Pterion</a:t>
            </a:r>
            <a:r>
              <a:rPr lang="en-US" sz="2000" dirty="0" smtClean="0"/>
              <a:t>: it is the point where frontal, parietal, temporal and greater wing of sphenoid bone meet together.</a:t>
            </a:r>
          </a:p>
        </p:txBody>
      </p:sp>
      <p:sp>
        <p:nvSpPr>
          <p:cNvPr id="4" name="Title 1"/>
          <p:cNvSpPr>
            <a:spLocks noGrp="1"/>
          </p:cNvSpPr>
          <p:nvPr>
            <p:ph type="title"/>
          </p:nvPr>
        </p:nvSpPr>
        <p:spPr>
          <a:xfrm>
            <a:off x="457200" y="10886"/>
            <a:ext cx="8229600" cy="1132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4 (Skull)</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89556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81600"/>
          </a:xfrm>
        </p:spPr>
        <p:txBody>
          <a:bodyPr>
            <a:noAutofit/>
          </a:bodyPr>
          <a:lstStyle/>
          <a:p>
            <a:pPr algn="just"/>
            <a:r>
              <a:rPr lang="en-US" sz="1800" b="1" dirty="0" smtClean="0">
                <a:solidFill>
                  <a:srgbClr val="C00000"/>
                </a:solidFill>
                <a:effectLst>
                  <a:outerShdw blurRad="38100" dist="38100" dir="2700000" algn="tl">
                    <a:srgbClr val="000000">
                      <a:alpha val="43137"/>
                    </a:srgbClr>
                  </a:outerShdw>
                </a:effectLst>
              </a:rPr>
              <a:t>Mastoid process</a:t>
            </a:r>
            <a:r>
              <a:rPr lang="en-US" sz="1800" dirty="0" smtClean="0"/>
              <a:t>: it is part of the temporal bone and medial to it you will find the styloid process. </a:t>
            </a:r>
            <a:r>
              <a:rPr lang="en-US" sz="1800" dirty="0" err="1" smtClean="0"/>
              <a:t>Stylomastoid</a:t>
            </a:r>
            <a:r>
              <a:rPr lang="en-US" sz="1800" dirty="0" smtClean="0"/>
              <a:t> foramen is located between these two </a:t>
            </a:r>
            <a:r>
              <a:rPr lang="en-US" sz="1800" dirty="0" smtClean="0"/>
              <a:t>processes (it is the foramen from which facial nerve is going to exit the cranium). </a:t>
            </a:r>
            <a:r>
              <a:rPr lang="en-US" sz="1800" dirty="0" smtClean="0"/>
              <a:t>External auditory meatus is lateral to these two processes.</a:t>
            </a:r>
          </a:p>
          <a:p>
            <a:pPr algn="just"/>
            <a:r>
              <a:rPr lang="en-US" sz="1800" b="1" dirty="0" smtClean="0">
                <a:solidFill>
                  <a:srgbClr val="C00000"/>
                </a:solidFill>
                <a:effectLst>
                  <a:outerShdw blurRad="38100" dist="38100" dir="2700000" algn="tl">
                    <a:srgbClr val="000000">
                      <a:alpha val="43137"/>
                    </a:srgbClr>
                  </a:outerShdw>
                </a:effectLst>
              </a:rPr>
              <a:t>Zygomatic and temporal bones </a:t>
            </a:r>
            <a:r>
              <a:rPr lang="en-US" sz="1800" dirty="0" smtClean="0"/>
              <a:t>articulate with each other (zygomatic process of temporal bone with temporal process of zygomatic bone). </a:t>
            </a:r>
            <a:r>
              <a:rPr lang="en-US" sz="1800" dirty="0" smtClean="0"/>
              <a:t>Notice </a:t>
            </a:r>
            <a:r>
              <a:rPr lang="en-US" sz="1800" dirty="0" smtClean="0"/>
              <a:t>that zygomatic bone is forming the cheeks.</a:t>
            </a:r>
          </a:p>
          <a:p>
            <a:pPr algn="just"/>
            <a:r>
              <a:rPr lang="en-US" sz="1800" b="1" dirty="0" smtClean="0">
                <a:solidFill>
                  <a:srgbClr val="C00000"/>
                </a:solidFill>
                <a:effectLst>
                  <a:outerShdw blurRad="38100" dist="38100" dir="2700000" algn="tl">
                    <a:srgbClr val="000000">
                      <a:alpha val="43137"/>
                    </a:srgbClr>
                  </a:outerShdw>
                </a:effectLst>
              </a:rPr>
              <a:t>Mandibular bone </a:t>
            </a:r>
            <a:r>
              <a:rPr lang="en-US" sz="1800" dirty="0" smtClean="0"/>
              <a:t>is composed of: body + rami. The condyles of mandibular bone are articulating with mandibular fossa which is present at the base of the skull.</a:t>
            </a:r>
          </a:p>
          <a:p>
            <a:pPr algn="just"/>
            <a:r>
              <a:rPr lang="en-US" sz="1800" b="1" dirty="0" smtClean="0">
                <a:solidFill>
                  <a:srgbClr val="C00000"/>
                </a:solidFill>
                <a:effectLst>
                  <a:outerShdw blurRad="38100" dist="38100" dir="2700000" algn="tl">
                    <a:srgbClr val="000000">
                      <a:alpha val="43137"/>
                    </a:srgbClr>
                  </a:outerShdw>
                </a:effectLst>
              </a:rPr>
              <a:t>Maxillary bone </a:t>
            </a:r>
            <a:r>
              <a:rPr lang="en-US" sz="1800" dirty="0" smtClean="0"/>
              <a:t>is formed of 2 bones which are fusing at the </a:t>
            </a:r>
            <a:r>
              <a:rPr lang="en-US" sz="1800" dirty="0" err="1" smtClean="0"/>
              <a:t>intermaxillary</a:t>
            </a:r>
            <a:r>
              <a:rPr lang="en-US" sz="1800" dirty="0" smtClean="0"/>
              <a:t> suture.</a:t>
            </a:r>
          </a:p>
          <a:p>
            <a:pPr algn="just"/>
            <a:r>
              <a:rPr lang="en-US" sz="1800" b="1" dirty="0" smtClean="0">
                <a:solidFill>
                  <a:srgbClr val="C00000"/>
                </a:solidFill>
                <a:effectLst>
                  <a:outerShdw blurRad="38100" dist="38100" dir="2700000" algn="tl">
                    <a:srgbClr val="000000">
                      <a:alpha val="43137"/>
                    </a:srgbClr>
                  </a:outerShdw>
                </a:effectLst>
              </a:rPr>
              <a:t>Nasal bone:</a:t>
            </a:r>
          </a:p>
          <a:p>
            <a:pPr lvl="1" algn="just"/>
            <a:r>
              <a:rPr lang="en-US" sz="1800" b="1" dirty="0" smtClean="0"/>
              <a:t>Piriform fossa</a:t>
            </a:r>
            <a:r>
              <a:rPr lang="en-US" sz="1800" dirty="0" smtClean="0"/>
              <a:t>: it is the anterior nasal opening.</a:t>
            </a:r>
          </a:p>
          <a:p>
            <a:pPr lvl="1" algn="just"/>
            <a:r>
              <a:rPr lang="en-US" sz="1800" b="1" dirty="0" err="1" smtClean="0"/>
              <a:t>Choanae</a:t>
            </a:r>
            <a:r>
              <a:rPr lang="en-US" sz="1800" dirty="0" smtClean="0"/>
              <a:t>: posterior nasal opening.</a:t>
            </a:r>
          </a:p>
          <a:p>
            <a:pPr lvl="1" algn="just"/>
            <a:r>
              <a:rPr lang="en-US" sz="1800" b="1" dirty="0" smtClean="0"/>
              <a:t>Nasal septum is formed by:</a:t>
            </a:r>
          </a:p>
          <a:p>
            <a:pPr lvl="2" algn="just"/>
            <a:r>
              <a:rPr lang="en-US" sz="1800" dirty="0" err="1" smtClean="0"/>
              <a:t>Vomer</a:t>
            </a:r>
            <a:r>
              <a:rPr lang="en-US" sz="1800" dirty="0" smtClean="0"/>
              <a:t>.</a:t>
            </a:r>
            <a:endParaRPr lang="en-US" sz="1800" dirty="0" smtClean="0"/>
          </a:p>
          <a:p>
            <a:pPr lvl="2" algn="just"/>
            <a:r>
              <a:rPr lang="en-US" sz="1800" dirty="0" smtClean="0"/>
              <a:t>Ethmoid.</a:t>
            </a:r>
            <a:endParaRPr lang="en-US" sz="1800" dirty="0"/>
          </a:p>
        </p:txBody>
      </p:sp>
      <p:sp>
        <p:nvSpPr>
          <p:cNvPr id="4" name="Title 1"/>
          <p:cNvSpPr>
            <a:spLocks noGrp="1"/>
          </p:cNvSpPr>
          <p:nvPr>
            <p:ph type="title"/>
          </p:nvPr>
        </p:nvSpPr>
        <p:spPr>
          <a:xfrm>
            <a:off x="457200" y="10886"/>
            <a:ext cx="8229600" cy="1132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4 (Skull)</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73636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136" t="12491" r="7592" b="8254"/>
          <a:stretch/>
        </p:blipFill>
        <p:spPr bwMode="auto">
          <a:xfrm>
            <a:off x="990600" y="217449"/>
            <a:ext cx="7914455" cy="64119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rot="16200000">
            <a:off x="-3129643" y="3129643"/>
            <a:ext cx="6858000" cy="598714"/>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STATION – 4 (Skull)</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56483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3129643" y="3129643"/>
            <a:ext cx="6858000" cy="59871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effectLst>
                  <a:outerShdw blurRad="38100" dist="38100" dir="2700000" algn="tl">
                    <a:srgbClr val="000000">
                      <a:alpha val="43137"/>
                    </a:srgbClr>
                  </a:outerShdw>
                </a:effectLst>
              </a:rPr>
              <a:t>STATION – 4 (Skull)</a:t>
            </a:r>
            <a:endParaRPr lang="en-US" sz="3600" b="1" dirty="0">
              <a:solidFill>
                <a:srgbClr val="C0000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3952" t="13273" r="6993" b="9124"/>
          <a:stretch/>
        </p:blipFill>
        <p:spPr bwMode="auto">
          <a:xfrm>
            <a:off x="762000" y="381000"/>
            <a:ext cx="8153400" cy="60959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4236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3052" t="23665" r="6493" b="11496"/>
          <a:stretch/>
        </p:blipFill>
        <p:spPr bwMode="auto">
          <a:xfrm>
            <a:off x="337457" y="1371600"/>
            <a:ext cx="8458200" cy="46482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457200" y="10886"/>
            <a:ext cx="8229600" cy="1132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4 (Skull)</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1962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751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(Medulla Oblongata)</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229600" cy="5562600"/>
          </a:xfrm>
        </p:spPr>
        <p:txBody>
          <a:bodyPr>
            <a:noAutofit/>
          </a:bodyPr>
          <a:lstStyle/>
          <a:p>
            <a:pPr algn="just"/>
            <a:r>
              <a:rPr lang="en-US" sz="1500" b="1" dirty="0" smtClean="0">
                <a:solidFill>
                  <a:srgbClr val="C00000"/>
                </a:solidFill>
                <a:effectLst>
                  <a:outerShdw blurRad="38100" dist="38100" dir="2700000" algn="tl">
                    <a:srgbClr val="000000">
                      <a:alpha val="43137"/>
                    </a:srgbClr>
                  </a:outerShdw>
                </a:effectLst>
              </a:rPr>
              <a:t>The brainstem is composed of:</a:t>
            </a:r>
          </a:p>
          <a:p>
            <a:pPr lvl="1" algn="just"/>
            <a:r>
              <a:rPr lang="en-US" sz="1500" dirty="0" smtClean="0"/>
              <a:t>Midbrain.</a:t>
            </a:r>
          </a:p>
          <a:p>
            <a:pPr lvl="1" algn="just"/>
            <a:r>
              <a:rPr lang="en-US" sz="1500" dirty="0" smtClean="0"/>
              <a:t>Pons.</a:t>
            </a:r>
          </a:p>
          <a:p>
            <a:pPr lvl="1" algn="just"/>
            <a:r>
              <a:rPr lang="en-US" sz="1500" dirty="0" smtClean="0"/>
              <a:t>Medulla.</a:t>
            </a:r>
          </a:p>
          <a:p>
            <a:pPr algn="just"/>
            <a:r>
              <a:rPr lang="en-US" sz="1500" b="1" dirty="0" smtClean="0">
                <a:solidFill>
                  <a:srgbClr val="C00000"/>
                </a:solidFill>
                <a:effectLst>
                  <a:outerShdw blurRad="38100" dist="38100" dir="2700000" algn="tl">
                    <a:srgbClr val="000000">
                      <a:alpha val="43137"/>
                    </a:srgbClr>
                  </a:outerShdw>
                </a:effectLst>
              </a:rPr>
              <a:t>Anterior surface of medulla:</a:t>
            </a:r>
          </a:p>
          <a:p>
            <a:pPr lvl="1" algn="just"/>
            <a:r>
              <a:rPr lang="en-US" sz="1500" dirty="0" smtClean="0"/>
              <a:t>You will find the </a:t>
            </a:r>
            <a:r>
              <a:rPr lang="en-US" sz="1500" dirty="0" smtClean="0"/>
              <a:t>anterior median </a:t>
            </a:r>
            <a:r>
              <a:rPr lang="en-US" sz="1500" dirty="0" smtClean="0"/>
              <a:t>fissure which continues down in the spinal cord.</a:t>
            </a:r>
          </a:p>
          <a:p>
            <a:pPr lvl="1" algn="just"/>
            <a:r>
              <a:rPr lang="en-US" sz="1500" b="1" dirty="0" smtClean="0"/>
              <a:t>There are 2 elevations on each side of this fissure:</a:t>
            </a:r>
          </a:p>
          <a:p>
            <a:pPr lvl="2" algn="just"/>
            <a:r>
              <a:rPr lang="en-US" sz="1500" dirty="0" smtClean="0"/>
              <a:t>P: Pyramids (formed by the passage of corticospinal tract).</a:t>
            </a:r>
          </a:p>
          <a:p>
            <a:pPr lvl="2" algn="just"/>
            <a:r>
              <a:rPr lang="en-US" sz="1500" dirty="0" smtClean="0"/>
              <a:t>O: Olives (formed by the presence of the big inferior </a:t>
            </a:r>
            <a:r>
              <a:rPr lang="en-US" sz="1500" dirty="0" err="1" smtClean="0"/>
              <a:t>olivary</a:t>
            </a:r>
            <a:r>
              <a:rPr lang="en-US" sz="1500" dirty="0" smtClean="0"/>
              <a:t> nuclei).</a:t>
            </a:r>
          </a:p>
          <a:p>
            <a:pPr lvl="1" algn="just"/>
            <a:r>
              <a:rPr lang="en-US" sz="1500" b="1" dirty="0" smtClean="0"/>
              <a:t>Medulla has 2 sulci:</a:t>
            </a:r>
          </a:p>
          <a:p>
            <a:pPr lvl="2" algn="just"/>
            <a:r>
              <a:rPr lang="en-US" sz="1500" u="sng" dirty="0" smtClean="0"/>
              <a:t>Antero-lateral sulcus</a:t>
            </a:r>
            <a:r>
              <a:rPr lang="en-US" sz="1500" dirty="0" smtClean="0"/>
              <a:t>: from which 12</a:t>
            </a:r>
            <a:r>
              <a:rPr lang="en-US" sz="1500" baseline="30000" dirty="0" smtClean="0"/>
              <a:t>th</a:t>
            </a:r>
            <a:r>
              <a:rPr lang="en-US" sz="1500" dirty="0" smtClean="0"/>
              <a:t> cranial nerve (hypoglossal nerve) is emerging.</a:t>
            </a:r>
          </a:p>
          <a:p>
            <a:pPr lvl="2" algn="just"/>
            <a:r>
              <a:rPr lang="en-US" sz="1500" u="sng" dirty="0" err="1" smtClean="0"/>
              <a:t>Postero</a:t>
            </a:r>
            <a:r>
              <a:rPr lang="en-US" sz="1500" u="sng" dirty="0" smtClean="0"/>
              <a:t>-lateral sulcus</a:t>
            </a:r>
            <a:r>
              <a:rPr lang="en-US" sz="1500" dirty="0" smtClean="0"/>
              <a:t>: from which 3 cranial nerves originate (9</a:t>
            </a:r>
            <a:r>
              <a:rPr lang="en-US" sz="1500" baseline="30000" dirty="0" smtClean="0"/>
              <a:t>th</a:t>
            </a:r>
            <a:r>
              <a:rPr lang="en-US" sz="1500" dirty="0" smtClean="0"/>
              <a:t> “glossopharyngeal”, 10</a:t>
            </a:r>
            <a:r>
              <a:rPr lang="en-US" sz="1500" baseline="30000" dirty="0" smtClean="0"/>
              <a:t>th</a:t>
            </a:r>
            <a:r>
              <a:rPr lang="en-US" sz="1500" dirty="0" smtClean="0"/>
              <a:t> “</a:t>
            </a:r>
            <a:r>
              <a:rPr lang="en-US" sz="1500" dirty="0" err="1" smtClean="0"/>
              <a:t>vagus</a:t>
            </a:r>
            <a:r>
              <a:rPr lang="en-US" sz="1500" dirty="0" smtClean="0"/>
              <a:t>” and 11</a:t>
            </a:r>
            <a:r>
              <a:rPr lang="en-US" sz="1500" baseline="30000" dirty="0" smtClean="0"/>
              <a:t>th</a:t>
            </a:r>
            <a:r>
              <a:rPr lang="en-US" sz="1500" dirty="0" smtClean="0"/>
              <a:t> “accessory”)</a:t>
            </a:r>
          </a:p>
          <a:p>
            <a:pPr lvl="1" algn="just"/>
            <a:r>
              <a:rPr lang="en-US" sz="1500" b="1" dirty="0" smtClean="0">
                <a:solidFill>
                  <a:srgbClr val="C00000"/>
                </a:solidFill>
                <a:effectLst>
                  <a:outerShdw blurRad="38100" dist="38100" dir="2700000" algn="tl">
                    <a:srgbClr val="000000">
                      <a:alpha val="43137"/>
                    </a:srgbClr>
                  </a:outerShdw>
                </a:effectLst>
              </a:rPr>
              <a:t>There is a junction called </a:t>
            </a:r>
            <a:r>
              <a:rPr lang="en-US" sz="1500" b="1" dirty="0" err="1" smtClean="0">
                <a:solidFill>
                  <a:srgbClr val="C00000"/>
                </a:solidFill>
                <a:effectLst>
                  <a:outerShdw blurRad="38100" dist="38100" dir="2700000" algn="tl">
                    <a:srgbClr val="000000">
                      <a:alpha val="43137"/>
                    </a:srgbClr>
                  </a:outerShdw>
                </a:effectLst>
              </a:rPr>
              <a:t>ponto</a:t>
            </a:r>
            <a:r>
              <a:rPr lang="en-US" sz="1500" b="1" dirty="0" smtClean="0">
                <a:solidFill>
                  <a:srgbClr val="C00000"/>
                </a:solidFill>
                <a:effectLst>
                  <a:outerShdw blurRad="38100" dist="38100" dir="2700000" algn="tl">
                    <a:srgbClr val="000000">
                      <a:alpha val="43137"/>
                    </a:srgbClr>
                  </a:outerShdw>
                </a:effectLst>
              </a:rPr>
              <a:t>-medullary junction separating between pons and medulla </a:t>
            </a:r>
            <a:r>
              <a:rPr lang="en-US" sz="1500" dirty="0" smtClean="0"/>
              <a:t>→ 6</a:t>
            </a:r>
            <a:r>
              <a:rPr lang="en-US" sz="1500" baseline="30000" dirty="0" smtClean="0"/>
              <a:t>th</a:t>
            </a:r>
            <a:r>
              <a:rPr lang="en-US" sz="1500" dirty="0" smtClean="0"/>
              <a:t> (</a:t>
            </a:r>
            <a:r>
              <a:rPr lang="en-US" sz="1500" dirty="0" err="1" smtClean="0"/>
              <a:t>abducens</a:t>
            </a:r>
            <a:r>
              <a:rPr lang="en-US" sz="1500" dirty="0" smtClean="0"/>
              <a:t>), 7</a:t>
            </a:r>
            <a:r>
              <a:rPr lang="en-US" sz="1500" baseline="30000" dirty="0" smtClean="0"/>
              <a:t>th</a:t>
            </a:r>
            <a:r>
              <a:rPr lang="en-US" sz="1500" dirty="0" smtClean="0"/>
              <a:t> (facial) and 8</a:t>
            </a:r>
            <a:r>
              <a:rPr lang="en-US" sz="1500" baseline="30000" dirty="0" smtClean="0"/>
              <a:t>th</a:t>
            </a:r>
            <a:r>
              <a:rPr lang="en-US" sz="1500" dirty="0" smtClean="0"/>
              <a:t> (vestibulocochlear) cranial nerves are originating from this junction.</a:t>
            </a:r>
          </a:p>
          <a:p>
            <a:pPr lvl="1" algn="just"/>
            <a:r>
              <a:rPr lang="en-US" sz="1500" b="1" dirty="0" smtClean="0">
                <a:solidFill>
                  <a:srgbClr val="C00000"/>
                </a:solidFill>
                <a:effectLst>
                  <a:outerShdw blurRad="38100" dist="38100" dir="2700000" algn="tl">
                    <a:srgbClr val="000000">
                      <a:alpha val="43137"/>
                    </a:srgbClr>
                  </a:outerShdw>
                </a:effectLst>
              </a:rPr>
              <a:t>5</a:t>
            </a:r>
            <a:r>
              <a:rPr lang="en-US" sz="1500" b="1" baseline="30000" dirty="0" smtClean="0">
                <a:solidFill>
                  <a:srgbClr val="C00000"/>
                </a:solidFill>
                <a:effectLst>
                  <a:outerShdw blurRad="38100" dist="38100" dir="2700000" algn="tl">
                    <a:srgbClr val="000000">
                      <a:alpha val="43137"/>
                    </a:srgbClr>
                  </a:outerShdw>
                </a:effectLst>
              </a:rPr>
              <a:t>th</a:t>
            </a:r>
            <a:r>
              <a:rPr lang="en-US" sz="1500" b="1" dirty="0" smtClean="0">
                <a:solidFill>
                  <a:srgbClr val="C00000"/>
                </a:solidFill>
                <a:effectLst>
                  <a:outerShdw blurRad="38100" dist="38100" dir="2700000" algn="tl">
                    <a:srgbClr val="000000">
                      <a:alpha val="43137"/>
                    </a:srgbClr>
                  </a:outerShdw>
                </a:effectLst>
              </a:rPr>
              <a:t> cranial nerve (trigeminal) </a:t>
            </a:r>
            <a:r>
              <a:rPr lang="en-US" sz="1500" dirty="0" smtClean="0"/>
              <a:t>is originating from </a:t>
            </a:r>
            <a:r>
              <a:rPr lang="en-US" sz="1500" dirty="0" err="1" smtClean="0"/>
              <a:t>antero</a:t>
            </a:r>
            <a:r>
              <a:rPr lang="en-US" sz="1500" dirty="0" smtClean="0"/>
              <a:t>-lateral surface of pons.</a:t>
            </a:r>
          </a:p>
          <a:p>
            <a:pPr lvl="1" algn="just"/>
            <a:r>
              <a:rPr lang="en-US" sz="1500" b="1" dirty="0" smtClean="0">
                <a:solidFill>
                  <a:srgbClr val="C00000"/>
                </a:solidFill>
                <a:effectLst>
                  <a:outerShdw blurRad="38100" dist="38100" dir="2700000" algn="tl">
                    <a:srgbClr val="000000">
                      <a:alpha val="43137"/>
                    </a:srgbClr>
                  </a:outerShdw>
                </a:effectLst>
              </a:rPr>
              <a:t>3</a:t>
            </a:r>
            <a:r>
              <a:rPr lang="en-US" sz="1500" b="1" baseline="30000" dirty="0" smtClean="0">
                <a:solidFill>
                  <a:srgbClr val="C00000"/>
                </a:solidFill>
                <a:effectLst>
                  <a:outerShdw blurRad="38100" dist="38100" dir="2700000" algn="tl">
                    <a:srgbClr val="000000">
                      <a:alpha val="43137"/>
                    </a:srgbClr>
                  </a:outerShdw>
                </a:effectLst>
              </a:rPr>
              <a:t>rd</a:t>
            </a:r>
            <a:r>
              <a:rPr lang="en-US" sz="1500" b="1" dirty="0" smtClean="0">
                <a:solidFill>
                  <a:srgbClr val="C00000"/>
                </a:solidFill>
                <a:effectLst>
                  <a:outerShdw blurRad="38100" dist="38100" dir="2700000" algn="tl">
                    <a:srgbClr val="000000">
                      <a:alpha val="43137"/>
                    </a:srgbClr>
                  </a:outerShdw>
                </a:effectLst>
              </a:rPr>
              <a:t> (oculomotor) and 4</a:t>
            </a:r>
            <a:r>
              <a:rPr lang="en-US" sz="1500" b="1" baseline="30000" dirty="0" smtClean="0">
                <a:solidFill>
                  <a:srgbClr val="C00000"/>
                </a:solidFill>
                <a:effectLst>
                  <a:outerShdw blurRad="38100" dist="38100" dir="2700000" algn="tl">
                    <a:srgbClr val="000000">
                      <a:alpha val="43137"/>
                    </a:srgbClr>
                  </a:outerShdw>
                </a:effectLst>
              </a:rPr>
              <a:t>th</a:t>
            </a:r>
            <a:r>
              <a:rPr lang="en-US" sz="1500" b="1" dirty="0" smtClean="0">
                <a:solidFill>
                  <a:srgbClr val="C00000"/>
                </a:solidFill>
                <a:effectLst>
                  <a:outerShdw blurRad="38100" dist="38100" dir="2700000" algn="tl">
                    <a:srgbClr val="000000">
                      <a:alpha val="43137"/>
                    </a:srgbClr>
                  </a:outerShdw>
                </a:effectLst>
              </a:rPr>
              <a:t> (trochlear) cranial nerves</a:t>
            </a:r>
            <a:r>
              <a:rPr lang="en-US" sz="1500" dirty="0" smtClean="0"/>
              <a:t> are originating in the midbrain at the level of superior and inferior colliculi respectively.</a:t>
            </a:r>
          </a:p>
          <a:p>
            <a:pPr lvl="1" algn="just"/>
            <a:r>
              <a:rPr lang="en-US" sz="1500" b="1" dirty="0" smtClean="0">
                <a:solidFill>
                  <a:srgbClr val="C00000"/>
                </a:solidFill>
                <a:effectLst>
                  <a:outerShdw blurRad="38100" dist="38100" dir="2700000" algn="tl">
                    <a:srgbClr val="000000">
                      <a:alpha val="43137"/>
                    </a:srgbClr>
                  </a:outerShdw>
                </a:effectLst>
              </a:rPr>
              <a:t>Note</a:t>
            </a:r>
            <a:r>
              <a:rPr lang="en-US" sz="1500" dirty="0" smtClean="0"/>
              <a:t>: nervous terminalis is “cranial nerve zero” → concerned with sexual function.</a:t>
            </a:r>
          </a:p>
          <a:p>
            <a:pPr lvl="1" algn="just"/>
            <a:r>
              <a:rPr lang="en-US" sz="1500" b="1" dirty="0" smtClean="0">
                <a:solidFill>
                  <a:srgbClr val="C00000"/>
                </a:solidFill>
                <a:effectLst>
                  <a:outerShdw blurRad="38100" dist="38100" dir="2700000" algn="tl">
                    <a:srgbClr val="000000">
                      <a:alpha val="43137"/>
                    </a:srgbClr>
                  </a:outerShdw>
                </a:effectLst>
              </a:rPr>
              <a:t>1</a:t>
            </a:r>
            <a:r>
              <a:rPr lang="en-US" sz="1500" b="1" baseline="30000" dirty="0" smtClean="0">
                <a:solidFill>
                  <a:srgbClr val="C00000"/>
                </a:solidFill>
                <a:effectLst>
                  <a:outerShdw blurRad="38100" dist="38100" dir="2700000" algn="tl">
                    <a:srgbClr val="000000">
                      <a:alpha val="43137"/>
                    </a:srgbClr>
                  </a:outerShdw>
                </a:effectLst>
              </a:rPr>
              <a:t>st</a:t>
            </a:r>
            <a:r>
              <a:rPr lang="en-US" sz="1500" b="1" dirty="0" smtClean="0">
                <a:solidFill>
                  <a:srgbClr val="C00000"/>
                </a:solidFill>
                <a:effectLst>
                  <a:outerShdw blurRad="38100" dist="38100" dir="2700000" algn="tl">
                    <a:srgbClr val="000000">
                      <a:alpha val="43137"/>
                    </a:srgbClr>
                  </a:outerShdw>
                </a:effectLst>
              </a:rPr>
              <a:t> (olfactory) and 2</a:t>
            </a:r>
            <a:r>
              <a:rPr lang="en-US" sz="1500" b="1" baseline="30000" dirty="0" smtClean="0">
                <a:solidFill>
                  <a:srgbClr val="C00000"/>
                </a:solidFill>
                <a:effectLst>
                  <a:outerShdw blurRad="38100" dist="38100" dir="2700000" algn="tl">
                    <a:srgbClr val="000000">
                      <a:alpha val="43137"/>
                    </a:srgbClr>
                  </a:outerShdw>
                </a:effectLst>
              </a:rPr>
              <a:t>nd</a:t>
            </a:r>
            <a:r>
              <a:rPr lang="en-US" sz="1500" b="1" dirty="0" smtClean="0">
                <a:solidFill>
                  <a:srgbClr val="C00000"/>
                </a:solidFill>
                <a:effectLst>
                  <a:outerShdw blurRad="38100" dist="38100" dir="2700000" algn="tl">
                    <a:srgbClr val="000000">
                      <a:alpha val="43137"/>
                    </a:srgbClr>
                  </a:outerShdw>
                </a:effectLst>
              </a:rPr>
              <a:t> (optic) cranial nerves </a:t>
            </a:r>
            <a:r>
              <a:rPr lang="en-US" sz="1500" dirty="0" smtClean="0"/>
              <a:t>are originating from the cerebrum not brainstem.</a:t>
            </a:r>
          </a:p>
        </p:txBody>
      </p:sp>
    </p:spTree>
    <p:extLst>
      <p:ext uri="{BB962C8B-B14F-4D97-AF65-F5344CB8AC3E}">
        <p14:creationId xmlns:p14="http://schemas.microsoft.com/office/powerpoint/2010/main" xmlns="" val="2611405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Autofit/>
          </a:bodyPr>
          <a:lstStyle/>
          <a:p>
            <a:r>
              <a:rPr lang="en-US" sz="1600" b="1" dirty="0" smtClean="0">
                <a:solidFill>
                  <a:srgbClr val="C00000"/>
                </a:solidFill>
                <a:effectLst>
                  <a:outerShdw blurRad="38100" dist="38100" dir="2700000" algn="tl">
                    <a:srgbClr val="000000">
                      <a:alpha val="43137"/>
                    </a:srgbClr>
                  </a:outerShdw>
                </a:effectLst>
              </a:rPr>
              <a:t>Base of the skull:</a:t>
            </a:r>
          </a:p>
          <a:p>
            <a:pPr lvl="1"/>
            <a:r>
              <a:rPr lang="en-US" sz="1600" b="1" dirty="0" smtClean="0"/>
              <a:t>Hard palate is formed by 2 bones:</a:t>
            </a:r>
          </a:p>
          <a:p>
            <a:pPr lvl="2"/>
            <a:r>
              <a:rPr lang="en-US" sz="1600" dirty="0" err="1" smtClean="0"/>
              <a:t>Palater</a:t>
            </a:r>
            <a:r>
              <a:rPr lang="en-US" sz="1600" dirty="0" smtClean="0"/>
              <a:t> processes from maxillary bone.</a:t>
            </a:r>
          </a:p>
          <a:p>
            <a:pPr lvl="2"/>
            <a:r>
              <a:rPr lang="en-US" sz="1600" dirty="0" smtClean="0"/>
              <a:t>Palatine bone.</a:t>
            </a:r>
          </a:p>
          <a:p>
            <a:pPr lvl="1"/>
            <a:r>
              <a:rPr lang="en-US" sz="1600" b="1" dirty="0" smtClean="0"/>
              <a:t>Sphenoid bone</a:t>
            </a:r>
            <a:r>
              <a:rPr lang="en-US" sz="1600" dirty="0" smtClean="0"/>
              <a:t>: it is a butterfly-shaped bone which is composed of:</a:t>
            </a:r>
          </a:p>
          <a:p>
            <a:pPr lvl="2"/>
            <a:r>
              <a:rPr lang="en-US" sz="1600" dirty="0" smtClean="0"/>
              <a:t>Greater and lesser wings.</a:t>
            </a:r>
          </a:p>
          <a:p>
            <a:pPr lvl="2"/>
            <a:r>
              <a:rPr lang="en-US" sz="1600" dirty="0" smtClean="0"/>
              <a:t>Lateral and medial pterygoid processes.</a:t>
            </a:r>
          </a:p>
          <a:p>
            <a:pPr lvl="1"/>
            <a:r>
              <a:rPr lang="en-US" sz="1600" b="1" dirty="0" smtClean="0"/>
              <a:t>Temporal bone</a:t>
            </a:r>
            <a:r>
              <a:rPr lang="en-US" sz="1600" dirty="0" smtClean="0"/>
              <a:t>: it has 2 parts:</a:t>
            </a:r>
          </a:p>
          <a:p>
            <a:pPr lvl="2"/>
            <a:r>
              <a:rPr lang="en-US" sz="1600" dirty="0" smtClean="0"/>
              <a:t>Squamous (flat) part.</a:t>
            </a:r>
          </a:p>
          <a:p>
            <a:pPr lvl="2"/>
            <a:r>
              <a:rPr lang="en-US" sz="1600" dirty="0" smtClean="0"/>
              <a:t>Petrous (rough part) which contains:</a:t>
            </a:r>
          </a:p>
          <a:p>
            <a:pPr lvl="3"/>
            <a:r>
              <a:rPr lang="en-US" sz="1600" dirty="0" smtClean="0"/>
              <a:t>Jugular foramen.</a:t>
            </a:r>
          </a:p>
          <a:p>
            <a:pPr lvl="3"/>
            <a:r>
              <a:rPr lang="en-US" sz="1600" dirty="0" smtClean="0"/>
              <a:t>Carotid canal.</a:t>
            </a:r>
          </a:p>
          <a:p>
            <a:pPr lvl="1"/>
            <a:r>
              <a:rPr lang="en-US" sz="1600" b="1" dirty="0" smtClean="0"/>
              <a:t>Occipital bone:</a:t>
            </a:r>
          </a:p>
          <a:p>
            <a:pPr lvl="2"/>
            <a:r>
              <a:rPr lang="en-US" sz="1600" dirty="0" smtClean="0"/>
              <a:t>It has occipital condyles which are articulating with the 1</a:t>
            </a:r>
            <a:r>
              <a:rPr lang="en-US" sz="1600" baseline="30000" dirty="0" smtClean="0"/>
              <a:t>st</a:t>
            </a:r>
            <a:r>
              <a:rPr lang="en-US" sz="1600" dirty="0" smtClean="0"/>
              <a:t> cervical vertebra (atlas) forming the </a:t>
            </a:r>
            <a:r>
              <a:rPr lang="en-US" sz="1600" dirty="0" err="1" smtClean="0"/>
              <a:t>atlanto</a:t>
            </a:r>
            <a:r>
              <a:rPr lang="en-US" sz="1600" dirty="0" smtClean="0"/>
              <a:t>-occipital joint.</a:t>
            </a:r>
          </a:p>
          <a:p>
            <a:pPr lvl="2"/>
            <a:r>
              <a:rPr lang="en-US" sz="1600" dirty="0" smtClean="0"/>
              <a:t>There is an external occipital protuberance with superior nuchal line extending laterally from it.</a:t>
            </a:r>
          </a:p>
          <a:p>
            <a:pPr lvl="2"/>
            <a:r>
              <a:rPr lang="en-US" sz="1600" dirty="0" smtClean="0"/>
              <a:t>In addition, there is an inferior nuchal line.</a:t>
            </a:r>
          </a:p>
        </p:txBody>
      </p:sp>
      <p:sp>
        <p:nvSpPr>
          <p:cNvPr id="4" name="Title 1"/>
          <p:cNvSpPr>
            <a:spLocks noGrp="1"/>
          </p:cNvSpPr>
          <p:nvPr>
            <p:ph type="title"/>
          </p:nvPr>
        </p:nvSpPr>
        <p:spPr>
          <a:xfrm>
            <a:off x="457200" y="10886"/>
            <a:ext cx="8229600" cy="1132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4 (Skull)</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05473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287" t="15584" r="12900" b="4895"/>
          <a:stretch/>
        </p:blipFill>
        <p:spPr bwMode="auto">
          <a:xfrm>
            <a:off x="762001" y="228599"/>
            <a:ext cx="8196942" cy="64008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a:xfrm rot="16200000">
            <a:off x="-3129643" y="3129643"/>
            <a:ext cx="6858000" cy="59871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effectLst>
                  <a:outerShdw blurRad="38100" dist="38100" dir="2700000" algn="tl">
                    <a:srgbClr val="000000">
                      <a:alpha val="43137"/>
                    </a:srgbClr>
                  </a:outerShdw>
                </a:effectLst>
              </a:rPr>
              <a:t>STATION – 4 (Skull)</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72814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886"/>
            <a:ext cx="8229600" cy="9797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4 (Skull: internal structure)</a:t>
            </a:r>
            <a:endParaRPr lang="en-US" sz="3600" b="1" dirty="0">
              <a:solidFill>
                <a:srgbClr val="C00000"/>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798" t="21267" r="18699" b="11008"/>
          <a:stretch/>
        </p:blipFill>
        <p:spPr bwMode="auto">
          <a:xfrm>
            <a:off x="1066800" y="990600"/>
            <a:ext cx="7043057" cy="56482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47638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066" t="16866" r="8287" b="8106"/>
          <a:stretch/>
        </p:blipFill>
        <p:spPr bwMode="auto">
          <a:xfrm>
            <a:off x="228600" y="1219200"/>
            <a:ext cx="8675915" cy="51553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457200" y="10886"/>
            <a:ext cx="8229600" cy="9797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4 (Skull: internal structure)</a:t>
            </a:r>
            <a:endParaRPr lang="en-US" sz="3600" b="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304800" y="2286000"/>
            <a:ext cx="2209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2971800"/>
            <a:ext cx="12954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953000"/>
            <a:ext cx="1066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90566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Good Luck!</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Wish You All The Best </a:t>
            </a:r>
            <a:r>
              <a:rPr lang="en-US" b="1" dirty="0" smtClean="0">
                <a:solidFill>
                  <a:srgbClr val="C00000"/>
                </a:solidFill>
                <a:effectLst>
                  <a:outerShdw blurRad="38100" dist="38100" dir="2700000" algn="tl">
                    <a:srgbClr val="000000">
                      <a:alpha val="43137"/>
                    </a:srgbClr>
                  </a:outerShdw>
                </a:effectLst>
                <a:sym typeface="Wingdings" panose="05000000000000000000" pitchFamily="2" charset="2"/>
              </a:rPr>
              <a:t></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70898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b="1" dirty="0" smtClean="0">
                <a:solidFill>
                  <a:srgbClr val="C00000"/>
                </a:solidFill>
                <a:effectLst>
                  <a:outerShdw blurRad="38100" dist="38100" dir="2700000" algn="tl">
                    <a:srgbClr val="000000">
                      <a:alpha val="43137"/>
                    </a:srgbClr>
                  </a:outerShdw>
                </a:effectLst>
              </a:rPr>
              <a:t>Motor decussation:</a:t>
            </a:r>
          </a:p>
          <a:p>
            <a:pPr lvl="1" algn="just"/>
            <a:r>
              <a:rPr lang="en-US" sz="2400" dirty="0" smtClean="0"/>
              <a:t>The </a:t>
            </a:r>
            <a:r>
              <a:rPr lang="en-US" sz="2400" dirty="0" err="1" smtClean="0"/>
              <a:t>croticospinal</a:t>
            </a:r>
            <a:r>
              <a:rPr lang="en-US" sz="2400" dirty="0" smtClean="0"/>
              <a:t> tract originates from neurons in the cortex → descending to pass in the posterior limb of internal capsule → then passing in crus </a:t>
            </a:r>
            <a:r>
              <a:rPr lang="en-US" sz="2400" dirty="0" err="1" smtClean="0"/>
              <a:t>cerebri</a:t>
            </a:r>
            <a:r>
              <a:rPr lang="en-US" sz="2400" dirty="0" smtClean="0"/>
              <a:t> of midbrain to reach pons → where it will get dispersed by pontine nuclei and will send some fibers to the cerebellum through middle cerebellar peduncle → then rest of fibers will continue and descend through pyramids of medulla </a:t>
            </a:r>
            <a:r>
              <a:rPr lang="en-US" sz="2400" dirty="0" smtClean="0"/>
              <a:t>and (90%) </a:t>
            </a:r>
            <a:r>
              <a:rPr lang="en-US" sz="2400" dirty="0" smtClean="0"/>
              <a:t>decussate in the lower end of it → reaching lower motor neurons in the ventral horn of the spinal cord.</a:t>
            </a:r>
            <a:endParaRPr lang="en-US" sz="2400" dirty="0"/>
          </a:p>
        </p:txBody>
      </p:sp>
      <p:sp>
        <p:nvSpPr>
          <p:cNvPr id="4" name="Title 1"/>
          <p:cNvSpPr>
            <a:spLocks noGrp="1"/>
          </p:cNvSpPr>
          <p:nvPr>
            <p:ph type="title"/>
          </p:nvPr>
        </p:nvSpPr>
        <p:spPr>
          <a:xfrm>
            <a:off x="457200" y="10886"/>
            <a:ext cx="8229600" cy="1132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(Medulla Oblongata)</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70155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200" b="1" dirty="0" smtClean="0">
                <a:solidFill>
                  <a:srgbClr val="C00000"/>
                </a:solidFill>
                <a:effectLst>
                  <a:outerShdw blurRad="38100" dist="38100" dir="2700000" algn="tl">
                    <a:srgbClr val="000000">
                      <a:alpha val="43137"/>
                    </a:srgbClr>
                  </a:outerShdw>
                </a:effectLst>
              </a:rPr>
              <a:t>Sensory decussation (Dorsal column – medial lemniscus pathway):</a:t>
            </a:r>
          </a:p>
          <a:p>
            <a:pPr lvl="1" algn="just"/>
            <a:r>
              <a:rPr lang="en-US" sz="2200" b="1" dirty="0" smtClean="0"/>
              <a:t>1</a:t>
            </a:r>
            <a:r>
              <a:rPr lang="en-US" sz="2200" b="1" baseline="30000" dirty="0" smtClean="0"/>
              <a:t>st</a:t>
            </a:r>
            <a:r>
              <a:rPr lang="en-US" sz="2200" b="1" dirty="0" smtClean="0"/>
              <a:t> order neurons</a:t>
            </a:r>
            <a:r>
              <a:rPr lang="en-US" sz="2200" dirty="0" smtClean="0"/>
              <a:t>: sensory fibers will enter the spinal cord through the dorsal horn and ascend from the dorsal column (without synapsing) as fasciculus </a:t>
            </a:r>
            <a:r>
              <a:rPr lang="en-US" sz="2200" dirty="0" err="1" smtClean="0"/>
              <a:t>gracilis</a:t>
            </a:r>
            <a:r>
              <a:rPr lang="en-US" sz="2200" dirty="0" smtClean="0"/>
              <a:t> (from lower limbs) and fasciculus </a:t>
            </a:r>
            <a:r>
              <a:rPr lang="en-US" sz="2200" dirty="0" err="1" smtClean="0"/>
              <a:t>cuneatus</a:t>
            </a:r>
            <a:r>
              <a:rPr lang="en-US" sz="2200" dirty="0" smtClean="0"/>
              <a:t> (from upper limbs) to terminate in nucleus </a:t>
            </a:r>
            <a:r>
              <a:rPr lang="en-US" sz="2200" dirty="0" err="1" smtClean="0"/>
              <a:t>gracilis</a:t>
            </a:r>
            <a:r>
              <a:rPr lang="en-US" sz="2200" dirty="0" smtClean="0"/>
              <a:t> and nucleus </a:t>
            </a:r>
            <a:r>
              <a:rPr lang="en-US" sz="2200" dirty="0" err="1" smtClean="0"/>
              <a:t>cuneatus</a:t>
            </a:r>
            <a:r>
              <a:rPr lang="en-US" sz="2200" dirty="0" smtClean="0"/>
              <a:t> in the medulla.</a:t>
            </a:r>
          </a:p>
          <a:p>
            <a:pPr lvl="1" algn="just"/>
            <a:r>
              <a:rPr lang="en-US" sz="2200" b="1" dirty="0" smtClean="0"/>
              <a:t>2</a:t>
            </a:r>
            <a:r>
              <a:rPr lang="en-US" sz="2200" b="1" baseline="30000" dirty="0" smtClean="0"/>
              <a:t>nd</a:t>
            </a:r>
            <a:r>
              <a:rPr lang="en-US" sz="2200" b="1" dirty="0" smtClean="0"/>
              <a:t> order neurons</a:t>
            </a:r>
            <a:r>
              <a:rPr lang="en-US" sz="2200" dirty="0" smtClean="0"/>
              <a:t>: will originate from </a:t>
            </a:r>
            <a:r>
              <a:rPr lang="en-US" sz="2200" dirty="0" err="1" smtClean="0"/>
              <a:t>n.gracilis</a:t>
            </a:r>
            <a:r>
              <a:rPr lang="en-US" sz="2200" dirty="0" smtClean="0"/>
              <a:t> and </a:t>
            </a:r>
            <a:r>
              <a:rPr lang="en-US" sz="2200" dirty="0" err="1" smtClean="0"/>
              <a:t>n.cuneatus</a:t>
            </a:r>
            <a:r>
              <a:rPr lang="en-US" sz="2200" dirty="0" smtClean="0"/>
              <a:t> in the medulla → cross as internal arcuate fibers and ascend to terminate in the VPL nucleus of thalamus.</a:t>
            </a:r>
          </a:p>
          <a:p>
            <a:pPr lvl="1" algn="just"/>
            <a:r>
              <a:rPr lang="en-US" sz="2200" b="1" dirty="0" smtClean="0"/>
              <a:t>3</a:t>
            </a:r>
            <a:r>
              <a:rPr lang="en-US" sz="2200" b="1" baseline="30000" dirty="0" smtClean="0"/>
              <a:t>rd</a:t>
            </a:r>
            <a:r>
              <a:rPr lang="en-US" sz="2200" b="1" dirty="0" smtClean="0"/>
              <a:t> order neurons</a:t>
            </a:r>
            <a:r>
              <a:rPr lang="en-US" sz="2200" dirty="0" smtClean="0"/>
              <a:t>: from VPL nucleus of thalamus to post-central gyrus of cerebral cortex (sensory cortex).</a:t>
            </a:r>
            <a:endParaRPr lang="en-US" sz="2200" dirty="0"/>
          </a:p>
        </p:txBody>
      </p:sp>
      <p:sp>
        <p:nvSpPr>
          <p:cNvPr id="4" name="Title 1"/>
          <p:cNvSpPr>
            <a:spLocks noGrp="1"/>
          </p:cNvSpPr>
          <p:nvPr>
            <p:ph type="title"/>
          </p:nvPr>
        </p:nvSpPr>
        <p:spPr>
          <a:xfrm>
            <a:off x="457200" y="10886"/>
            <a:ext cx="8229600" cy="1132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(Medulla Oblongata)</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12233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noAutofit/>
          </a:bodyPr>
          <a:lstStyle/>
          <a:p>
            <a:pPr algn="just"/>
            <a:r>
              <a:rPr lang="en-US" sz="1700" b="1" dirty="0" smtClean="0">
                <a:solidFill>
                  <a:srgbClr val="C00000"/>
                </a:solidFill>
                <a:effectLst>
                  <a:outerShdw blurRad="38100" dist="38100" dir="2700000" algn="tl">
                    <a:srgbClr val="000000">
                      <a:alpha val="43137"/>
                    </a:srgbClr>
                  </a:outerShdw>
                </a:effectLst>
              </a:rPr>
              <a:t>Occlusion of anterior spinal artery leads to medial medullary syndrome. In this syndrome:</a:t>
            </a:r>
          </a:p>
          <a:p>
            <a:pPr lvl="1" algn="just"/>
            <a:r>
              <a:rPr lang="en-US" sz="1700" dirty="0" smtClean="0"/>
              <a:t>There will be </a:t>
            </a:r>
            <a:r>
              <a:rPr lang="en-US" sz="1700" dirty="0" err="1" smtClean="0"/>
              <a:t>hemiplagia</a:t>
            </a:r>
            <a:r>
              <a:rPr lang="en-US" sz="1700" dirty="0" smtClean="0"/>
              <a:t> and sensory loss of dorsal column at the contralateral side of the body (opposite to the site of lesion in the brainstem).</a:t>
            </a:r>
          </a:p>
          <a:p>
            <a:pPr algn="just"/>
            <a:r>
              <a:rPr lang="en-US" sz="1700" b="1" dirty="0" smtClean="0">
                <a:solidFill>
                  <a:srgbClr val="C00000"/>
                </a:solidFill>
                <a:effectLst>
                  <a:outerShdw blurRad="38100" dist="38100" dir="2700000" algn="tl">
                    <a:srgbClr val="000000">
                      <a:alpha val="43137"/>
                    </a:srgbClr>
                  </a:outerShdw>
                </a:effectLst>
              </a:rPr>
              <a:t>Occlusion of PICA (Posterior Inferior Cerebellar Artery) leads to lateral medullary syndrome. In this syndrome:</a:t>
            </a:r>
          </a:p>
          <a:p>
            <a:pPr lvl="1" algn="just"/>
            <a:r>
              <a:rPr lang="en-US" sz="1700" dirty="0" smtClean="0"/>
              <a:t>There is loss of spinothalamic sensations.</a:t>
            </a:r>
          </a:p>
          <a:p>
            <a:pPr lvl="1" algn="just"/>
            <a:r>
              <a:rPr lang="en-US" sz="1700" dirty="0" smtClean="0"/>
              <a:t>Lesion in the sympathetic chain.</a:t>
            </a:r>
          </a:p>
          <a:p>
            <a:pPr lvl="1" algn="just"/>
            <a:r>
              <a:rPr lang="en-US" sz="1700" dirty="0" smtClean="0"/>
              <a:t>May affect peduncles resulting in ataxia.</a:t>
            </a:r>
          </a:p>
          <a:p>
            <a:pPr algn="just"/>
            <a:r>
              <a:rPr lang="en-US" sz="1700" b="1" dirty="0" smtClean="0">
                <a:solidFill>
                  <a:srgbClr val="C00000"/>
                </a:solidFill>
                <a:effectLst>
                  <a:outerShdw blurRad="38100" dist="38100" dir="2700000" algn="tl">
                    <a:srgbClr val="000000">
                      <a:alpha val="43137"/>
                    </a:srgbClr>
                  </a:outerShdw>
                </a:effectLst>
              </a:rPr>
              <a:t>Posterior aspect of medulla:</a:t>
            </a:r>
          </a:p>
          <a:p>
            <a:pPr lvl="1" algn="just"/>
            <a:r>
              <a:rPr lang="en-US" sz="1700" dirty="0" smtClean="0"/>
              <a:t>There is an open part forming the </a:t>
            </a:r>
            <a:r>
              <a:rPr lang="en-US" sz="1700" dirty="0" smtClean="0"/>
              <a:t>caudal 1/3</a:t>
            </a:r>
            <a:r>
              <a:rPr lang="en-US" sz="1700" dirty="0" smtClean="0"/>
              <a:t> </a:t>
            </a:r>
            <a:r>
              <a:rPr lang="en-US" sz="1700" dirty="0" smtClean="0"/>
              <a:t>of the </a:t>
            </a:r>
            <a:r>
              <a:rPr lang="en-US" sz="1700" dirty="0" smtClean="0"/>
              <a:t>floor of 4</a:t>
            </a:r>
            <a:r>
              <a:rPr lang="en-US" sz="1700" baseline="30000" dirty="0" smtClean="0"/>
              <a:t>th</a:t>
            </a:r>
            <a:r>
              <a:rPr lang="en-US" sz="1700" dirty="0" smtClean="0"/>
              <a:t> </a:t>
            </a:r>
            <a:r>
              <a:rPr lang="en-US" sz="1700" dirty="0" smtClean="0"/>
              <a:t>ventricle (the </a:t>
            </a:r>
            <a:r>
              <a:rPr lang="en-US" sz="1700" dirty="0" err="1" smtClean="0"/>
              <a:t>rostral</a:t>
            </a:r>
            <a:r>
              <a:rPr lang="en-US" sz="1700" dirty="0" smtClean="0"/>
              <a:t> 2/3 of </a:t>
            </a:r>
            <a:r>
              <a:rPr lang="en-US" sz="1700" dirty="0" smtClean="0"/>
              <a:t>the </a:t>
            </a:r>
            <a:r>
              <a:rPr lang="en-US" sz="1700" dirty="0" smtClean="0"/>
              <a:t>floor of 4</a:t>
            </a:r>
            <a:r>
              <a:rPr lang="en-US" sz="1700" baseline="30000" dirty="0" smtClean="0"/>
              <a:t>th</a:t>
            </a:r>
            <a:r>
              <a:rPr lang="en-US" sz="1700" dirty="0" smtClean="0"/>
              <a:t> </a:t>
            </a:r>
            <a:r>
              <a:rPr lang="en-US" sz="1700" dirty="0" smtClean="0"/>
              <a:t>ventricle is formed by pons).</a:t>
            </a:r>
          </a:p>
          <a:p>
            <a:pPr lvl="1" algn="just"/>
            <a:r>
              <a:rPr lang="en-US" sz="1700" dirty="0" err="1" smtClean="0"/>
              <a:t>F.gracilis</a:t>
            </a:r>
            <a:r>
              <a:rPr lang="en-US" sz="1700" dirty="0" smtClean="0"/>
              <a:t> and </a:t>
            </a:r>
            <a:r>
              <a:rPr lang="en-US" sz="1700" dirty="0" err="1" smtClean="0"/>
              <a:t>F.cuneutus</a:t>
            </a:r>
            <a:r>
              <a:rPr lang="en-US" sz="1700" dirty="0" smtClean="0"/>
              <a:t> can be seen in the caudal part of medulla.</a:t>
            </a:r>
          </a:p>
          <a:p>
            <a:pPr lvl="1" algn="just"/>
            <a:r>
              <a:rPr lang="en-US" sz="1700" b="1" dirty="0" smtClean="0"/>
              <a:t>Considered as the house of important centers:</a:t>
            </a:r>
          </a:p>
          <a:p>
            <a:pPr lvl="2" algn="just"/>
            <a:r>
              <a:rPr lang="en-US" sz="1700" u="sng" dirty="0" smtClean="0"/>
              <a:t>Respiratory center </a:t>
            </a:r>
            <a:r>
              <a:rPr lang="en-US" sz="1700" dirty="0" smtClean="0"/>
              <a:t>→ if it is blocked, this will result in death.</a:t>
            </a:r>
          </a:p>
          <a:p>
            <a:pPr lvl="2" algn="just"/>
            <a:r>
              <a:rPr lang="en-US" sz="1700" u="sng" dirty="0" smtClean="0"/>
              <a:t>Cardiac center.</a:t>
            </a:r>
          </a:p>
          <a:p>
            <a:pPr lvl="2" algn="just"/>
            <a:r>
              <a:rPr lang="en-US" sz="1700" u="sng" dirty="0" smtClean="0"/>
              <a:t>Vasomotor center.</a:t>
            </a:r>
            <a:endParaRPr lang="en-US" sz="1700" u="sng" dirty="0"/>
          </a:p>
        </p:txBody>
      </p:sp>
      <p:sp>
        <p:nvSpPr>
          <p:cNvPr id="4" name="Title 1"/>
          <p:cNvSpPr>
            <a:spLocks noGrp="1"/>
          </p:cNvSpPr>
          <p:nvPr>
            <p:ph type="title"/>
          </p:nvPr>
        </p:nvSpPr>
        <p:spPr>
          <a:xfrm>
            <a:off x="457200" y="10886"/>
            <a:ext cx="8229600" cy="1132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(Medulla Oblongata)</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6295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3058886" y="3037114"/>
            <a:ext cx="6879771" cy="762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(Medulla Oblongata)</a:t>
            </a:r>
            <a:endParaRPr lang="en-US" sz="3600" b="1" dirty="0">
              <a:solidFill>
                <a:srgbClr val="C0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cstate="print">
            <a:lum bright="10000"/>
            <a:extLst>
              <a:ext uri="{28A0092B-C50C-407E-A947-70E740481C1C}">
                <a14:useLocalDpi xmlns:a14="http://schemas.microsoft.com/office/drawing/2010/main" xmlns="" val="0"/>
              </a:ext>
            </a:extLst>
          </a:blip>
          <a:srcRect l="49817" t="19102" r="25885"/>
          <a:stretch/>
        </p:blipFill>
        <p:spPr bwMode="auto">
          <a:xfrm>
            <a:off x="3200400" y="315686"/>
            <a:ext cx="3276600" cy="6136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4114800" y="152400"/>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00400" y="2133600"/>
            <a:ext cx="304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5029200"/>
            <a:ext cx="9144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a:off x="6553200" y="381000"/>
            <a:ext cx="457200" cy="17526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TextBox 9"/>
          <p:cNvSpPr txBox="1"/>
          <p:nvPr/>
        </p:nvSpPr>
        <p:spPr>
          <a:xfrm>
            <a:off x="7086600" y="1077686"/>
            <a:ext cx="1295400" cy="369332"/>
          </a:xfrm>
          <a:prstGeom prst="rect">
            <a:avLst/>
          </a:prstGeom>
          <a:noFill/>
        </p:spPr>
        <p:txBody>
          <a:bodyPr wrap="square" rtlCol="0">
            <a:spAutoFit/>
          </a:bodyPr>
          <a:lstStyle/>
          <a:p>
            <a:r>
              <a:rPr lang="en-US" dirty="0" smtClean="0"/>
              <a:t>Midbrain</a:t>
            </a:r>
            <a:endParaRPr lang="en-US" dirty="0"/>
          </a:p>
        </p:txBody>
      </p:sp>
      <p:sp>
        <p:nvSpPr>
          <p:cNvPr id="11" name="Right Brace 10"/>
          <p:cNvSpPr/>
          <p:nvPr/>
        </p:nvSpPr>
        <p:spPr>
          <a:xfrm>
            <a:off x="6553200" y="2286000"/>
            <a:ext cx="457200" cy="8382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2" name="TextBox 11"/>
          <p:cNvSpPr txBox="1"/>
          <p:nvPr/>
        </p:nvSpPr>
        <p:spPr>
          <a:xfrm>
            <a:off x="7086600" y="2520434"/>
            <a:ext cx="838200" cy="369332"/>
          </a:xfrm>
          <a:prstGeom prst="rect">
            <a:avLst/>
          </a:prstGeom>
          <a:noFill/>
        </p:spPr>
        <p:txBody>
          <a:bodyPr wrap="square" rtlCol="0">
            <a:spAutoFit/>
          </a:bodyPr>
          <a:lstStyle/>
          <a:p>
            <a:r>
              <a:rPr lang="en-US" dirty="0" smtClean="0"/>
              <a:t>Pons</a:t>
            </a:r>
            <a:endParaRPr lang="en-US" dirty="0"/>
          </a:p>
        </p:txBody>
      </p:sp>
      <p:sp>
        <p:nvSpPr>
          <p:cNvPr id="14" name="Right Brace 13"/>
          <p:cNvSpPr/>
          <p:nvPr/>
        </p:nvSpPr>
        <p:spPr>
          <a:xfrm>
            <a:off x="6553200" y="3254829"/>
            <a:ext cx="457200" cy="8382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3" name="TextBox 12"/>
          <p:cNvSpPr txBox="1"/>
          <p:nvPr/>
        </p:nvSpPr>
        <p:spPr>
          <a:xfrm>
            <a:off x="7086600" y="3489263"/>
            <a:ext cx="1143000" cy="369332"/>
          </a:xfrm>
          <a:prstGeom prst="rect">
            <a:avLst/>
          </a:prstGeom>
          <a:noFill/>
        </p:spPr>
        <p:txBody>
          <a:bodyPr wrap="square" rtlCol="0">
            <a:spAutoFit/>
          </a:bodyPr>
          <a:lstStyle/>
          <a:p>
            <a:r>
              <a:rPr lang="en-US" dirty="0" smtClean="0"/>
              <a:t>Medulla</a:t>
            </a:r>
            <a:endParaRPr lang="en-US" dirty="0"/>
          </a:p>
        </p:txBody>
      </p:sp>
      <p:sp>
        <p:nvSpPr>
          <p:cNvPr id="16" name="Right Brace 15"/>
          <p:cNvSpPr/>
          <p:nvPr/>
        </p:nvSpPr>
        <p:spPr>
          <a:xfrm>
            <a:off x="6553200" y="4180114"/>
            <a:ext cx="457200" cy="227199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TextBox 14"/>
          <p:cNvSpPr txBox="1"/>
          <p:nvPr/>
        </p:nvSpPr>
        <p:spPr>
          <a:xfrm>
            <a:off x="7086600" y="5131444"/>
            <a:ext cx="1600200" cy="369332"/>
          </a:xfrm>
          <a:prstGeom prst="rect">
            <a:avLst/>
          </a:prstGeom>
          <a:noFill/>
        </p:spPr>
        <p:txBody>
          <a:bodyPr wrap="square" rtlCol="0">
            <a:spAutoFit/>
          </a:bodyPr>
          <a:lstStyle/>
          <a:p>
            <a:r>
              <a:rPr lang="en-US" dirty="0" smtClean="0"/>
              <a:t>Spinal cord</a:t>
            </a:r>
            <a:endParaRPr lang="en-US" dirty="0"/>
          </a:p>
        </p:txBody>
      </p:sp>
      <p:sp>
        <p:nvSpPr>
          <p:cNvPr id="18" name="Rectangle 17"/>
          <p:cNvSpPr/>
          <p:nvPr/>
        </p:nvSpPr>
        <p:spPr>
          <a:xfrm>
            <a:off x="5486400" y="266700"/>
            <a:ext cx="990600"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81600" y="381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25786" y="680357"/>
            <a:ext cx="228600" cy="315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14400" y="3673929"/>
            <a:ext cx="1905000" cy="646331"/>
          </a:xfrm>
          <a:prstGeom prst="rect">
            <a:avLst/>
          </a:prstGeom>
          <a:noFill/>
        </p:spPr>
        <p:txBody>
          <a:bodyPr wrap="square" rtlCol="0">
            <a:spAutoFit/>
          </a:bodyPr>
          <a:lstStyle/>
          <a:p>
            <a:pPr algn="ctr"/>
            <a:r>
              <a:rPr lang="en-US" dirty="0" smtClean="0"/>
              <a:t>Inferior cerebellar peduncle</a:t>
            </a:r>
            <a:endParaRPr lang="en-US" dirty="0"/>
          </a:p>
        </p:txBody>
      </p:sp>
      <p:cxnSp>
        <p:nvCxnSpPr>
          <p:cNvPr id="23" name="Straight Arrow Connector 22"/>
          <p:cNvCxnSpPr>
            <a:endCxn id="21" idx="3"/>
          </p:cNvCxnSpPr>
          <p:nvPr/>
        </p:nvCxnSpPr>
        <p:spPr>
          <a:xfrm flipH="1">
            <a:off x="2819400" y="3997094"/>
            <a:ext cx="38100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a:off x="3886200" y="4320260"/>
            <a:ext cx="952500" cy="17757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514600" y="6096000"/>
            <a:ext cx="1981200" cy="646331"/>
          </a:xfrm>
          <a:prstGeom prst="rect">
            <a:avLst/>
          </a:prstGeom>
          <a:noFill/>
        </p:spPr>
        <p:txBody>
          <a:bodyPr wrap="square" rtlCol="0">
            <a:spAutoFit/>
          </a:bodyPr>
          <a:lstStyle/>
          <a:p>
            <a:pPr algn="ctr"/>
            <a:r>
              <a:rPr lang="en-US" dirty="0" smtClean="0"/>
              <a:t>Anterior </a:t>
            </a:r>
            <a:r>
              <a:rPr lang="en-US" dirty="0" smtClean="0"/>
              <a:t>median </a:t>
            </a:r>
            <a:r>
              <a:rPr lang="en-US" dirty="0" smtClean="0"/>
              <a:t>fissure</a:t>
            </a:r>
            <a:endParaRPr lang="en-US" dirty="0"/>
          </a:p>
        </p:txBody>
      </p:sp>
      <p:cxnSp>
        <p:nvCxnSpPr>
          <p:cNvPr id="28" name="Straight Arrow Connector 27"/>
          <p:cNvCxnSpPr/>
          <p:nvPr/>
        </p:nvCxnSpPr>
        <p:spPr>
          <a:xfrm flipH="1">
            <a:off x="2209800" y="3997095"/>
            <a:ext cx="2286000" cy="20989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1066800" y="6095999"/>
            <a:ext cx="1600200" cy="646331"/>
          </a:xfrm>
          <a:prstGeom prst="rect">
            <a:avLst/>
          </a:prstGeom>
          <a:noFill/>
        </p:spPr>
        <p:txBody>
          <a:bodyPr wrap="square" rtlCol="0">
            <a:spAutoFit/>
          </a:bodyPr>
          <a:lstStyle/>
          <a:p>
            <a:pPr algn="ctr"/>
            <a:r>
              <a:rPr lang="en-US" dirty="0" smtClean="0"/>
              <a:t>Antero-lateral sulcus</a:t>
            </a:r>
            <a:endParaRPr lang="en-US" dirty="0"/>
          </a:p>
        </p:txBody>
      </p:sp>
      <p:cxnSp>
        <p:nvCxnSpPr>
          <p:cNvPr id="31" name="Straight Arrow Connector 30"/>
          <p:cNvCxnSpPr/>
          <p:nvPr/>
        </p:nvCxnSpPr>
        <p:spPr>
          <a:xfrm flipH="1" flipV="1">
            <a:off x="2819400" y="3124200"/>
            <a:ext cx="1219200" cy="365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24" name="TextBox 1023"/>
          <p:cNvSpPr txBox="1"/>
          <p:nvPr/>
        </p:nvSpPr>
        <p:spPr>
          <a:xfrm>
            <a:off x="990600" y="2894818"/>
            <a:ext cx="1752600" cy="646331"/>
          </a:xfrm>
          <a:prstGeom prst="rect">
            <a:avLst/>
          </a:prstGeom>
          <a:noFill/>
        </p:spPr>
        <p:txBody>
          <a:bodyPr wrap="square" rtlCol="0">
            <a:spAutoFit/>
          </a:bodyPr>
          <a:lstStyle/>
          <a:p>
            <a:pPr algn="ctr"/>
            <a:r>
              <a:rPr lang="en-US" dirty="0" err="1" smtClean="0"/>
              <a:t>Postero</a:t>
            </a:r>
            <a:r>
              <a:rPr lang="en-US" dirty="0" smtClean="0"/>
              <a:t>-lateral sulcus</a:t>
            </a:r>
            <a:endParaRPr lang="en-US" dirty="0"/>
          </a:p>
        </p:txBody>
      </p:sp>
    </p:spTree>
    <p:extLst>
      <p:ext uri="{BB962C8B-B14F-4D97-AF65-F5344CB8AC3E}">
        <p14:creationId xmlns:p14="http://schemas.microsoft.com/office/powerpoint/2010/main" xmlns="" val="2897157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3058886" y="3037114"/>
            <a:ext cx="6879771" cy="762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 (Medulla Oblongata)</a:t>
            </a:r>
            <a:endParaRPr lang="en-US" sz="3600" b="1" dirty="0">
              <a:solidFill>
                <a:srgbClr val="C00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778" t="21960" r="6552" b="14071"/>
          <a:stretch/>
        </p:blipFill>
        <p:spPr bwMode="auto">
          <a:xfrm>
            <a:off x="838200" y="1295400"/>
            <a:ext cx="8001000" cy="4254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Connector 5"/>
          <p:cNvCxnSpPr/>
          <p:nvPr/>
        </p:nvCxnSpPr>
        <p:spPr>
          <a:xfrm flipH="1">
            <a:off x="2819400" y="2667000"/>
            <a:ext cx="1143000" cy="213360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2667000"/>
            <a:ext cx="990600" cy="213360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4474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b="1" dirty="0" smtClean="0">
                <a:solidFill>
                  <a:srgbClr val="C00000"/>
                </a:solidFill>
                <a:effectLst>
                  <a:outerShdw blurRad="38100" dist="38100" dir="2700000" algn="tl">
                    <a:srgbClr val="000000">
                      <a:alpha val="43137"/>
                    </a:srgbClr>
                  </a:outerShdw>
                </a:effectLst>
              </a:rPr>
              <a:t>There are 3 connections (3 peduncles) between the brainstem and the cerebellum:</a:t>
            </a:r>
          </a:p>
          <a:p>
            <a:pPr lvl="1" algn="just"/>
            <a:r>
              <a:rPr lang="en-US" sz="2400" b="1" dirty="0" smtClean="0"/>
              <a:t>Superior cerebellar peduncle</a:t>
            </a:r>
            <a:r>
              <a:rPr lang="en-US" sz="2400" dirty="0" smtClean="0"/>
              <a:t>: connecting the cerebellum with midbrain. This peduncle contains </a:t>
            </a:r>
            <a:r>
              <a:rPr lang="en-US" sz="2400" dirty="0" err="1" smtClean="0"/>
              <a:t>efferents</a:t>
            </a:r>
            <a:r>
              <a:rPr lang="en-US" sz="2400" dirty="0" smtClean="0"/>
              <a:t>.</a:t>
            </a:r>
          </a:p>
          <a:p>
            <a:pPr lvl="1" algn="just"/>
            <a:r>
              <a:rPr lang="en-US" sz="2400" b="1" dirty="0" smtClean="0"/>
              <a:t>Middle cerebellar peduncle</a:t>
            </a:r>
            <a:r>
              <a:rPr lang="en-US" sz="2400" dirty="0" smtClean="0"/>
              <a:t>: connecting the cerebellum with pons. This peduncle contain afferents (especially </a:t>
            </a:r>
            <a:r>
              <a:rPr lang="en-US" sz="2400" dirty="0" err="1" smtClean="0"/>
              <a:t>cortico</a:t>
            </a:r>
            <a:r>
              <a:rPr lang="en-US" sz="2400" dirty="0" smtClean="0"/>
              <a:t>-</a:t>
            </a:r>
            <a:r>
              <a:rPr lang="en-US" sz="2400" dirty="0" err="1" smtClean="0"/>
              <a:t>ponto</a:t>
            </a:r>
            <a:r>
              <a:rPr lang="en-US" sz="2400" dirty="0" smtClean="0"/>
              <a:t>-cerebellar fibers).</a:t>
            </a:r>
          </a:p>
          <a:p>
            <a:pPr lvl="1" algn="just"/>
            <a:r>
              <a:rPr lang="en-US" sz="2400" b="1" dirty="0" smtClean="0"/>
              <a:t>Inferior cerebellar peduncle</a:t>
            </a:r>
            <a:r>
              <a:rPr lang="en-US" sz="2400" dirty="0" smtClean="0"/>
              <a:t>: connecting the cerebellum with medulla oblongata. This peduncle contains both afferents and </a:t>
            </a:r>
            <a:r>
              <a:rPr lang="en-US" sz="2400" dirty="0" err="1" smtClean="0"/>
              <a:t>efferents</a:t>
            </a:r>
            <a:r>
              <a:rPr lang="en-US" sz="2400" dirty="0" smtClean="0"/>
              <a:t>.</a:t>
            </a:r>
            <a:endParaRPr lang="en-US" sz="2400" dirty="0"/>
          </a:p>
        </p:txBody>
      </p:sp>
      <p:sp>
        <p:nvSpPr>
          <p:cNvPr id="4" name="Title 1"/>
          <p:cNvSpPr>
            <a:spLocks noGrp="1"/>
          </p:cNvSpPr>
          <p:nvPr>
            <p:ph type="title"/>
          </p:nvPr>
        </p:nvSpPr>
        <p:spPr>
          <a:xfrm>
            <a:off x="457200" y="10886"/>
            <a:ext cx="8229600" cy="1132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(Pons)</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79968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343" t="14444" r="14995" b="11528"/>
          <a:stretch/>
        </p:blipFill>
        <p:spPr bwMode="auto">
          <a:xfrm>
            <a:off x="522514" y="914400"/>
            <a:ext cx="8164285" cy="57953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457200" y="10886"/>
            <a:ext cx="8229600" cy="9035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 (Pons)</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15876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1614</Words>
  <Application>Microsoft Office PowerPoint</Application>
  <PresentationFormat>On-screen Show (4:3)</PresentationFormat>
  <Paragraphs>150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DEMO-II (Brainstem: Medulla, Pons &amp; Midbrain)</vt:lpstr>
      <vt:lpstr>STATION – 1 (Medulla Oblongata)</vt:lpstr>
      <vt:lpstr>STATION – 1 (Medulla Oblongata)</vt:lpstr>
      <vt:lpstr>STATION – 1 (Medulla Oblongata)</vt:lpstr>
      <vt:lpstr>STATION – 1 (Medulla Oblongata)</vt:lpstr>
      <vt:lpstr>STATION – 1 (Medulla Oblongata)</vt:lpstr>
      <vt:lpstr>STATION – 1 (Medulla Oblongata)</vt:lpstr>
      <vt:lpstr>STATION – 2 (Pons)</vt:lpstr>
      <vt:lpstr>STATION – 2 (Pons)</vt:lpstr>
      <vt:lpstr>STATION – 2 (Pons)</vt:lpstr>
      <vt:lpstr>STATION – 2 (Pons)</vt:lpstr>
      <vt:lpstr>STATION – 3 (Midbrain)</vt:lpstr>
      <vt:lpstr>STATION – 3 (Midbrain) (section at the level of superior colliculi)</vt:lpstr>
      <vt:lpstr>STATION – 3 (Midbrain) (section at the level of inferior colliculi)</vt:lpstr>
      <vt:lpstr>STATION – 4 (Skull)</vt:lpstr>
      <vt:lpstr>STATION – 4 (Skull)</vt:lpstr>
      <vt:lpstr>STATION – 4 (Skull)</vt:lpstr>
      <vt:lpstr>Slide 18</vt:lpstr>
      <vt:lpstr>STATION – 4 (Skull)</vt:lpstr>
      <vt:lpstr>STATION – 4 (Skull)</vt:lpstr>
      <vt:lpstr>Slide 21</vt:lpstr>
      <vt:lpstr>STATION – 4 (Skull: internal structure)</vt:lpstr>
      <vt:lpstr>STATION – 4 (Skull: internal structure)</vt:lpstr>
      <vt:lpstr>Good Luck! Wish You All The Best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DEMO-II (Brainstem: Medulla, Pons &amp; Midbrain)</dc:title>
  <dc:creator>al hashli</dc:creator>
  <cp:lastModifiedBy>user</cp:lastModifiedBy>
  <cp:revision>23</cp:revision>
  <dcterms:created xsi:type="dcterms:W3CDTF">2015-12-27T13:26:59Z</dcterms:created>
  <dcterms:modified xsi:type="dcterms:W3CDTF">2016-02-27T09:10:52Z</dcterms:modified>
</cp:coreProperties>
</file>