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88" r:id="rId2"/>
    <p:sldId id="257" r:id="rId3"/>
    <p:sldId id="258" r:id="rId4"/>
    <p:sldId id="259" r:id="rId5"/>
    <p:sldId id="260" r:id="rId6"/>
    <p:sldId id="289" r:id="rId7"/>
    <p:sldId id="262" r:id="rId8"/>
    <p:sldId id="263" r:id="rId9"/>
    <p:sldId id="290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2" r:id="rId33"/>
  </p:sldIdLst>
  <p:sldSz cx="9144000" cy="6858000" type="screen4x3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</a:t>
            </a:r>
            <a:r>
              <a:rPr lang="en-US" b="1" spc="-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n-US" spc="-100" dirty="0" smtClean="0"/>
              <a:t/>
            </a:r>
            <a:br>
              <a:rPr lang="en-US" spc="-100" dirty="0" smtClean="0"/>
            </a:br>
            <a:r>
              <a:rPr lang="en-US" sz="2200" b="1" u="sng" spc="-100" dirty="0" smtClean="0">
                <a:solidFill>
                  <a:schemeClr val="bg1">
                    <a:lumMod val="65000"/>
                  </a:schemeClr>
                </a:solidFill>
              </a:rPr>
              <a:t>Embryology of Reproductive System, Perineum and Placenta</a:t>
            </a:r>
            <a:endParaRPr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0" y="4724400"/>
            <a:ext cx="512749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u="sng" dirty="0">
                <a:latin typeface="Calibri"/>
                <a:cs typeface="Calibri"/>
              </a:rPr>
              <a:t>Ali </a:t>
            </a:r>
            <a:r>
              <a:rPr sz="3200" b="1" u="sng" spc="-5" dirty="0" err="1">
                <a:latin typeface="Calibri"/>
                <a:cs typeface="Calibri"/>
              </a:rPr>
              <a:t>Jassim</a:t>
            </a:r>
            <a:r>
              <a:rPr sz="3200" b="1" u="sng" spc="-90" dirty="0">
                <a:latin typeface="Calibri"/>
                <a:cs typeface="Calibri"/>
              </a:rPr>
              <a:t> </a:t>
            </a:r>
            <a:r>
              <a:rPr sz="3200" b="1" u="sng" dirty="0" err="1" smtClean="0">
                <a:latin typeface="Calibri"/>
                <a:cs typeface="Calibri"/>
              </a:rPr>
              <a:t>Alhashli</a:t>
            </a:r>
            <a:endParaRPr lang="en-US" sz="3200" b="1" u="sng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2000" b="1" dirty="0" smtClean="0">
                <a:latin typeface="Calibri"/>
                <a:cs typeface="Calibri"/>
              </a:rPr>
              <a:t>Year III – Unit IV</a:t>
            </a:r>
          </a:p>
          <a:p>
            <a:pPr marL="12700" algn="ctr">
              <a:lnSpc>
                <a:spcPct val="100000"/>
              </a:lnSpc>
            </a:pPr>
            <a:r>
              <a:rPr lang="en-US" sz="2000" b="1" dirty="0" smtClean="0">
                <a:latin typeface="Calibri"/>
                <a:cs typeface="Calibri"/>
              </a:rPr>
              <a:t>(Endocrine &amp; Reproductive Systems)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9698" name="Picture 2" descr="http://cdn.simplesite.com/i/15/43/282319408838099733/i282319414644276041._szw1280h1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925417" cy="262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 rot="16200000">
            <a:off x="2095976" y="-343376"/>
            <a:ext cx="5638800" cy="78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 rot="16200000">
            <a:off x="-1988343" y="3436144"/>
            <a:ext cx="477393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aginal</a:t>
            </a:r>
            <a:r>
              <a:rPr sz="3200" b="1" spc="-8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efects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(Embryology)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838200"/>
            <a:ext cx="8686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295400"/>
            <a:ext cx="1600200" cy="40005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533400"/>
                </a:moveTo>
                <a:lnTo>
                  <a:pt x="1600200" y="533400"/>
                </a:lnTo>
                <a:lnTo>
                  <a:pt x="1600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685800"/>
            <a:ext cx="2514600" cy="393056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391795" marR="146050" indent="-241300">
              <a:lnSpc>
                <a:spcPct val="100000"/>
              </a:lnSpc>
              <a:spcBef>
                <a:spcPts val="185"/>
              </a:spcBef>
            </a:pPr>
            <a:r>
              <a:rPr sz="1200" b="1" dirty="0">
                <a:latin typeface="Calibri"/>
                <a:cs typeface="Calibri"/>
              </a:rPr>
              <a:t>Will </a:t>
            </a:r>
            <a:r>
              <a:rPr sz="1200" b="1" spc="-10" dirty="0">
                <a:latin typeface="Calibri"/>
                <a:cs typeface="Calibri"/>
              </a:rPr>
              <a:t>differentiate later </a:t>
            </a:r>
            <a:r>
              <a:rPr sz="1200" b="1" spc="-5" dirty="0">
                <a:latin typeface="Calibri"/>
                <a:cs typeface="Calibri"/>
              </a:rPr>
              <a:t>to clitoris </a:t>
            </a:r>
            <a:r>
              <a:rPr sz="1200" b="1" dirty="0">
                <a:latin typeface="Calibri"/>
                <a:cs typeface="Calibri"/>
              </a:rPr>
              <a:t>in  </a:t>
            </a:r>
            <a:r>
              <a:rPr sz="1200" b="1" spc="-10" dirty="0">
                <a:latin typeface="Calibri"/>
                <a:cs typeface="Calibri"/>
              </a:rPr>
              <a:t>females </a:t>
            </a:r>
            <a:r>
              <a:rPr sz="1200" b="1" spc="-5" dirty="0">
                <a:latin typeface="Calibri"/>
                <a:cs typeface="Calibri"/>
              </a:rPr>
              <a:t>and penis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6200" y="1524000"/>
            <a:ext cx="1600200" cy="3429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457200"/>
                </a:moveTo>
                <a:lnTo>
                  <a:pt x="1600200" y="457200"/>
                </a:lnTo>
                <a:lnTo>
                  <a:pt x="1600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76600" y="2286000"/>
            <a:ext cx="2667000" cy="393698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14655" marR="77470" indent="-330835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latin typeface="Calibri"/>
                <a:cs typeface="Calibri"/>
              </a:rPr>
              <a:t>Will </a:t>
            </a:r>
            <a:r>
              <a:rPr sz="1200" b="1" spc="-5" dirty="0">
                <a:latin typeface="Calibri"/>
                <a:cs typeface="Calibri"/>
              </a:rPr>
              <a:t>develop to labia majora </a:t>
            </a:r>
            <a:r>
              <a:rPr sz="1200" b="1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females  </a:t>
            </a:r>
            <a:r>
              <a:rPr sz="1200" b="1" spc="-5" dirty="0">
                <a:latin typeface="Calibri"/>
                <a:cs typeface="Calibri"/>
              </a:rPr>
              <a:t>and scrotal swelling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males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600" y="3810000"/>
            <a:ext cx="4572000" cy="272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86200" y="1066800"/>
            <a:ext cx="16033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Indifferent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Stage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6800" y="3810000"/>
            <a:ext cx="4038600" cy="272318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79375" marR="69850" algn="just">
              <a:lnSpc>
                <a:spcPct val="100000"/>
              </a:lnSpc>
              <a:spcBef>
                <a:spcPts val="175"/>
              </a:spcBef>
            </a:pPr>
            <a:r>
              <a:rPr sz="1350" dirty="0">
                <a:latin typeface="Arial"/>
                <a:cs typeface="Arial"/>
              </a:rPr>
              <a:t>•</a:t>
            </a:r>
            <a:r>
              <a:rPr sz="1350" dirty="0">
                <a:latin typeface="Calibri"/>
                <a:cs typeface="Calibri"/>
              </a:rPr>
              <a:t>Under the </a:t>
            </a:r>
            <a:r>
              <a:rPr sz="1350" spc="-5" dirty="0">
                <a:latin typeface="Calibri"/>
                <a:cs typeface="Calibri"/>
              </a:rPr>
              <a:t>influence </a:t>
            </a:r>
            <a:r>
              <a:rPr sz="1350" spc="5" dirty="0">
                <a:latin typeface="Calibri"/>
                <a:cs typeface="Calibri"/>
              </a:rPr>
              <a:t>of</a:t>
            </a:r>
            <a:r>
              <a:rPr sz="1350" spc="3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androgens, there </a:t>
            </a:r>
            <a:r>
              <a:rPr sz="1350" dirty="0">
                <a:latin typeface="Calibri"/>
                <a:cs typeface="Calibri"/>
              </a:rPr>
              <a:t>will </a:t>
            </a:r>
            <a:r>
              <a:rPr sz="1350" spc="-5" dirty="0">
                <a:latin typeface="Calibri"/>
                <a:cs typeface="Calibri"/>
              </a:rPr>
              <a:t>be  elongation </a:t>
            </a:r>
            <a:r>
              <a:rPr sz="1350" spc="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5" dirty="0">
                <a:latin typeface="Calibri"/>
                <a:cs typeface="Calibri"/>
              </a:rPr>
              <a:t>genital tubercle, </a:t>
            </a:r>
            <a:r>
              <a:rPr sz="1350" dirty="0">
                <a:latin typeface="Calibri"/>
                <a:cs typeface="Calibri"/>
              </a:rPr>
              <a:t>which is </a:t>
            </a:r>
            <a:r>
              <a:rPr sz="1350" spc="-5" dirty="0">
                <a:latin typeface="Calibri"/>
                <a:cs typeface="Calibri"/>
              </a:rPr>
              <a:t>now called 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8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phallus.</a:t>
            </a:r>
            <a:endParaRPr sz="1350">
              <a:latin typeface="Calibri"/>
              <a:cs typeface="Calibri"/>
            </a:endParaRPr>
          </a:p>
          <a:p>
            <a:pPr marL="79375" marR="69850" algn="just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•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urethral groove extends </a:t>
            </a:r>
            <a:r>
              <a:rPr sz="1350" dirty="0">
                <a:latin typeface="Calibri"/>
                <a:cs typeface="Calibri"/>
              </a:rPr>
              <a:t>along the </a:t>
            </a:r>
            <a:r>
              <a:rPr sz="1350" spc="-5" dirty="0">
                <a:latin typeface="Calibri"/>
                <a:cs typeface="Calibri"/>
              </a:rPr>
              <a:t>caudal </a:t>
            </a:r>
            <a:r>
              <a:rPr sz="1350" dirty="0">
                <a:latin typeface="Calibri"/>
                <a:cs typeface="Calibri"/>
              </a:rPr>
              <a:t>aspect  </a:t>
            </a:r>
            <a:r>
              <a:rPr sz="1350" spc="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elongated </a:t>
            </a:r>
            <a:r>
              <a:rPr sz="1350" spc="-5" dirty="0">
                <a:latin typeface="Calibri"/>
                <a:cs typeface="Calibri"/>
              </a:rPr>
              <a:t>phallus but does not reach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most  distal </a:t>
            </a:r>
            <a:r>
              <a:rPr sz="1350" spc="-5" dirty="0">
                <a:latin typeface="Calibri"/>
                <a:cs typeface="Calibri"/>
              </a:rPr>
              <a:t>part,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glans.</a:t>
            </a:r>
            <a:endParaRPr sz="1350">
              <a:latin typeface="Calibri"/>
              <a:cs typeface="Calibri"/>
            </a:endParaRPr>
          </a:p>
          <a:p>
            <a:pPr marL="79375" marR="69850" algn="just">
              <a:lnSpc>
                <a:spcPct val="100000"/>
              </a:lnSpc>
            </a:pPr>
            <a:r>
              <a:rPr sz="1350" dirty="0">
                <a:latin typeface="Arial"/>
                <a:cs typeface="Arial"/>
              </a:rPr>
              <a:t>•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two urethral folds </a:t>
            </a:r>
            <a:r>
              <a:rPr sz="1350" spc="-5" dirty="0">
                <a:latin typeface="Calibri"/>
                <a:cs typeface="Calibri"/>
              </a:rPr>
              <a:t>close over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urethral plate,  </a:t>
            </a:r>
            <a:r>
              <a:rPr sz="1350" spc="-5" dirty="0">
                <a:latin typeface="Calibri"/>
                <a:cs typeface="Calibri"/>
              </a:rPr>
              <a:t>forming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5" dirty="0">
                <a:latin typeface="Calibri"/>
                <a:cs typeface="Calibri"/>
              </a:rPr>
              <a:t>penile </a:t>
            </a:r>
            <a:r>
              <a:rPr sz="1350" spc="-10" dirty="0">
                <a:latin typeface="Calibri"/>
                <a:cs typeface="Calibri"/>
              </a:rPr>
              <a:t>urethra. </a:t>
            </a:r>
            <a:r>
              <a:rPr sz="1350" dirty="0">
                <a:latin typeface="Calibri"/>
                <a:cs typeface="Calibri"/>
              </a:rPr>
              <a:t>This </a:t>
            </a:r>
            <a:r>
              <a:rPr sz="1350" spc="-5" dirty="0">
                <a:latin typeface="Calibri"/>
                <a:cs typeface="Calibri"/>
              </a:rPr>
              <a:t>canal does not </a:t>
            </a:r>
            <a:r>
              <a:rPr sz="1350" spc="-10" dirty="0">
                <a:latin typeface="Calibri"/>
                <a:cs typeface="Calibri"/>
              </a:rPr>
              <a:t>extend  </a:t>
            </a:r>
            <a:r>
              <a:rPr sz="1350" spc="-5" dirty="0">
                <a:latin typeface="Calibri"/>
                <a:cs typeface="Calibri"/>
              </a:rPr>
              <a:t>to </a:t>
            </a:r>
            <a:r>
              <a:rPr sz="1350" dirty="0">
                <a:latin typeface="Calibri"/>
                <a:cs typeface="Calibri"/>
              </a:rPr>
              <a:t>the tip </a:t>
            </a:r>
            <a:r>
              <a:rPr sz="1350" spc="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5" dirty="0">
                <a:latin typeface="Calibri"/>
                <a:cs typeface="Calibri"/>
              </a:rPr>
              <a:t>phallus. </a:t>
            </a:r>
            <a:r>
              <a:rPr sz="1350" dirty="0">
                <a:latin typeface="Calibri"/>
                <a:cs typeface="Calibri"/>
              </a:rPr>
              <a:t>This </a:t>
            </a:r>
            <a:r>
              <a:rPr sz="1350" spc="-5" dirty="0">
                <a:latin typeface="Calibri"/>
                <a:cs typeface="Calibri"/>
              </a:rPr>
              <a:t>most </a:t>
            </a:r>
            <a:r>
              <a:rPr sz="1350" spc="-10" dirty="0">
                <a:latin typeface="Calibri"/>
                <a:cs typeface="Calibri"/>
              </a:rPr>
              <a:t>distal </a:t>
            </a:r>
            <a:r>
              <a:rPr sz="1350" spc="-5" dirty="0">
                <a:latin typeface="Calibri"/>
                <a:cs typeface="Calibri"/>
              </a:rPr>
              <a:t>portion </a:t>
            </a:r>
            <a:r>
              <a:rPr sz="1350" spc="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the  </a:t>
            </a:r>
            <a:r>
              <a:rPr sz="1350" spc="-10" dirty="0">
                <a:latin typeface="Calibri"/>
                <a:cs typeface="Calibri"/>
              </a:rPr>
              <a:t>urethra </a:t>
            </a:r>
            <a:r>
              <a:rPr sz="1350" dirty="0">
                <a:latin typeface="Calibri"/>
                <a:cs typeface="Calibri"/>
              </a:rPr>
              <a:t>is </a:t>
            </a:r>
            <a:r>
              <a:rPr sz="1350" spc="-5" dirty="0">
                <a:latin typeface="Calibri"/>
                <a:cs typeface="Calibri"/>
              </a:rPr>
              <a:t>formed when ectodermal </a:t>
            </a:r>
            <a:r>
              <a:rPr sz="1350" dirty="0">
                <a:latin typeface="Calibri"/>
                <a:cs typeface="Calibri"/>
              </a:rPr>
              <a:t>cells </a:t>
            </a:r>
            <a:r>
              <a:rPr sz="1350" spc="-10" dirty="0">
                <a:latin typeface="Calibri"/>
                <a:cs typeface="Calibri"/>
              </a:rPr>
              <a:t>from </a:t>
            </a:r>
            <a:r>
              <a:rPr sz="1350" dirty="0">
                <a:latin typeface="Calibri"/>
                <a:cs typeface="Calibri"/>
              </a:rPr>
              <a:t>the tip  </a:t>
            </a:r>
            <a:r>
              <a:rPr sz="1350" spc="5" dirty="0">
                <a:latin typeface="Calibri"/>
                <a:cs typeface="Calibri"/>
              </a:rPr>
              <a:t>of</a:t>
            </a:r>
            <a:r>
              <a:rPr sz="1350" spc="3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 glans </a:t>
            </a:r>
            <a:r>
              <a:rPr sz="1350" spc="-10" dirty="0">
                <a:latin typeface="Calibri"/>
                <a:cs typeface="Calibri"/>
              </a:rPr>
              <a:t>penetrate inward </a:t>
            </a:r>
            <a:r>
              <a:rPr sz="1350" spc="-5" dirty="0">
                <a:latin typeface="Calibri"/>
                <a:cs typeface="Calibri"/>
              </a:rPr>
              <a:t>and </a:t>
            </a:r>
            <a:r>
              <a:rPr sz="1350" spc="-10" dirty="0">
                <a:latin typeface="Calibri"/>
                <a:cs typeface="Calibri"/>
              </a:rPr>
              <a:t>form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5" dirty="0">
                <a:latin typeface="Calibri"/>
                <a:cs typeface="Calibri"/>
              </a:rPr>
              <a:t>short  </a:t>
            </a:r>
            <a:r>
              <a:rPr sz="1350" dirty="0">
                <a:latin typeface="Calibri"/>
                <a:cs typeface="Calibri"/>
              </a:rPr>
              <a:t>epithelial </a:t>
            </a:r>
            <a:r>
              <a:rPr sz="1350" spc="-10" dirty="0">
                <a:latin typeface="Calibri"/>
                <a:cs typeface="Calibri"/>
              </a:rPr>
              <a:t>cord. </a:t>
            </a:r>
            <a:r>
              <a:rPr sz="1350" dirty="0">
                <a:latin typeface="Calibri"/>
                <a:cs typeface="Calibri"/>
              </a:rPr>
              <a:t>This </a:t>
            </a:r>
            <a:r>
              <a:rPr sz="1350" spc="-10" dirty="0">
                <a:latin typeface="Calibri"/>
                <a:cs typeface="Calibri"/>
              </a:rPr>
              <a:t>cord </a:t>
            </a:r>
            <a:r>
              <a:rPr sz="1350" spc="-5" dirty="0">
                <a:latin typeface="Calibri"/>
                <a:cs typeface="Calibri"/>
              </a:rPr>
              <a:t>later obtains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5" dirty="0">
                <a:latin typeface="Calibri"/>
                <a:cs typeface="Calibri"/>
              </a:rPr>
              <a:t>lumen, </a:t>
            </a:r>
            <a:r>
              <a:rPr sz="1350" dirty="0">
                <a:latin typeface="Calibri"/>
                <a:cs typeface="Calibri"/>
              </a:rPr>
              <a:t>thus  </a:t>
            </a:r>
            <a:r>
              <a:rPr sz="1350" spc="-5" dirty="0">
                <a:latin typeface="Calibri"/>
                <a:cs typeface="Calibri"/>
              </a:rPr>
              <a:t>forming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external urethral </a:t>
            </a:r>
            <a:r>
              <a:rPr sz="1350" spc="-5" dirty="0">
                <a:latin typeface="Calibri"/>
                <a:cs typeface="Calibri"/>
              </a:rPr>
              <a:t>meatus.</a:t>
            </a:r>
            <a:endParaRPr sz="1350">
              <a:latin typeface="Calibri"/>
              <a:cs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457700" y="2095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952500" y="11811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bject 2"/>
          <p:cNvSpPr txBox="1">
            <a:spLocks/>
          </p:cNvSpPr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(Embryology)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600200"/>
            <a:ext cx="8678672" cy="367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16764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609600"/>
                </a:moveTo>
                <a:lnTo>
                  <a:pt x="838200" y="609600"/>
                </a:lnTo>
                <a:lnTo>
                  <a:pt x="838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190500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533400"/>
                </a:move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2819400"/>
            <a:ext cx="838200" cy="514350"/>
          </a:xfrm>
          <a:custGeom>
            <a:avLst/>
            <a:gdLst/>
            <a:ahLst/>
            <a:cxnLst/>
            <a:rect l="l" t="t" r="r" b="b"/>
            <a:pathLst>
              <a:path w="838200" h="685800">
                <a:moveTo>
                  <a:pt x="0" y="685800"/>
                </a:moveTo>
                <a:lnTo>
                  <a:pt x="838200" y="685800"/>
                </a:lnTo>
                <a:lnTo>
                  <a:pt x="838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3048000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600"/>
                </a:moveTo>
                <a:lnTo>
                  <a:pt x="762000" y="609600"/>
                </a:lnTo>
                <a:lnTo>
                  <a:pt x="76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3733800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609600"/>
                </a:moveTo>
                <a:lnTo>
                  <a:pt x="914400" y="609600"/>
                </a:lnTo>
                <a:lnTo>
                  <a:pt x="914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5200" y="38100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533400"/>
                </a:move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0" y="3048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(Embryology)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47800" y="152400"/>
            <a:ext cx="654812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 rot="16200000">
            <a:off x="-2931096" y="3159695"/>
            <a:ext cx="6858002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sz="3500" b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600200"/>
            <a:ext cx="8531225" cy="385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9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Note that the lymphatic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drainage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external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genitalia is by superficial inguinal 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lymph</a:t>
            </a:r>
            <a:r>
              <a:rPr sz="2000" b="1" spc="-1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nodes.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Nerve</a:t>
            </a:r>
            <a:r>
              <a:rPr sz="2000" b="1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supply:</a:t>
            </a:r>
          </a:p>
          <a:p>
            <a:pPr marL="489584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90220" algn="l"/>
              </a:tabLst>
            </a:pPr>
            <a:r>
              <a:rPr sz="2000" b="1" spc="-5" dirty="0">
                <a:latin typeface="Calibri"/>
                <a:cs typeface="Calibri"/>
              </a:rPr>
              <a:t>Lower </a:t>
            </a:r>
            <a:r>
              <a:rPr sz="2000" b="1" dirty="0">
                <a:latin typeface="Calibri"/>
                <a:cs typeface="Calibri"/>
              </a:rPr>
              <a:t>part of the </a:t>
            </a:r>
            <a:r>
              <a:rPr sz="2000" b="1" spc="-10" dirty="0">
                <a:latin typeface="Calibri"/>
                <a:cs typeface="Calibri"/>
              </a:rPr>
              <a:t>vagina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superficial nerve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pudendal.</a:t>
            </a:r>
          </a:p>
          <a:p>
            <a:pPr marL="489584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90220" algn="l"/>
              </a:tabLst>
            </a:pPr>
            <a:r>
              <a:rPr sz="2000" b="1" spc="-5" dirty="0">
                <a:latin typeface="Calibri"/>
                <a:cs typeface="Calibri"/>
              </a:rPr>
              <a:t>Cervix</a:t>
            </a:r>
            <a:r>
              <a:rPr sz="2000" spc="-5" dirty="0">
                <a:latin typeface="Calibri"/>
                <a:cs typeface="Calibri"/>
              </a:rPr>
              <a:t>: pelvic splanchnic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(S2,S4)</a:t>
            </a:r>
          </a:p>
          <a:p>
            <a:pPr marL="489584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90220" algn="l"/>
              </a:tabLst>
            </a:pPr>
            <a:r>
              <a:rPr sz="2000" b="1" dirty="0">
                <a:latin typeface="Calibri"/>
                <a:cs typeface="Calibri"/>
              </a:rPr>
              <a:t>Body of the </a:t>
            </a:r>
            <a:r>
              <a:rPr sz="2000" b="1" spc="-5" dirty="0">
                <a:latin typeface="Calibri"/>
                <a:cs typeface="Calibri"/>
              </a:rPr>
              <a:t>uterus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sympathetic </a:t>
            </a:r>
            <a:r>
              <a:rPr sz="2000" spc="-5" dirty="0">
                <a:latin typeface="Calibri"/>
                <a:cs typeface="Calibri"/>
              </a:rPr>
              <a:t>nerve fiber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T10-L1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29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Suspensory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ligament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ovary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containing ovarian </a:t>
            </a:r>
            <a:r>
              <a:rPr sz="2000" spc="-5" dirty="0">
                <a:latin typeface="Calibri"/>
                <a:cs typeface="Calibri"/>
              </a:rPr>
              <a:t>arteries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arise </a:t>
            </a:r>
            <a:r>
              <a:rPr sz="2000" spc="-15" dirty="0">
                <a:latin typeface="Calibri"/>
                <a:cs typeface="Calibri"/>
              </a:rPr>
              <a:t>from  </a:t>
            </a:r>
            <a:r>
              <a:rPr sz="2000" spc="-5" dirty="0">
                <a:latin typeface="Calibri"/>
                <a:cs typeface="Calibri"/>
              </a:rPr>
              <a:t>abdominal </a:t>
            </a:r>
            <a:r>
              <a:rPr sz="2000" spc="-10" dirty="0">
                <a:latin typeface="Calibri"/>
                <a:cs typeface="Calibri"/>
              </a:rPr>
              <a:t>aorta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ovarian veins, </a:t>
            </a:r>
            <a:r>
              <a:rPr sz="2000" spc="-5" dirty="0">
                <a:latin typeface="Calibri"/>
                <a:cs typeface="Calibri"/>
              </a:rPr>
              <a:t>right </a:t>
            </a:r>
            <a:r>
              <a:rPr sz="2000" spc="-10" dirty="0">
                <a:latin typeface="Calibri"/>
                <a:cs typeface="Calibri"/>
              </a:rPr>
              <a:t>drains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inferior vena </a:t>
            </a:r>
            <a:r>
              <a:rPr sz="2000" spc="-15" dirty="0">
                <a:latin typeface="Calibri"/>
                <a:cs typeface="Calibri"/>
              </a:rPr>
              <a:t>cava, </a:t>
            </a:r>
            <a:r>
              <a:rPr sz="2000" spc="-5" dirty="0">
                <a:latin typeface="Calibri"/>
                <a:cs typeface="Calibri"/>
              </a:rPr>
              <a:t>left </a:t>
            </a:r>
            <a:r>
              <a:rPr sz="2000" spc="-10" dirty="0">
                <a:latin typeface="Calibri"/>
                <a:cs typeface="Calibri"/>
              </a:rPr>
              <a:t>drains  </a:t>
            </a:r>
            <a:r>
              <a:rPr sz="2000" spc="-5" dirty="0">
                <a:latin typeface="Calibri"/>
                <a:cs typeface="Calibri"/>
              </a:rPr>
              <a:t>in left renal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vein.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734" y="2285"/>
            <a:ext cx="5635879" cy="685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05600" y="228600"/>
            <a:ext cx="2438400" cy="19902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320" rIns="0" bIns="0" rtlCol="0">
            <a:spAutoFit/>
          </a:bodyPr>
          <a:lstStyle/>
          <a:p>
            <a:pPr marL="79375" marR="71120">
              <a:lnSpc>
                <a:spcPct val="100000"/>
              </a:lnSpc>
              <a:spcBef>
                <a:spcPts val="160"/>
              </a:spcBef>
              <a:tabLst>
                <a:tab pos="1134110" algn="l"/>
                <a:tab pos="1548765" algn="l"/>
              </a:tabLst>
            </a:pPr>
            <a:r>
              <a:rPr sz="16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Drainage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</a:t>
            </a:r>
            <a:r>
              <a:rPr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	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testicular  venous</a:t>
            </a:r>
            <a:r>
              <a:rPr sz="1600" b="1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plexus: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79375" marR="68580">
              <a:lnSpc>
                <a:spcPct val="100000"/>
              </a:lnSpc>
              <a:tabLst>
                <a:tab pos="739775" algn="l"/>
                <a:tab pos="1675130" algn="l"/>
                <a:tab pos="2181225" algn="l"/>
              </a:tabLst>
            </a:pPr>
            <a:r>
              <a:rPr sz="1600" spc="-5" dirty="0">
                <a:solidFill>
                  <a:srgbClr val="548ED4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Right	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testicular	vein	</a:t>
            </a:r>
            <a:r>
              <a:rPr sz="1600" dirty="0">
                <a:latin typeface="Calibri"/>
                <a:cs typeface="Calibri"/>
              </a:rPr>
              <a:t>in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inferior vena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cava.</a:t>
            </a:r>
            <a:endParaRPr sz="1600" dirty="0">
              <a:latin typeface="Calibri"/>
              <a:cs typeface="Calibri"/>
            </a:endParaRPr>
          </a:p>
          <a:p>
            <a:pPr marL="79375" marR="70485">
              <a:lnSpc>
                <a:spcPct val="100000"/>
              </a:lnSpc>
            </a:pPr>
            <a:r>
              <a:rPr sz="1600" spc="-5" dirty="0">
                <a:solidFill>
                  <a:srgbClr val="548ED4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Left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testicular vein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left  renal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vein.</a:t>
            </a:r>
            <a:endParaRPr sz="1600" dirty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tabLst>
                <a:tab pos="277495" algn="l"/>
                <a:tab pos="1210310" algn="l"/>
                <a:tab pos="1856739" algn="l"/>
              </a:tabLst>
            </a:pPr>
            <a:r>
              <a:rPr sz="16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Testicular</a:t>
            </a:r>
            <a:r>
              <a:rPr sz="16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artery	arises</a:t>
            </a:r>
            <a:endParaRPr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from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abdominal</a:t>
            </a:r>
            <a:r>
              <a:rPr sz="16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aorta.</a:t>
            </a:r>
            <a:endParaRPr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600" y="3048000"/>
            <a:ext cx="2438400" cy="12522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0955" rIns="0" bIns="0" rtlCol="0">
            <a:spAutoFit/>
          </a:bodyPr>
          <a:lstStyle/>
          <a:p>
            <a:pPr marL="79375" marR="70485">
              <a:lnSpc>
                <a:spcPct val="100000"/>
              </a:lnSpc>
              <a:spcBef>
                <a:spcPts val="165"/>
              </a:spcBef>
              <a:tabLst>
                <a:tab pos="1103630" algn="l"/>
                <a:tab pos="1499870" algn="l"/>
              </a:tabLst>
            </a:pPr>
            <a:r>
              <a:rPr sz="16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Covering</a:t>
            </a:r>
            <a:r>
              <a:rPr lang="en-US" sz="16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	</a:t>
            </a:r>
            <a:r>
              <a:rPr sz="16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	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spermatic 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cord:</a:t>
            </a:r>
            <a:endParaRPr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r>
              <a:rPr sz="1600" spc="-10" dirty="0">
                <a:latin typeface="Calibri"/>
                <a:cs typeface="Calibri"/>
              </a:rPr>
              <a:t>Internal spermatic fascia.</a:t>
            </a:r>
            <a:endParaRPr sz="1600" dirty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r>
              <a:rPr sz="1600" spc="-10" dirty="0">
                <a:latin typeface="Calibri"/>
                <a:cs typeface="Calibri"/>
              </a:rPr>
              <a:t>Cremasteric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fascia.</a:t>
            </a:r>
            <a:endParaRPr sz="1600" dirty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•</a:t>
            </a:r>
            <a:r>
              <a:rPr sz="1600" spc="-10" dirty="0">
                <a:latin typeface="Calibri"/>
                <a:cs typeface="Calibri"/>
              </a:rPr>
              <a:t>External </a:t>
            </a:r>
            <a:r>
              <a:rPr sz="1600" spc="-5" dirty="0">
                <a:latin typeface="Calibri"/>
                <a:cs typeface="Calibri"/>
              </a:rPr>
              <a:t>spermatic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fascia.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600" y="5334000"/>
            <a:ext cx="2438400" cy="12529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2159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70"/>
              </a:spcBef>
            </a:pPr>
            <a:r>
              <a:rPr sz="16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Wall  </a:t>
            </a:r>
            <a:r>
              <a:rPr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scrotum </a:t>
            </a:r>
            <a:r>
              <a:rPr sz="1600" b="1" spc="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consists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spc="-5" dirty="0">
                <a:latin typeface="Calibri"/>
                <a:cs typeface="Calibri"/>
              </a:rPr>
              <a:t>Skin.</a:t>
            </a:r>
            <a:endParaRPr sz="1600" dirty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spc="-5" dirty="0">
                <a:latin typeface="Calibri"/>
                <a:cs typeface="Calibri"/>
              </a:rPr>
              <a:t>Dartos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muscle.</a:t>
            </a:r>
            <a:endParaRPr sz="1600" dirty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spc="-5" dirty="0">
                <a:latin typeface="Calibri"/>
                <a:cs typeface="Calibri"/>
              </a:rPr>
              <a:t>Colles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fascia.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 rot="16200000">
            <a:off x="-3159696" y="3159695"/>
            <a:ext cx="6858002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22917" r="33236" b="11458"/>
          <a:stretch>
            <a:fillRect/>
          </a:stretch>
        </p:blipFill>
        <p:spPr bwMode="auto">
          <a:xfrm>
            <a:off x="304800" y="914400"/>
            <a:ext cx="8610600" cy="577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0" y="1524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400" y="1295400"/>
            <a:ext cx="7239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1000" y="2514600"/>
            <a:ext cx="761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Urinary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bla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der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0" y="4267200"/>
            <a:ext cx="7512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Rectum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0800" y="990600"/>
            <a:ext cx="1534160" cy="812483"/>
          </a:xfrm>
          <a:custGeom>
            <a:avLst/>
            <a:gdLst/>
            <a:ahLst/>
            <a:cxnLst/>
            <a:rect l="l" t="t" r="r" b="b"/>
            <a:pathLst>
              <a:path w="1229360" h="778510">
                <a:moveTo>
                  <a:pt x="64180" y="39992"/>
                </a:moveTo>
                <a:lnTo>
                  <a:pt x="81875" y="73632"/>
                </a:lnTo>
                <a:lnTo>
                  <a:pt x="1209166" y="778128"/>
                </a:lnTo>
                <a:lnTo>
                  <a:pt x="1229360" y="745871"/>
                </a:lnTo>
                <a:lnTo>
                  <a:pt x="101904" y="41151"/>
                </a:lnTo>
                <a:lnTo>
                  <a:pt x="64180" y="39992"/>
                </a:lnTo>
                <a:close/>
              </a:path>
              <a:path w="1229360" h="778510">
                <a:moveTo>
                  <a:pt x="0" y="0"/>
                </a:moveTo>
                <a:lnTo>
                  <a:pt x="76834" y="145923"/>
                </a:lnTo>
                <a:lnTo>
                  <a:pt x="81631" y="151834"/>
                </a:lnTo>
                <a:lnTo>
                  <a:pt x="88058" y="155305"/>
                </a:lnTo>
                <a:lnTo>
                  <a:pt x="95319" y="156084"/>
                </a:lnTo>
                <a:lnTo>
                  <a:pt x="102615" y="153924"/>
                </a:lnTo>
                <a:lnTo>
                  <a:pt x="108456" y="149183"/>
                </a:lnTo>
                <a:lnTo>
                  <a:pt x="111902" y="142763"/>
                </a:lnTo>
                <a:lnTo>
                  <a:pt x="112706" y="135510"/>
                </a:lnTo>
                <a:lnTo>
                  <a:pt x="110616" y="128270"/>
                </a:lnTo>
                <a:lnTo>
                  <a:pt x="81875" y="73632"/>
                </a:lnTo>
                <a:lnTo>
                  <a:pt x="21970" y="36195"/>
                </a:lnTo>
                <a:lnTo>
                  <a:pt x="42163" y="3810"/>
                </a:lnTo>
                <a:lnTo>
                  <a:pt x="126902" y="3810"/>
                </a:lnTo>
                <a:lnTo>
                  <a:pt x="0" y="0"/>
                </a:lnTo>
                <a:close/>
              </a:path>
              <a:path w="1229360" h="778510">
                <a:moveTo>
                  <a:pt x="42163" y="3810"/>
                </a:moveTo>
                <a:lnTo>
                  <a:pt x="21970" y="36195"/>
                </a:lnTo>
                <a:lnTo>
                  <a:pt x="81875" y="73632"/>
                </a:lnTo>
                <a:lnTo>
                  <a:pt x="64180" y="39992"/>
                </a:lnTo>
                <a:lnTo>
                  <a:pt x="31495" y="38988"/>
                </a:lnTo>
                <a:lnTo>
                  <a:pt x="49021" y="11175"/>
                </a:lnTo>
                <a:lnTo>
                  <a:pt x="53948" y="11175"/>
                </a:lnTo>
                <a:lnTo>
                  <a:pt x="42163" y="3810"/>
                </a:lnTo>
                <a:close/>
              </a:path>
              <a:path w="1229360" h="778510">
                <a:moveTo>
                  <a:pt x="126902" y="3810"/>
                </a:moveTo>
                <a:lnTo>
                  <a:pt x="42163" y="3810"/>
                </a:lnTo>
                <a:lnTo>
                  <a:pt x="101904" y="41151"/>
                </a:lnTo>
                <a:lnTo>
                  <a:pt x="163829" y="43052"/>
                </a:lnTo>
                <a:lnTo>
                  <a:pt x="171297" y="41818"/>
                </a:lnTo>
                <a:lnTo>
                  <a:pt x="177466" y="37941"/>
                </a:lnTo>
                <a:lnTo>
                  <a:pt x="181707" y="32015"/>
                </a:lnTo>
                <a:lnTo>
                  <a:pt x="183387" y="24637"/>
                </a:lnTo>
                <a:lnTo>
                  <a:pt x="182153" y="17168"/>
                </a:lnTo>
                <a:lnTo>
                  <a:pt x="178276" y="10985"/>
                </a:lnTo>
                <a:lnTo>
                  <a:pt x="172350" y="6707"/>
                </a:lnTo>
                <a:lnTo>
                  <a:pt x="164972" y="4952"/>
                </a:lnTo>
                <a:lnTo>
                  <a:pt x="126902" y="3810"/>
                </a:lnTo>
                <a:close/>
              </a:path>
              <a:path w="1229360" h="778510">
                <a:moveTo>
                  <a:pt x="53948" y="11175"/>
                </a:moveTo>
                <a:lnTo>
                  <a:pt x="49021" y="11175"/>
                </a:lnTo>
                <a:lnTo>
                  <a:pt x="64180" y="39992"/>
                </a:lnTo>
                <a:lnTo>
                  <a:pt x="101904" y="41151"/>
                </a:lnTo>
                <a:lnTo>
                  <a:pt x="53948" y="11175"/>
                </a:lnTo>
                <a:close/>
              </a:path>
              <a:path w="1229360" h="778510">
                <a:moveTo>
                  <a:pt x="49021" y="11175"/>
                </a:moveTo>
                <a:lnTo>
                  <a:pt x="31495" y="38988"/>
                </a:lnTo>
                <a:lnTo>
                  <a:pt x="64180" y="39992"/>
                </a:lnTo>
                <a:lnTo>
                  <a:pt x="49021" y="11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0" y="685800"/>
            <a:ext cx="9950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Pubic  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ymp</a:t>
            </a:r>
            <a:r>
              <a:rPr sz="1800" b="1" spc="-30" dirty="0">
                <a:latin typeface="Calibri"/>
                <a:cs typeface="Calibri"/>
              </a:rPr>
              <a:t>h</a:t>
            </a:r>
            <a:r>
              <a:rPr sz="1800" b="1" spc="-1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200" y="2133600"/>
            <a:ext cx="1843405" cy="1514951"/>
          </a:xfrm>
          <a:custGeom>
            <a:avLst/>
            <a:gdLst/>
            <a:ahLst/>
            <a:cxnLst/>
            <a:rect l="l" t="t" r="r" b="b"/>
            <a:pathLst>
              <a:path w="1462405" h="1613535">
                <a:moveTo>
                  <a:pt x="50731" y="56099"/>
                </a:moveTo>
                <a:lnTo>
                  <a:pt x="58529" y="93161"/>
                </a:lnTo>
                <a:lnTo>
                  <a:pt x="1433766" y="1613153"/>
                </a:lnTo>
                <a:lnTo>
                  <a:pt x="1461960" y="1587500"/>
                </a:lnTo>
                <a:lnTo>
                  <a:pt x="86664" y="67497"/>
                </a:lnTo>
                <a:lnTo>
                  <a:pt x="50731" y="56099"/>
                </a:lnTo>
                <a:close/>
              </a:path>
              <a:path w="1462405" h="1613535">
                <a:moveTo>
                  <a:pt x="0" y="0"/>
                </a:moveTo>
                <a:lnTo>
                  <a:pt x="33972" y="161543"/>
                </a:lnTo>
                <a:lnTo>
                  <a:pt x="36961" y="168489"/>
                </a:lnTo>
                <a:lnTo>
                  <a:pt x="42203" y="173577"/>
                </a:lnTo>
                <a:lnTo>
                  <a:pt x="48972" y="176331"/>
                </a:lnTo>
                <a:lnTo>
                  <a:pt x="56540" y="176275"/>
                </a:lnTo>
                <a:lnTo>
                  <a:pt x="63483" y="173279"/>
                </a:lnTo>
                <a:lnTo>
                  <a:pt x="68567" y="168020"/>
                </a:lnTo>
                <a:lnTo>
                  <a:pt x="71193" y="161543"/>
                </a:lnTo>
                <a:lnTo>
                  <a:pt x="71259" y="153669"/>
                </a:lnTo>
                <a:lnTo>
                  <a:pt x="58529" y="93161"/>
                </a:lnTo>
                <a:lnTo>
                  <a:pt x="11239" y="40893"/>
                </a:lnTo>
                <a:lnTo>
                  <a:pt x="39496" y="15366"/>
                </a:lnTo>
                <a:lnTo>
                  <a:pt x="48427" y="15366"/>
                </a:lnTo>
                <a:lnTo>
                  <a:pt x="0" y="0"/>
                </a:lnTo>
                <a:close/>
              </a:path>
              <a:path w="1462405" h="1613535">
                <a:moveTo>
                  <a:pt x="39496" y="15366"/>
                </a:moveTo>
                <a:lnTo>
                  <a:pt x="11239" y="40893"/>
                </a:lnTo>
                <a:lnTo>
                  <a:pt x="58529" y="93161"/>
                </a:lnTo>
                <a:lnTo>
                  <a:pt x="50731" y="56099"/>
                </a:lnTo>
                <a:lnTo>
                  <a:pt x="19608" y="46227"/>
                </a:lnTo>
                <a:lnTo>
                  <a:pt x="44005" y="24129"/>
                </a:lnTo>
                <a:lnTo>
                  <a:pt x="47425" y="24129"/>
                </a:lnTo>
                <a:lnTo>
                  <a:pt x="39496" y="15366"/>
                </a:lnTo>
                <a:close/>
              </a:path>
              <a:path w="1462405" h="1613535">
                <a:moveTo>
                  <a:pt x="48427" y="15366"/>
                </a:moveTo>
                <a:lnTo>
                  <a:pt x="39496" y="15366"/>
                </a:lnTo>
                <a:lnTo>
                  <a:pt x="86664" y="67497"/>
                </a:lnTo>
                <a:lnTo>
                  <a:pt x="145732" y="86232"/>
                </a:lnTo>
                <a:lnTo>
                  <a:pt x="153249" y="87058"/>
                </a:lnTo>
                <a:lnTo>
                  <a:pt x="160242" y="85026"/>
                </a:lnTo>
                <a:lnTo>
                  <a:pt x="165949" y="80517"/>
                </a:lnTo>
                <a:lnTo>
                  <a:pt x="169608" y="73913"/>
                </a:lnTo>
                <a:lnTo>
                  <a:pt x="170433" y="66377"/>
                </a:lnTo>
                <a:lnTo>
                  <a:pt x="168401" y="59340"/>
                </a:lnTo>
                <a:lnTo>
                  <a:pt x="163893" y="53590"/>
                </a:lnTo>
                <a:lnTo>
                  <a:pt x="157289" y="49911"/>
                </a:lnTo>
                <a:lnTo>
                  <a:pt x="48427" y="15366"/>
                </a:lnTo>
                <a:close/>
              </a:path>
              <a:path w="1462405" h="1613535">
                <a:moveTo>
                  <a:pt x="47425" y="24129"/>
                </a:moveTo>
                <a:lnTo>
                  <a:pt x="44005" y="24129"/>
                </a:lnTo>
                <a:lnTo>
                  <a:pt x="50731" y="56099"/>
                </a:lnTo>
                <a:lnTo>
                  <a:pt x="86664" y="67497"/>
                </a:lnTo>
                <a:lnTo>
                  <a:pt x="47425" y="24129"/>
                </a:lnTo>
                <a:close/>
              </a:path>
              <a:path w="1462405" h="1613535">
                <a:moveTo>
                  <a:pt x="44005" y="24129"/>
                </a:moveTo>
                <a:lnTo>
                  <a:pt x="19608" y="46227"/>
                </a:lnTo>
                <a:lnTo>
                  <a:pt x="50731" y="56099"/>
                </a:lnTo>
                <a:lnTo>
                  <a:pt x="44005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00" y="1828800"/>
            <a:ext cx="6337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ur</a:t>
            </a:r>
            <a:endParaRPr sz="1800" dirty="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6400" y="5410200"/>
            <a:ext cx="1155700" cy="990600"/>
          </a:xfrm>
          <a:custGeom>
            <a:avLst/>
            <a:gdLst/>
            <a:ahLst/>
            <a:cxnLst/>
            <a:rect l="l" t="t" r="r" b="b"/>
            <a:pathLst>
              <a:path w="1155700" h="1005204">
                <a:moveTo>
                  <a:pt x="69921" y="835994"/>
                </a:moveTo>
                <a:lnTo>
                  <a:pt x="62864" y="837906"/>
                </a:lnTo>
                <a:lnTo>
                  <a:pt x="57046" y="842320"/>
                </a:lnTo>
                <a:lnTo>
                  <a:pt x="53276" y="848855"/>
                </a:lnTo>
                <a:lnTo>
                  <a:pt x="0" y="1005001"/>
                </a:lnTo>
                <a:lnTo>
                  <a:pt x="55073" y="994638"/>
                </a:lnTo>
                <a:lnTo>
                  <a:pt x="41046" y="994638"/>
                </a:lnTo>
                <a:lnTo>
                  <a:pt x="16090" y="965847"/>
                </a:lnTo>
                <a:lnTo>
                  <a:pt x="69367" y="919677"/>
                </a:lnTo>
                <a:lnTo>
                  <a:pt x="89344" y="861148"/>
                </a:lnTo>
                <a:lnTo>
                  <a:pt x="90283" y="853646"/>
                </a:lnTo>
                <a:lnTo>
                  <a:pt x="88376" y="846596"/>
                </a:lnTo>
                <a:lnTo>
                  <a:pt x="83968" y="840776"/>
                </a:lnTo>
                <a:lnTo>
                  <a:pt x="77406" y="836968"/>
                </a:lnTo>
                <a:lnTo>
                  <a:pt x="69921" y="835994"/>
                </a:lnTo>
                <a:close/>
              </a:path>
              <a:path w="1155700" h="1005204">
                <a:moveTo>
                  <a:pt x="69367" y="919677"/>
                </a:moveTo>
                <a:lnTo>
                  <a:pt x="16090" y="965847"/>
                </a:lnTo>
                <a:lnTo>
                  <a:pt x="41046" y="994638"/>
                </a:lnTo>
                <a:lnTo>
                  <a:pt x="50556" y="986396"/>
                </a:lnTo>
                <a:lnTo>
                  <a:pt x="46596" y="986396"/>
                </a:lnTo>
                <a:lnTo>
                  <a:pt x="25044" y="961529"/>
                </a:lnTo>
                <a:lnTo>
                  <a:pt x="57145" y="955487"/>
                </a:lnTo>
                <a:lnTo>
                  <a:pt x="69367" y="919677"/>
                </a:lnTo>
                <a:close/>
              </a:path>
              <a:path w="1155700" h="1005204">
                <a:moveTo>
                  <a:pt x="155130" y="937044"/>
                </a:moveTo>
                <a:lnTo>
                  <a:pt x="94282" y="948497"/>
                </a:lnTo>
                <a:lnTo>
                  <a:pt x="41046" y="994638"/>
                </a:lnTo>
                <a:lnTo>
                  <a:pt x="55073" y="994638"/>
                </a:lnTo>
                <a:lnTo>
                  <a:pt x="162115" y="974496"/>
                </a:lnTo>
                <a:lnTo>
                  <a:pt x="177355" y="952245"/>
                </a:lnTo>
                <a:lnTo>
                  <a:pt x="174472" y="945236"/>
                </a:lnTo>
                <a:lnTo>
                  <a:pt x="169338" y="940039"/>
                </a:lnTo>
                <a:lnTo>
                  <a:pt x="162657" y="937145"/>
                </a:lnTo>
                <a:lnTo>
                  <a:pt x="155130" y="937044"/>
                </a:lnTo>
                <a:close/>
              </a:path>
              <a:path w="1155700" h="1005204">
                <a:moveTo>
                  <a:pt x="57145" y="955487"/>
                </a:moveTo>
                <a:lnTo>
                  <a:pt x="25044" y="961529"/>
                </a:lnTo>
                <a:lnTo>
                  <a:pt x="46596" y="986396"/>
                </a:lnTo>
                <a:lnTo>
                  <a:pt x="57145" y="955487"/>
                </a:lnTo>
                <a:close/>
              </a:path>
              <a:path w="1155700" h="1005204">
                <a:moveTo>
                  <a:pt x="94282" y="948497"/>
                </a:moveTo>
                <a:lnTo>
                  <a:pt x="57145" y="955487"/>
                </a:lnTo>
                <a:lnTo>
                  <a:pt x="46596" y="986396"/>
                </a:lnTo>
                <a:lnTo>
                  <a:pt x="50556" y="986396"/>
                </a:lnTo>
                <a:lnTo>
                  <a:pt x="94282" y="948497"/>
                </a:lnTo>
                <a:close/>
              </a:path>
              <a:path w="1155700" h="1005204">
                <a:moveTo>
                  <a:pt x="1130617" y="0"/>
                </a:moveTo>
                <a:lnTo>
                  <a:pt x="69367" y="919677"/>
                </a:lnTo>
                <a:lnTo>
                  <a:pt x="57145" y="955487"/>
                </a:lnTo>
                <a:lnTo>
                  <a:pt x="94282" y="948497"/>
                </a:lnTo>
                <a:lnTo>
                  <a:pt x="1155509" y="28701"/>
                </a:lnTo>
                <a:lnTo>
                  <a:pt x="11306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4800" y="6400800"/>
            <a:ext cx="1665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Gluteus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maximus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05200" y="4191000"/>
            <a:ext cx="384810" cy="2209800"/>
          </a:xfrm>
          <a:custGeom>
            <a:avLst/>
            <a:gdLst/>
            <a:ahLst/>
            <a:cxnLst/>
            <a:rect l="l" t="t" r="r" b="b"/>
            <a:pathLst>
              <a:path w="384810" h="1908175">
                <a:moveTo>
                  <a:pt x="235585" y="1749512"/>
                </a:moveTo>
                <a:lnTo>
                  <a:pt x="228302" y="1750194"/>
                </a:lnTo>
                <a:lnTo>
                  <a:pt x="221615" y="1753743"/>
                </a:lnTo>
                <a:lnTo>
                  <a:pt x="216840" y="1759600"/>
                </a:lnTo>
                <a:lnTo>
                  <a:pt x="214757" y="1766595"/>
                </a:lnTo>
                <a:lnTo>
                  <a:pt x="215435" y="1773866"/>
                </a:lnTo>
                <a:lnTo>
                  <a:pt x="218948" y="1780552"/>
                </a:lnTo>
                <a:lnTo>
                  <a:pt x="323596" y="1908136"/>
                </a:lnTo>
                <a:lnTo>
                  <a:pt x="336885" y="1873808"/>
                </a:lnTo>
                <a:lnTo>
                  <a:pt x="298831" y="1873808"/>
                </a:lnTo>
                <a:lnTo>
                  <a:pt x="287709" y="1804297"/>
                </a:lnTo>
                <a:lnTo>
                  <a:pt x="248412" y="1756397"/>
                </a:lnTo>
                <a:lnTo>
                  <a:pt x="242581" y="1751608"/>
                </a:lnTo>
                <a:lnTo>
                  <a:pt x="235585" y="1749512"/>
                </a:lnTo>
                <a:close/>
              </a:path>
              <a:path w="384810" h="1908175">
                <a:moveTo>
                  <a:pt x="287709" y="1804297"/>
                </a:moveTo>
                <a:lnTo>
                  <a:pt x="298831" y="1873808"/>
                </a:lnTo>
                <a:lnTo>
                  <a:pt x="336423" y="1867789"/>
                </a:lnTo>
                <a:lnTo>
                  <a:pt x="335803" y="1863915"/>
                </a:lnTo>
                <a:lnTo>
                  <a:pt x="299847" y="1863915"/>
                </a:lnTo>
                <a:lnTo>
                  <a:pt x="311633" y="1833458"/>
                </a:lnTo>
                <a:lnTo>
                  <a:pt x="287709" y="1804297"/>
                </a:lnTo>
                <a:close/>
              </a:path>
              <a:path w="384810" h="1908175">
                <a:moveTo>
                  <a:pt x="364797" y="1728356"/>
                </a:moveTo>
                <a:lnTo>
                  <a:pt x="357679" y="1729974"/>
                </a:lnTo>
                <a:lnTo>
                  <a:pt x="351680" y="1734146"/>
                </a:lnTo>
                <a:lnTo>
                  <a:pt x="347599" y="1740522"/>
                </a:lnTo>
                <a:lnTo>
                  <a:pt x="325286" y="1798179"/>
                </a:lnTo>
                <a:lnTo>
                  <a:pt x="336423" y="1867789"/>
                </a:lnTo>
                <a:lnTo>
                  <a:pt x="298831" y="1873808"/>
                </a:lnTo>
                <a:lnTo>
                  <a:pt x="336885" y="1873808"/>
                </a:lnTo>
                <a:lnTo>
                  <a:pt x="383159" y="1754276"/>
                </a:lnTo>
                <a:lnTo>
                  <a:pt x="384452" y="1746824"/>
                </a:lnTo>
                <a:lnTo>
                  <a:pt x="382841" y="1739704"/>
                </a:lnTo>
                <a:lnTo>
                  <a:pt x="378658" y="1733711"/>
                </a:lnTo>
                <a:lnTo>
                  <a:pt x="372237" y="1729638"/>
                </a:lnTo>
                <a:lnTo>
                  <a:pt x="364797" y="1728356"/>
                </a:lnTo>
                <a:close/>
              </a:path>
              <a:path w="384810" h="1908175">
                <a:moveTo>
                  <a:pt x="311633" y="1833458"/>
                </a:moveTo>
                <a:lnTo>
                  <a:pt x="299847" y="1863915"/>
                </a:lnTo>
                <a:lnTo>
                  <a:pt x="332359" y="1858721"/>
                </a:lnTo>
                <a:lnTo>
                  <a:pt x="311633" y="1833458"/>
                </a:lnTo>
                <a:close/>
              </a:path>
              <a:path w="384810" h="1908175">
                <a:moveTo>
                  <a:pt x="325286" y="1798179"/>
                </a:moveTo>
                <a:lnTo>
                  <a:pt x="311633" y="1833458"/>
                </a:lnTo>
                <a:lnTo>
                  <a:pt x="332359" y="1858721"/>
                </a:lnTo>
                <a:lnTo>
                  <a:pt x="299847" y="1863915"/>
                </a:lnTo>
                <a:lnTo>
                  <a:pt x="335803" y="1863915"/>
                </a:lnTo>
                <a:lnTo>
                  <a:pt x="325286" y="1798179"/>
                </a:lnTo>
                <a:close/>
              </a:path>
              <a:path w="384810" h="1908175">
                <a:moveTo>
                  <a:pt x="37592" y="0"/>
                </a:moveTo>
                <a:lnTo>
                  <a:pt x="0" y="6096"/>
                </a:lnTo>
                <a:lnTo>
                  <a:pt x="287709" y="1804297"/>
                </a:lnTo>
                <a:lnTo>
                  <a:pt x="311633" y="1833458"/>
                </a:lnTo>
                <a:lnTo>
                  <a:pt x="325286" y="1798179"/>
                </a:lnTo>
                <a:lnTo>
                  <a:pt x="37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24200" y="6400800"/>
            <a:ext cx="18097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Obturator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internus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0" y="1524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0"/>
            <a:ext cx="609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 rot="16200000">
            <a:off x="-3159696" y="3213556"/>
            <a:ext cx="685800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28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(Histology of Uterus and Vagina)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7394" t="32292" r="26208" b="25000"/>
          <a:stretch>
            <a:fillRect/>
          </a:stretch>
        </p:blipFill>
        <p:spPr bwMode="auto">
          <a:xfrm>
            <a:off x="6858000" y="1524000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0"/>
            <a:ext cx="6172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62800" y="1447800"/>
            <a:ext cx="1981200" cy="100604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79375" marR="71120">
              <a:lnSpc>
                <a:spcPct val="100000"/>
              </a:lnSpc>
              <a:spcBef>
                <a:spcPts val="165"/>
              </a:spcBef>
            </a:pPr>
            <a:r>
              <a:rPr sz="1600" b="1" spc="-10" dirty="0">
                <a:latin typeface="Calibri"/>
                <a:cs typeface="Calibri"/>
              </a:rPr>
              <a:t>Larger: </a:t>
            </a:r>
            <a:r>
              <a:rPr sz="1600" b="1" spc="-5" dirty="0">
                <a:latin typeface="Calibri"/>
                <a:cs typeface="Calibri"/>
              </a:rPr>
              <a:t>as a </a:t>
            </a:r>
            <a:r>
              <a:rPr sz="1600" b="1" spc="-10" dirty="0">
                <a:latin typeface="Calibri"/>
                <a:cs typeface="Calibri"/>
              </a:rPr>
              <a:t>result </a:t>
            </a:r>
            <a:r>
              <a:rPr sz="1600" b="1" spc="-5" dirty="0">
                <a:latin typeface="Calibri"/>
                <a:cs typeface="Calibri"/>
              </a:rPr>
              <a:t>of  increased  accumulation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the  secretory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products.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3600" y="19"/>
            <a:ext cx="3200400" cy="254318"/>
          </a:xfrm>
          <a:custGeom>
            <a:avLst/>
            <a:gdLst/>
            <a:ahLst/>
            <a:cxnLst/>
            <a:rect l="l" t="t" r="r" b="b"/>
            <a:pathLst>
              <a:path w="3200400" h="339090">
                <a:moveTo>
                  <a:pt x="0" y="338556"/>
                </a:moveTo>
                <a:lnTo>
                  <a:pt x="3200400" y="338556"/>
                </a:lnTo>
                <a:lnTo>
                  <a:pt x="3200400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19"/>
            <a:ext cx="3200400" cy="304782"/>
          </a:xfrm>
          <a:custGeom>
            <a:avLst/>
            <a:gdLst/>
            <a:ahLst/>
            <a:cxnLst/>
            <a:rect l="l" t="t" r="r" b="b"/>
            <a:pathLst>
              <a:path w="3200400" h="339090">
                <a:moveTo>
                  <a:pt x="0" y="338556"/>
                </a:moveTo>
                <a:lnTo>
                  <a:pt x="3200400" y="338556"/>
                </a:lnTo>
                <a:lnTo>
                  <a:pt x="3200400" y="0"/>
                </a:lnTo>
                <a:lnTo>
                  <a:pt x="0" y="0"/>
                </a:lnTo>
                <a:lnTo>
                  <a:pt x="0" y="33855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06745" y="24764"/>
            <a:ext cx="26739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Uterus: secretory (luteal)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phase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 rot="16200000">
            <a:off x="-3159696" y="3213556"/>
            <a:ext cx="685800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28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(Histology of Uterus and Vagina)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81800" y="1828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5867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990600"/>
            <a:ext cx="5558790" cy="255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Overview:</a:t>
            </a:r>
            <a:endParaRPr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6350" lvl="1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94665" algn="l"/>
              </a:tabLst>
            </a:pPr>
            <a:r>
              <a:rPr lang="en-US" sz="1700" b="1" spc="-5" dirty="0" smtClean="0">
                <a:latin typeface="Calibri"/>
                <a:cs typeface="Calibri"/>
              </a:rPr>
              <a:t> </a:t>
            </a:r>
            <a:r>
              <a:rPr sz="1700" b="1" spc="-5" dirty="0" smtClean="0">
                <a:latin typeface="Calibri"/>
                <a:cs typeface="Calibri"/>
              </a:rPr>
              <a:t>Male </a:t>
            </a:r>
            <a:r>
              <a:rPr sz="1700" b="1" spc="-10" dirty="0">
                <a:latin typeface="Calibri"/>
                <a:cs typeface="Calibri"/>
              </a:rPr>
              <a:t>internal genitalia</a:t>
            </a:r>
            <a:r>
              <a:rPr sz="1700" spc="-10" dirty="0">
                <a:latin typeface="Calibri"/>
                <a:cs typeface="Calibri"/>
              </a:rPr>
              <a:t>: includes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testis, </a:t>
            </a:r>
            <a:r>
              <a:rPr sz="1700" spc="-5" dirty="0">
                <a:latin typeface="Calibri"/>
                <a:cs typeface="Calibri"/>
              </a:rPr>
              <a:t>epididymis, </a:t>
            </a:r>
            <a:r>
              <a:rPr sz="1700" spc="-10" dirty="0">
                <a:latin typeface="Calibri"/>
                <a:cs typeface="Calibri"/>
              </a:rPr>
              <a:t>vas  </a:t>
            </a:r>
            <a:r>
              <a:rPr sz="1700" spc="-15" dirty="0">
                <a:latin typeface="Calibri"/>
                <a:cs typeface="Calibri"/>
              </a:rPr>
              <a:t>deferens </a:t>
            </a:r>
            <a:r>
              <a:rPr sz="1700" spc="-5" dirty="0">
                <a:latin typeface="Calibri"/>
                <a:cs typeface="Calibri"/>
              </a:rPr>
              <a:t>and the ejaculatory </a:t>
            </a:r>
            <a:r>
              <a:rPr sz="1700" spc="-10" dirty="0">
                <a:latin typeface="Calibri"/>
                <a:cs typeface="Calibri"/>
              </a:rPr>
              <a:t>duct </a:t>
            </a:r>
            <a:r>
              <a:rPr sz="1700" spc="-5" dirty="0">
                <a:latin typeface="Calibri"/>
                <a:cs typeface="Calibri"/>
              </a:rPr>
              <a:t>which will </a:t>
            </a:r>
            <a:r>
              <a:rPr sz="1700" spc="-10" dirty="0">
                <a:latin typeface="Calibri"/>
                <a:cs typeface="Calibri"/>
              </a:rPr>
              <a:t>open </a:t>
            </a:r>
            <a:r>
              <a:rPr sz="1700" dirty="0">
                <a:latin typeface="Calibri"/>
                <a:cs typeface="Calibri"/>
              </a:rPr>
              <a:t>in </a:t>
            </a:r>
            <a:r>
              <a:rPr sz="1700" spc="-10" dirty="0">
                <a:latin typeface="Calibri"/>
                <a:cs typeface="Calibri"/>
              </a:rPr>
              <a:t>the  prostatic </a:t>
            </a:r>
            <a:r>
              <a:rPr sz="1700" spc="-15" dirty="0">
                <a:latin typeface="Calibri"/>
                <a:cs typeface="Calibri"/>
              </a:rPr>
              <a:t>urethra </a:t>
            </a:r>
            <a:r>
              <a:rPr sz="1700" spc="-5" dirty="0">
                <a:latin typeface="Calibri"/>
                <a:cs typeface="Calibri"/>
              </a:rPr>
              <a:t>and then </a:t>
            </a:r>
            <a:r>
              <a:rPr sz="1700" dirty="0">
                <a:latin typeface="Calibri"/>
                <a:cs typeface="Calibri"/>
              </a:rPr>
              <a:t>in </a:t>
            </a:r>
            <a:r>
              <a:rPr sz="1700" spc="-5" dirty="0">
                <a:latin typeface="Calibri"/>
                <a:cs typeface="Calibri"/>
              </a:rPr>
              <a:t>the penile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urethra.</a:t>
            </a:r>
            <a:endParaRPr sz="1700" dirty="0">
              <a:latin typeface="Calibri"/>
              <a:cs typeface="Calibri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62280" algn="l"/>
              </a:tabLst>
            </a:pPr>
            <a:r>
              <a:rPr sz="1700" b="1" spc="-5" dirty="0">
                <a:latin typeface="Calibri"/>
                <a:cs typeface="Calibri"/>
              </a:rPr>
              <a:t>Male </a:t>
            </a:r>
            <a:r>
              <a:rPr sz="1700" b="1" spc="-15" dirty="0">
                <a:latin typeface="Calibri"/>
                <a:cs typeface="Calibri"/>
              </a:rPr>
              <a:t>external </a:t>
            </a:r>
            <a:r>
              <a:rPr sz="1700" b="1" spc="-5" dirty="0">
                <a:latin typeface="Calibri"/>
                <a:cs typeface="Calibri"/>
              </a:rPr>
              <a:t>genitalia</a:t>
            </a:r>
            <a:r>
              <a:rPr sz="1700" spc="-5" dirty="0">
                <a:latin typeface="Calibri"/>
                <a:cs typeface="Calibri"/>
              </a:rPr>
              <a:t>: penis +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scrotum.</a:t>
            </a:r>
            <a:endParaRPr lang="en-US" sz="1700" dirty="0">
              <a:latin typeface="Times New Roman"/>
              <a:cs typeface="Times New Roman"/>
            </a:endParaRPr>
          </a:p>
          <a:p>
            <a:pPr marL="462280" lvl="1" indent="-106680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62280" algn="l"/>
              </a:tabLst>
            </a:pPr>
            <a:r>
              <a:rPr sz="1700" b="1" spc="-10" dirty="0" smtClean="0">
                <a:latin typeface="Calibri"/>
                <a:cs typeface="Calibri"/>
              </a:rPr>
              <a:t>Female  </a:t>
            </a:r>
            <a:r>
              <a:rPr sz="1700" b="1" spc="-10" dirty="0">
                <a:latin typeface="Calibri"/>
                <a:cs typeface="Calibri"/>
              </a:rPr>
              <a:t>internal  </a:t>
            </a:r>
            <a:r>
              <a:rPr sz="1700" b="1" spc="-10" dirty="0" smtClean="0">
                <a:latin typeface="Calibri"/>
                <a:cs typeface="Calibri"/>
              </a:rPr>
              <a:t>genitalia</a:t>
            </a:r>
            <a:r>
              <a:rPr sz="1700" spc="-10" dirty="0" smtClean="0">
                <a:latin typeface="Calibri"/>
                <a:cs typeface="Calibri"/>
              </a:rPr>
              <a:t>:</a:t>
            </a:r>
            <a:r>
              <a:rPr lang="en-US" sz="1700" spc="-10" dirty="0" smtClean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vagina,</a:t>
            </a:r>
            <a:r>
              <a:rPr lang="en-US" sz="1700" spc="-10" dirty="0" smtClean="0">
                <a:latin typeface="Calibri"/>
                <a:cs typeface="Calibri"/>
              </a:rPr>
              <a:t> </a:t>
            </a:r>
            <a:r>
              <a:rPr sz="1700" dirty="0" smtClean="0">
                <a:latin typeface="Calibri"/>
                <a:cs typeface="Calibri"/>
              </a:rPr>
              <a:t>cervix,</a:t>
            </a: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uterus,</a:t>
            </a:r>
            <a:r>
              <a:rPr lang="en-US" sz="1700" spc="-10" dirty="0" smtClean="0">
                <a:latin typeface="Calibri"/>
                <a:cs typeface="Calibri"/>
              </a:rPr>
              <a:t> </a:t>
            </a:r>
            <a:r>
              <a:rPr sz="1700" spc="-10" dirty="0" smtClean="0">
                <a:latin typeface="Calibri"/>
                <a:cs typeface="Calibri"/>
              </a:rPr>
              <a:t>fallopian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sz="1700" spc="-5" dirty="0" smtClean="0">
                <a:latin typeface="Calibri"/>
                <a:cs typeface="Calibri"/>
              </a:rPr>
              <a:t>tubes </a:t>
            </a:r>
            <a:r>
              <a:rPr sz="1700" spc="-5" dirty="0">
                <a:latin typeface="Calibri"/>
                <a:cs typeface="Calibri"/>
              </a:rPr>
              <a:t>and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ovaries.</a:t>
            </a:r>
            <a:endParaRPr sz="1700" dirty="0">
              <a:latin typeface="Calibri"/>
              <a:cs typeface="Calibri"/>
            </a:endParaRPr>
          </a:p>
          <a:p>
            <a:pPr marL="355600" marR="5715" lvl="1" algn="just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505459" algn="l"/>
              </a:tabLst>
            </a:pPr>
            <a:r>
              <a:rPr lang="en-US" sz="1700" b="1" spc="-10" dirty="0" smtClean="0">
                <a:latin typeface="Calibri"/>
                <a:cs typeface="Calibri"/>
              </a:rPr>
              <a:t> </a:t>
            </a:r>
            <a:r>
              <a:rPr sz="1700" b="1" spc="-10" dirty="0" smtClean="0">
                <a:latin typeface="Calibri"/>
                <a:cs typeface="Calibri"/>
              </a:rPr>
              <a:t>Female </a:t>
            </a:r>
            <a:r>
              <a:rPr sz="1700" b="1" spc="-15" dirty="0">
                <a:latin typeface="Calibri"/>
                <a:cs typeface="Calibri"/>
              </a:rPr>
              <a:t>external </a:t>
            </a:r>
            <a:r>
              <a:rPr sz="1700" b="1" spc="-10" dirty="0">
                <a:latin typeface="Calibri"/>
                <a:cs typeface="Calibri"/>
              </a:rPr>
              <a:t>genitalia</a:t>
            </a:r>
            <a:r>
              <a:rPr sz="1700" spc="-1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mons pubis, </a:t>
            </a:r>
            <a:r>
              <a:rPr sz="1700" spc="-10" dirty="0">
                <a:latin typeface="Calibri"/>
                <a:cs typeface="Calibri"/>
              </a:rPr>
              <a:t>libia majora, </a:t>
            </a:r>
            <a:r>
              <a:rPr sz="1700" spc="-5" dirty="0">
                <a:latin typeface="Calibri"/>
                <a:cs typeface="Calibri"/>
              </a:rPr>
              <a:t>libia  </a:t>
            </a:r>
            <a:r>
              <a:rPr sz="1700" spc="-10" dirty="0">
                <a:latin typeface="Calibri"/>
                <a:cs typeface="Calibri"/>
              </a:rPr>
              <a:t>minora, </a:t>
            </a:r>
            <a:r>
              <a:rPr sz="1700" spc="-5" dirty="0">
                <a:latin typeface="Calibri"/>
                <a:cs typeface="Calibri"/>
              </a:rPr>
              <a:t>clitoris and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vestibule.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52400"/>
            <a:ext cx="2917952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2438400"/>
            <a:ext cx="2847975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4114800"/>
            <a:ext cx="49530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4419600"/>
            <a:ext cx="3048000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0"/>
            <a:ext cx="6019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1800" y="1428750"/>
            <a:ext cx="2362200" cy="1869758"/>
          </a:xfrm>
          <a:custGeom>
            <a:avLst/>
            <a:gdLst/>
            <a:ahLst/>
            <a:cxnLst/>
            <a:rect l="l" t="t" r="r" b="b"/>
            <a:pathLst>
              <a:path w="2362200" h="2493010">
                <a:moveTo>
                  <a:pt x="0" y="2493010"/>
                </a:moveTo>
                <a:lnTo>
                  <a:pt x="2362200" y="2493010"/>
                </a:lnTo>
                <a:lnTo>
                  <a:pt x="2362200" y="0"/>
                </a:lnTo>
                <a:lnTo>
                  <a:pt x="0" y="0"/>
                </a:lnTo>
                <a:lnTo>
                  <a:pt x="0" y="2493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1752600"/>
            <a:ext cx="2438400" cy="2609850"/>
          </a:xfrm>
          <a:custGeom>
            <a:avLst/>
            <a:gdLst/>
            <a:ahLst/>
            <a:cxnLst/>
            <a:rect l="l" t="t" r="r" b="b"/>
            <a:pathLst>
              <a:path w="2362200" h="2493010">
                <a:moveTo>
                  <a:pt x="0" y="2493010"/>
                </a:moveTo>
                <a:lnTo>
                  <a:pt x="2362200" y="2493010"/>
                </a:lnTo>
                <a:lnTo>
                  <a:pt x="2362200" y="0"/>
                </a:lnTo>
                <a:lnTo>
                  <a:pt x="0" y="0"/>
                </a:lnTo>
                <a:lnTo>
                  <a:pt x="0" y="249301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1800" y="1828800"/>
            <a:ext cx="2204085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300" b="1" u="heavy" spc="-10" dirty="0">
                <a:latin typeface="Calibri"/>
                <a:cs typeface="Calibri"/>
              </a:rPr>
              <a:t>Uterus: menstrual</a:t>
            </a:r>
            <a:r>
              <a:rPr sz="1300" b="1" u="heavy" spc="5" dirty="0">
                <a:latin typeface="Calibri"/>
                <a:cs typeface="Calibri"/>
              </a:rPr>
              <a:t> </a:t>
            </a:r>
            <a:r>
              <a:rPr sz="1300" b="1" u="heavy" spc="-5" dirty="0">
                <a:latin typeface="Calibri"/>
                <a:cs typeface="Calibri"/>
              </a:rPr>
              <a:t>phase: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•</a:t>
            </a:r>
            <a:r>
              <a:rPr sz="1300" b="1" spc="-5" dirty="0">
                <a:latin typeface="Calibri"/>
                <a:cs typeface="Calibri"/>
              </a:rPr>
              <a:t>The endometrium </a:t>
            </a:r>
            <a:r>
              <a:rPr sz="1300" b="1" spc="5" dirty="0">
                <a:latin typeface="Calibri"/>
                <a:cs typeface="Calibri"/>
              </a:rPr>
              <a:t>in </a:t>
            </a:r>
            <a:r>
              <a:rPr sz="1300" b="1" spc="-5" dirty="0">
                <a:latin typeface="Calibri"/>
                <a:cs typeface="Calibri"/>
              </a:rPr>
              <a:t>the  functionalis </a:t>
            </a:r>
            <a:r>
              <a:rPr sz="1300" b="1" spc="-10" dirty="0">
                <a:latin typeface="Calibri"/>
                <a:cs typeface="Calibri"/>
              </a:rPr>
              <a:t>layer </a:t>
            </a:r>
            <a:r>
              <a:rPr sz="1300" b="1" spc="-15" dirty="0">
                <a:latin typeface="Calibri"/>
                <a:cs typeface="Calibri"/>
              </a:rPr>
              <a:t>degenerates  </a:t>
            </a:r>
            <a:r>
              <a:rPr sz="1300" b="1" spc="-5" dirty="0">
                <a:latin typeface="Calibri"/>
                <a:cs typeface="Calibri"/>
              </a:rPr>
              <a:t>and </a:t>
            </a:r>
            <a:r>
              <a:rPr sz="1300" b="1" dirty="0">
                <a:latin typeface="Calibri"/>
                <a:cs typeface="Calibri"/>
              </a:rPr>
              <a:t>is </a:t>
            </a:r>
            <a:r>
              <a:rPr sz="1300" b="1" spc="-5" dirty="0">
                <a:latin typeface="Calibri"/>
                <a:cs typeface="Calibri"/>
              </a:rPr>
              <a:t>sloughed</a:t>
            </a:r>
            <a:r>
              <a:rPr sz="1300" b="1" spc="-40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off.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Arial"/>
                <a:cs typeface="Arial"/>
              </a:rPr>
              <a:t>•</a:t>
            </a:r>
            <a:r>
              <a:rPr sz="1300" b="1" spc="-5" dirty="0">
                <a:latin typeface="Calibri"/>
                <a:cs typeface="Calibri"/>
              </a:rPr>
              <a:t>Some of the intact uterine  </a:t>
            </a:r>
            <a:r>
              <a:rPr sz="1300" b="1" spc="-10" dirty="0">
                <a:latin typeface="Calibri"/>
                <a:cs typeface="Calibri"/>
              </a:rPr>
              <a:t>glands </a:t>
            </a:r>
            <a:r>
              <a:rPr sz="1300" b="1" spc="-15" dirty="0">
                <a:latin typeface="Calibri"/>
                <a:cs typeface="Calibri"/>
              </a:rPr>
              <a:t>are </a:t>
            </a:r>
            <a:r>
              <a:rPr sz="1300" b="1" spc="-5" dirty="0">
                <a:latin typeface="Calibri"/>
                <a:cs typeface="Calibri"/>
              </a:rPr>
              <a:t>filled </a:t>
            </a:r>
            <a:r>
              <a:rPr sz="1300" b="1" spc="-10" dirty="0">
                <a:latin typeface="Calibri"/>
                <a:cs typeface="Calibri"/>
              </a:rPr>
              <a:t>with</a:t>
            </a:r>
            <a:r>
              <a:rPr sz="1300" b="1" spc="50" dirty="0">
                <a:latin typeface="Calibri"/>
                <a:cs typeface="Calibri"/>
              </a:rPr>
              <a:t> </a:t>
            </a:r>
            <a:r>
              <a:rPr sz="1300" b="1" spc="-5" dirty="0">
                <a:latin typeface="Calibri"/>
                <a:cs typeface="Calibri"/>
              </a:rPr>
              <a:t>blood.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•</a:t>
            </a:r>
            <a:r>
              <a:rPr sz="1300" b="1" spc="-5" dirty="0">
                <a:latin typeface="Calibri"/>
                <a:cs typeface="Calibri"/>
              </a:rPr>
              <a:t>The basalis </a:t>
            </a:r>
            <a:r>
              <a:rPr sz="1300" b="1" spc="-10" dirty="0">
                <a:latin typeface="Calibri"/>
                <a:cs typeface="Calibri"/>
              </a:rPr>
              <a:t>layer </a:t>
            </a:r>
            <a:r>
              <a:rPr sz="1300" b="1" spc="-5" dirty="0">
                <a:latin typeface="Calibri"/>
                <a:cs typeface="Calibri"/>
              </a:rPr>
              <a:t>and the bases  of the uterine glands </a:t>
            </a:r>
            <a:r>
              <a:rPr sz="1300" b="1" spc="-10" dirty="0">
                <a:latin typeface="Calibri"/>
                <a:cs typeface="Calibri"/>
              </a:rPr>
              <a:t>remain  intact.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 rot="16200000">
            <a:off x="-3159696" y="3213556"/>
            <a:ext cx="685800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28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(Histology of Uterus and Vagina)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6800" y="914400"/>
            <a:ext cx="70866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5410200"/>
            <a:ext cx="8686800" cy="1265396"/>
          </a:xfrm>
          <a:custGeom>
            <a:avLst/>
            <a:gdLst/>
            <a:ahLst/>
            <a:cxnLst/>
            <a:rect l="l" t="t" r="r" b="b"/>
            <a:pathLst>
              <a:path w="8686800" h="1077595">
                <a:moveTo>
                  <a:pt x="0" y="1077214"/>
                </a:moveTo>
                <a:lnTo>
                  <a:pt x="8686800" y="1077214"/>
                </a:lnTo>
                <a:lnTo>
                  <a:pt x="8686800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5562600"/>
            <a:ext cx="85293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The surface </a:t>
            </a:r>
            <a:r>
              <a:rPr sz="1600" b="1" spc="-5" dirty="0">
                <a:latin typeface="Calibri"/>
                <a:cs typeface="Calibri"/>
              </a:rPr>
              <a:t>epithelium is </a:t>
            </a:r>
            <a:r>
              <a:rPr sz="1600" b="1" spc="-15" dirty="0">
                <a:latin typeface="Calibri"/>
                <a:cs typeface="Calibri"/>
              </a:rPr>
              <a:t>stratified </a:t>
            </a:r>
            <a:r>
              <a:rPr sz="1600" b="1" spc="-5" dirty="0">
                <a:latin typeface="Calibri"/>
                <a:cs typeface="Calibri"/>
              </a:rPr>
              <a:t>squamous </a:t>
            </a:r>
            <a:r>
              <a:rPr sz="1600" b="1" spc="-15" dirty="0">
                <a:latin typeface="Calibri"/>
                <a:cs typeface="Calibri"/>
              </a:rPr>
              <a:t>non-keratinized. </a:t>
            </a:r>
            <a:r>
              <a:rPr sz="1600" b="1" spc="-5" dirty="0">
                <a:latin typeface="Calibri"/>
                <a:cs typeface="Calibri"/>
              </a:rPr>
              <a:t>Most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superficial </a:t>
            </a:r>
            <a:r>
              <a:rPr sz="1600" b="1" spc="-10" dirty="0">
                <a:latin typeface="Calibri"/>
                <a:cs typeface="Calibri"/>
              </a:rPr>
              <a:t>cells </a:t>
            </a:r>
            <a:r>
              <a:rPr sz="1600" b="1" spc="-5" dirty="0">
                <a:latin typeface="Calibri"/>
                <a:cs typeface="Calibri"/>
              </a:rPr>
              <a:t>in </a:t>
            </a:r>
            <a:r>
              <a:rPr sz="1600" b="1" spc="-10" dirty="0">
                <a:latin typeface="Calibri"/>
                <a:cs typeface="Calibri"/>
              </a:rPr>
              <a:t>vaginal  epithelium </a:t>
            </a:r>
            <a:r>
              <a:rPr sz="1600" b="1" spc="-5" dirty="0">
                <a:latin typeface="Calibri"/>
                <a:cs typeface="Calibri"/>
              </a:rPr>
              <a:t>appear </a:t>
            </a:r>
            <a:r>
              <a:rPr sz="1600" b="1" spc="-10" dirty="0">
                <a:latin typeface="Calibri"/>
                <a:cs typeface="Calibri"/>
              </a:rPr>
              <a:t>empty </a:t>
            </a:r>
            <a:r>
              <a:rPr sz="1600" b="1" spc="-5" dirty="0">
                <a:latin typeface="Calibri"/>
                <a:cs typeface="Calibri"/>
              </a:rPr>
              <a:t>owing </a:t>
            </a:r>
            <a:r>
              <a:rPr sz="1600" b="1" spc="-10" dirty="0">
                <a:latin typeface="Calibri"/>
                <a:cs typeface="Calibri"/>
              </a:rPr>
              <a:t>to </a:t>
            </a:r>
            <a:r>
              <a:rPr sz="1600" b="1" spc="-5" dirty="0">
                <a:latin typeface="Calibri"/>
                <a:cs typeface="Calibri"/>
              </a:rPr>
              <a:t>increased accumulation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glycogen </a:t>
            </a:r>
            <a:r>
              <a:rPr sz="1600" b="1" spc="-5" dirty="0">
                <a:latin typeface="Calibri"/>
                <a:cs typeface="Calibri"/>
              </a:rPr>
              <a:t>in their cytoplasm. </a:t>
            </a:r>
            <a:r>
              <a:rPr sz="1600" b="1" spc="-10" dirty="0">
                <a:latin typeface="Calibri"/>
                <a:cs typeface="Calibri"/>
              </a:rPr>
              <a:t>The  </a:t>
            </a:r>
            <a:r>
              <a:rPr sz="1600" b="1" spc="-5" dirty="0">
                <a:latin typeface="Calibri"/>
                <a:cs typeface="Calibri"/>
              </a:rPr>
              <a:t>lamina </a:t>
            </a:r>
            <a:r>
              <a:rPr sz="1600" b="1" spc="-10" dirty="0">
                <a:latin typeface="Calibri"/>
                <a:cs typeface="Calibri"/>
              </a:rPr>
              <a:t>propria contains </a:t>
            </a:r>
            <a:r>
              <a:rPr sz="1600" b="1" spc="-5" dirty="0">
                <a:latin typeface="Calibri"/>
                <a:cs typeface="Calibri"/>
              </a:rPr>
              <a:t>dense, irregular connective tissue.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lamina propria lacks glands but  </a:t>
            </a:r>
            <a:r>
              <a:rPr sz="1600" b="1" spc="-10" dirty="0">
                <a:latin typeface="Calibri"/>
                <a:cs typeface="Calibri"/>
              </a:rPr>
              <a:t>contains </a:t>
            </a:r>
            <a:r>
              <a:rPr sz="1600" b="1" spc="-5" dirty="0">
                <a:latin typeface="Calibri"/>
                <a:cs typeface="Calibri"/>
              </a:rPr>
              <a:t>blood </a:t>
            </a:r>
            <a:r>
              <a:rPr sz="1600" b="1" spc="-10" dirty="0">
                <a:latin typeface="Calibri"/>
                <a:cs typeface="Calibri"/>
              </a:rPr>
              <a:t>vessels </a:t>
            </a:r>
            <a:r>
              <a:rPr sz="1600" b="1" spc="-5" dirty="0">
                <a:latin typeface="Calibri"/>
                <a:cs typeface="Calibri"/>
              </a:rPr>
              <a:t>and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lyphocytes.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0" y="98539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(Histology of Uterus and Vagina)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990600"/>
            <a:ext cx="5327650" cy="480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Boundaries:</a:t>
            </a:r>
            <a:endParaRPr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4"/>
              </a:spcBef>
              <a:buChar char="-"/>
              <a:tabLst>
                <a:tab pos="462280" algn="l"/>
              </a:tabLst>
            </a:pPr>
            <a:r>
              <a:rPr sz="1700" b="1" spc="-10" dirty="0">
                <a:cs typeface="Calibri"/>
              </a:rPr>
              <a:t>Anterior</a:t>
            </a:r>
            <a:r>
              <a:rPr sz="1700" spc="-10" dirty="0">
                <a:cs typeface="Calibri"/>
              </a:rPr>
              <a:t>: </a:t>
            </a:r>
            <a:r>
              <a:rPr sz="1700" spc="-5" dirty="0">
                <a:cs typeface="Calibri"/>
              </a:rPr>
              <a:t>pubic</a:t>
            </a:r>
            <a:r>
              <a:rPr sz="1700" spc="-30" dirty="0">
                <a:cs typeface="Calibri"/>
              </a:rPr>
              <a:t> </a:t>
            </a:r>
            <a:r>
              <a:rPr sz="1700" spc="-15" dirty="0">
                <a:cs typeface="Calibri"/>
              </a:rPr>
              <a:t>symphysis</a:t>
            </a:r>
            <a:endParaRPr sz="1700" dirty="0"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4"/>
              </a:spcBef>
              <a:buChar char="-"/>
              <a:tabLst>
                <a:tab pos="462280" algn="l"/>
              </a:tabLst>
            </a:pPr>
            <a:r>
              <a:rPr sz="1700" b="1" spc="-15" dirty="0">
                <a:cs typeface="Calibri"/>
              </a:rPr>
              <a:t>Anterolateral</a:t>
            </a:r>
            <a:r>
              <a:rPr sz="1700" spc="-15" dirty="0">
                <a:cs typeface="Calibri"/>
              </a:rPr>
              <a:t>: </a:t>
            </a:r>
            <a:r>
              <a:rPr sz="1700" spc="-5" dirty="0">
                <a:cs typeface="Calibri"/>
              </a:rPr>
              <a:t>ischiopubic</a:t>
            </a:r>
            <a:r>
              <a:rPr sz="1700" spc="-55" dirty="0">
                <a:cs typeface="Calibri"/>
              </a:rPr>
              <a:t> </a:t>
            </a:r>
            <a:r>
              <a:rPr sz="1700" spc="-15" dirty="0">
                <a:cs typeface="Calibri"/>
              </a:rPr>
              <a:t>rami</a:t>
            </a:r>
            <a:endParaRPr sz="1700" dirty="0"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5"/>
              </a:spcBef>
              <a:buChar char="-"/>
              <a:tabLst>
                <a:tab pos="462280" algn="l"/>
              </a:tabLst>
            </a:pPr>
            <a:r>
              <a:rPr sz="1700" b="1" spc="-15" dirty="0">
                <a:cs typeface="Calibri"/>
              </a:rPr>
              <a:t>Lateral</a:t>
            </a:r>
            <a:r>
              <a:rPr sz="1700" spc="-15" dirty="0">
                <a:cs typeface="Calibri"/>
              </a:rPr>
              <a:t>: </a:t>
            </a:r>
            <a:r>
              <a:rPr sz="1700" spc="-5" dirty="0">
                <a:cs typeface="Calibri"/>
              </a:rPr>
              <a:t>ischial</a:t>
            </a:r>
            <a:r>
              <a:rPr sz="1700" spc="-45" dirty="0">
                <a:cs typeface="Calibri"/>
              </a:rPr>
              <a:t> </a:t>
            </a:r>
            <a:r>
              <a:rPr sz="1700" spc="-10" dirty="0">
                <a:cs typeface="Calibri"/>
              </a:rPr>
              <a:t>tuberosities</a:t>
            </a:r>
            <a:endParaRPr sz="1700" dirty="0"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4"/>
              </a:spcBef>
              <a:buChar char="-"/>
              <a:tabLst>
                <a:tab pos="462280" algn="l"/>
              </a:tabLst>
            </a:pPr>
            <a:r>
              <a:rPr sz="1700" b="1" spc="-15" dirty="0">
                <a:cs typeface="Calibri"/>
              </a:rPr>
              <a:t>Posterolateral</a:t>
            </a:r>
            <a:r>
              <a:rPr sz="1700" spc="-15" dirty="0">
                <a:cs typeface="Calibri"/>
              </a:rPr>
              <a:t>: </a:t>
            </a:r>
            <a:r>
              <a:rPr sz="1700" spc="-10" dirty="0">
                <a:cs typeface="Calibri"/>
              </a:rPr>
              <a:t>sacrotuberous</a:t>
            </a:r>
            <a:r>
              <a:rPr sz="1700" spc="5" dirty="0">
                <a:cs typeface="Calibri"/>
              </a:rPr>
              <a:t> </a:t>
            </a:r>
            <a:r>
              <a:rPr sz="1700" spc="-10" dirty="0">
                <a:cs typeface="Calibri"/>
              </a:rPr>
              <a:t>ligaments</a:t>
            </a:r>
            <a:endParaRPr sz="1700" dirty="0"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4"/>
              </a:spcBef>
              <a:buChar char="-"/>
              <a:tabLst>
                <a:tab pos="462280" algn="l"/>
              </a:tabLst>
            </a:pPr>
            <a:r>
              <a:rPr sz="1700" b="1" spc="-10" dirty="0">
                <a:cs typeface="Calibri"/>
              </a:rPr>
              <a:t>Posterior</a:t>
            </a:r>
            <a:r>
              <a:rPr sz="1700" spc="-10" dirty="0">
                <a:cs typeface="Calibri"/>
              </a:rPr>
              <a:t>:</a:t>
            </a:r>
            <a:r>
              <a:rPr sz="1700" spc="-90" dirty="0">
                <a:cs typeface="Calibri"/>
              </a:rPr>
              <a:t> </a:t>
            </a:r>
            <a:r>
              <a:rPr sz="1700" spc="-10" dirty="0">
                <a:cs typeface="Calibri"/>
              </a:rPr>
              <a:t>coccyx</a:t>
            </a:r>
            <a:endParaRPr sz="17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sz="17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Inferior to the </a:t>
            </a:r>
            <a:r>
              <a:rPr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pelvic</a:t>
            </a:r>
            <a:r>
              <a:rPr sz="17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outlet.</a:t>
            </a:r>
            <a:endParaRPr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700" dirty="0"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700" spc="-5" dirty="0">
                <a:cs typeface="Arial"/>
              </a:rPr>
              <a:t>Diamond-shaped area below </a:t>
            </a:r>
            <a:r>
              <a:rPr sz="1700" dirty="0">
                <a:cs typeface="Arial"/>
              </a:rPr>
              <a:t>the </a:t>
            </a:r>
            <a:r>
              <a:rPr sz="1700" spc="-5" dirty="0">
                <a:cs typeface="Arial"/>
              </a:rPr>
              <a:t>pelvic diaphragm  extending </a:t>
            </a:r>
            <a:r>
              <a:rPr sz="1700" dirty="0">
                <a:cs typeface="Arial"/>
              </a:rPr>
              <a:t>from </a:t>
            </a:r>
            <a:r>
              <a:rPr sz="1700" b="1" spc="-5" dirty="0">
                <a:cs typeface="Arial"/>
              </a:rPr>
              <a:t>mons pubic anteriorly</a:t>
            </a:r>
            <a:r>
              <a:rPr sz="1700" spc="-5" dirty="0">
                <a:cs typeface="Arial"/>
              </a:rPr>
              <a:t>, the </a:t>
            </a:r>
            <a:r>
              <a:rPr sz="1700" b="1" spc="-5" dirty="0">
                <a:cs typeface="Arial"/>
              </a:rPr>
              <a:t>medial  surfaces (insides) </a:t>
            </a:r>
            <a:r>
              <a:rPr sz="1700" b="1" dirty="0">
                <a:cs typeface="Arial"/>
              </a:rPr>
              <a:t>of </a:t>
            </a:r>
            <a:r>
              <a:rPr sz="1700" b="1" spc="-5" dirty="0">
                <a:cs typeface="Arial"/>
              </a:rPr>
              <a:t>the thighs laterally</a:t>
            </a:r>
            <a:r>
              <a:rPr sz="1700" spc="-5" dirty="0">
                <a:cs typeface="Arial"/>
              </a:rPr>
              <a:t>, and </a:t>
            </a:r>
            <a:r>
              <a:rPr sz="1700" spc="-10" dirty="0">
                <a:cs typeface="Arial"/>
              </a:rPr>
              <a:t>the  </a:t>
            </a:r>
            <a:r>
              <a:rPr sz="1700" b="1" spc="-5" dirty="0">
                <a:cs typeface="Arial"/>
              </a:rPr>
              <a:t>intergluteal cleft</a:t>
            </a:r>
            <a:r>
              <a:rPr sz="1700" b="1" spc="-15" dirty="0">
                <a:cs typeface="Arial"/>
              </a:rPr>
              <a:t> </a:t>
            </a:r>
            <a:r>
              <a:rPr sz="1700" b="1" spc="-5" dirty="0">
                <a:cs typeface="Arial"/>
              </a:rPr>
              <a:t>posteriorly.</a:t>
            </a:r>
            <a:endParaRPr sz="1700" b="1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7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Divided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into </a:t>
            </a:r>
            <a:r>
              <a:rPr sz="17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two</a:t>
            </a:r>
            <a:r>
              <a:rPr sz="1700" b="1" spc="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triangles:</a:t>
            </a:r>
            <a:endParaRPr sz="1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478790" indent="-123189">
              <a:lnSpc>
                <a:spcPct val="100000"/>
              </a:lnSpc>
              <a:spcBef>
                <a:spcPts val="384"/>
              </a:spcBef>
              <a:buFont typeface="Arial"/>
              <a:buChar char="-"/>
              <a:tabLst>
                <a:tab pos="479425" algn="l"/>
              </a:tabLst>
            </a:pPr>
            <a:r>
              <a:rPr sz="1700" b="1" spc="-15" dirty="0">
                <a:cs typeface="Arial"/>
              </a:rPr>
              <a:t>Anal</a:t>
            </a:r>
            <a:r>
              <a:rPr sz="1700" spc="-15" dirty="0">
                <a:cs typeface="Arial"/>
              </a:rPr>
              <a:t>: </a:t>
            </a:r>
            <a:r>
              <a:rPr sz="1700" spc="-5" dirty="0">
                <a:cs typeface="Arial"/>
              </a:rPr>
              <a:t>contains anal canal and its orficie, the</a:t>
            </a:r>
            <a:r>
              <a:rPr sz="1700" spc="160" dirty="0">
                <a:cs typeface="Arial"/>
              </a:rPr>
              <a:t> </a:t>
            </a:r>
            <a:r>
              <a:rPr sz="1700" spc="-5" dirty="0">
                <a:cs typeface="Arial"/>
              </a:rPr>
              <a:t>anus.</a:t>
            </a:r>
            <a:endParaRPr sz="1700" dirty="0">
              <a:cs typeface="Arial"/>
            </a:endParaRPr>
          </a:p>
          <a:p>
            <a:pPr marL="478790" indent="-123189">
              <a:lnSpc>
                <a:spcPct val="100000"/>
              </a:lnSpc>
              <a:spcBef>
                <a:spcPts val="385"/>
              </a:spcBef>
              <a:buFont typeface="Arial"/>
              <a:buChar char="-"/>
              <a:tabLst>
                <a:tab pos="479425" algn="l"/>
              </a:tabLst>
            </a:pPr>
            <a:r>
              <a:rPr sz="1700" b="1" spc="-5" dirty="0">
                <a:cs typeface="Arial"/>
              </a:rPr>
              <a:t>Urogenital </a:t>
            </a:r>
            <a:r>
              <a:rPr sz="1700" b="1" spc="-10" dirty="0">
                <a:cs typeface="Arial"/>
              </a:rPr>
              <a:t>(UG) </a:t>
            </a:r>
            <a:r>
              <a:rPr sz="1700" b="1" spc="-5" dirty="0">
                <a:cs typeface="Arial"/>
              </a:rPr>
              <a:t>triangle</a:t>
            </a:r>
            <a:r>
              <a:rPr sz="1700" spc="-5" dirty="0">
                <a:cs typeface="Arial"/>
              </a:rPr>
              <a:t>: containing the</a:t>
            </a:r>
            <a:r>
              <a:rPr sz="1700" spc="120" dirty="0">
                <a:cs typeface="Arial"/>
              </a:rPr>
              <a:t> </a:t>
            </a:r>
            <a:r>
              <a:rPr sz="1700" dirty="0">
                <a:cs typeface="Arial"/>
              </a:rPr>
              <a:t>vulva.</a:t>
            </a:r>
          </a:p>
        </p:txBody>
      </p:sp>
      <p:sp>
        <p:nvSpPr>
          <p:cNvPr id="4" name="object 4"/>
          <p:cNvSpPr/>
          <p:nvPr/>
        </p:nvSpPr>
        <p:spPr>
          <a:xfrm>
            <a:off x="5791200" y="990600"/>
            <a:ext cx="3184525" cy="245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4038600"/>
            <a:ext cx="32004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0" y="98539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(Female Perineum)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1219200"/>
            <a:ext cx="3592195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Boundaries: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207010" algn="just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Between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perineal membrane  (superiorly) </a:t>
            </a:r>
            <a:r>
              <a:rPr spc="-5" dirty="0">
                <a:latin typeface="Calibri"/>
                <a:cs typeface="Calibri"/>
              </a:rPr>
              <a:t>and Colles’ </a:t>
            </a:r>
            <a:r>
              <a:rPr spc="-10" dirty="0">
                <a:latin typeface="Calibri"/>
                <a:cs typeface="Calibri"/>
              </a:rPr>
              <a:t>fascia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(inferiorly).</a:t>
            </a:r>
            <a:endParaRPr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Contents: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Clitoris.</a:t>
            </a:r>
            <a:endParaRPr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Bulb of the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vestibule.</a:t>
            </a:r>
            <a:endParaRPr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Greater vestibular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glands.</a:t>
            </a:r>
            <a:endParaRPr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Deep perineal branches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spc="-10" dirty="0">
                <a:latin typeface="Calibri"/>
                <a:cs typeface="Calibri"/>
              </a:rPr>
              <a:t>internal  </a:t>
            </a:r>
            <a:r>
              <a:rPr spc="-5" dirty="0">
                <a:latin typeface="Calibri"/>
                <a:cs typeface="Calibri"/>
              </a:rPr>
              <a:t>pudendal </a:t>
            </a:r>
            <a:r>
              <a:rPr spc="-10" dirty="0">
                <a:latin typeface="Calibri"/>
                <a:cs typeface="Calibri"/>
              </a:rPr>
              <a:t>vessels </a:t>
            </a:r>
            <a:r>
              <a:rPr spc="-5" dirty="0">
                <a:latin typeface="Calibri"/>
                <a:cs typeface="Calibri"/>
              </a:rPr>
              <a:t>and pudendal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nerves.</a:t>
            </a:r>
            <a:endParaRPr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15" dirty="0">
                <a:latin typeface="Calibri"/>
                <a:cs typeface="Calibri"/>
              </a:rPr>
              <a:t>Part </a:t>
            </a:r>
            <a:r>
              <a:rPr spc="-5" dirty="0">
                <a:latin typeface="Calibri"/>
                <a:cs typeface="Calibri"/>
              </a:rPr>
              <a:t>of the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urethra</a:t>
            </a:r>
            <a:endParaRPr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u="sng" spc="-5" dirty="0">
                <a:latin typeface="Calibri"/>
                <a:cs typeface="Calibri"/>
              </a:rPr>
              <a:t>Superficial perineal</a:t>
            </a:r>
            <a:r>
              <a:rPr u="sng" spc="-75" dirty="0">
                <a:latin typeface="Calibri"/>
                <a:cs typeface="Calibri"/>
              </a:rPr>
              <a:t> </a:t>
            </a:r>
            <a:r>
              <a:rPr u="sng" spc="-5" dirty="0">
                <a:latin typeface="Calibri"/>
                <a:cs typeface="Calibri"/>
              </a:rPr>
              <a:t>muscles:</a:t>
            </a:r>
            <a:endParaRPr u="sng" dirty="0">
              <a:latin typeface="Calibri"/>
              <a:cs typeface="Calibri"/>
            </a:endParaRPr>
          </a:p>
          <a:p>
            <a:pPr marL="812800" marR="287020" lvl="1" indent="-342900" algn="just">
              <a:lnSpc>
                <a:spcPct val="100000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Superficial 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transverse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perineal 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muscles.</a:t>
            </a:r>
            <a:endParaRPr dirty="0">
              <a:latin typeface="Calibri"/>
              <a:cs typeface="Calibri"/>
            </a:endParaRPr>
          </a:p>
          <a:p>
            <a:pPr marL="812800" lvl="1" indent="-342900" algn="just">
              <a:lnSpc>
                <a:spcPct val="100000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Bulbospongiosus</a:t>
            </a:r>
            <a:r>
              <a:rPr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muscles.</a:t>
            </a:r>
            <a:endParaRPr dirty="0">
              <a:latin typeface="Calibri"/>
              <a:cs typeface="Calibri"/>
            </a:endParaRPr>
          </a:p>
          <a:p>
            <a:pPr marL="812800" lvl="1" indent="-342900" algn="just">
              <a:lnSpc>
                <a:spcPct val="100000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Ischiocavernosus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muscles</a:t>
            </a:r>
            <a:r>
              <a:rPr spc="-5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0" y="98539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(Female Perineum)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7083" r="14495" b="4167"/>
          <a:stretch>
            <a:fillRect/>
          </a:stretch>
        </p:blipFill>
        <p:spPr bwMode="auto">
          <a:xfrm>
            <a:off x="3657600" y="1295400"/>
            <a:ext cx="53340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1524000"/>
            <a:ext cx="4796155" cy="396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Boundaries: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6350" algn="just">
              <a:lnSpc>
                <a:spcPct val="100000"/>
              </a:lnSpc>
              <a:spcBef>
                <a:spcPts val="384"/>
              </a:spcBef>
            </a:pPr>
            <a:r>
              <a:rPr lang="en-US" sz="1600" spc="-5" dirty="0" smtClean="0">
                <a:latin typeface="Calibri"/>
                <a:cs typeface="Calibri"/>
              </a:rPr>
              <a:t>- </a:t>
            </a:r>
            <a:r>
              <a:rPr sz="1600" spc="-5" dirty="0" smtClean="0">
                <a:latin typeface="Calibri"/>
                <a:cs typeface="Calibri"/>
              </a:rPr>
              <a:t>Between </a:t>
            </a:r>
            <a:r>
              <a:rPr sz="1600" spc="-5" dirty="0">
                <a:latin typeface="Calibri"/>
                <a:cs typeface="Calibri"/>
              </a:rPr>
              <a:t>the superior and </a:t>
            </a:r>
            <a:r>
              <a:rPr sz="1600" spc="-10" dirty="0">
                <a:latin typeface="Calibri"/>
                <a:cs typeface="Calibri"/>
              </a:rPr>
              <a:t>inferior fascia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the  urogenital diaphragm.... </a:t>
            </a:r>
            <a:r>
              <a:rPr sz="1600" spc="-5" dirty="0">
                <a:latin typeface="Calibri"/>
                <a:cs typeface="Calibri"/>
              </a:rPr>
              <a:t>(superior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the perineal  </a:t>
            </a:r>
            <a:r>
              <a:rPr sz="1600" spc="-10" dirty="0">
                <a:latin typeface="Calibri"/>
                <a:cs typeface="Calibri"/>
              </a:rPr>
              <a:t>membrane).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Contents: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latin typeface="Calibri"/>
                <a:cs typeface="Calibri"/>
              </a:rPr>
              <a:t>- Muscles of the </a:t>
            </a:r>
            <a:r>
              <a:rPr sz="1600" b="1" spc="-10" dirty="0">
                <a:latin typeface="Calibri"/>
                <a:cs typeface="Calibri"/>
              </a:rPr>
              <a:t>urogenital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diaphragm:</a:t>
            </a:r>
            <a:endParaRPr sz="1600" b="1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#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External </a:t>
            </a:r>
            <a:r>
              <a:rPr sz="1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urethral</a:t>
            </a:r>
            <a:r>
              <a:rPr sz="1600" b="1" spc="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sphincter.</a:t>
            </a:r>
            <a:endParaRPr sz="16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#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Compressor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urethrae.</a:t>
            </a:r>
            <a:endParaRPr sz="16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#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Urethrovaginal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sphincter.</a:t>
            </a:r>
            <a:endParaRPr sz="16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# Deep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transverse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perineal</a:t>
            </a:r>
            <a:r>
              <a:rPr sz="16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muscle.</a:t>
            </a:r>
            <a:endParaRPr sz="1600" dirty="0">
              <a:latin typeface="Calibri"/>
              <a:cs typeface="Calibri"/>
            </a:endParaRPr>
          </a:p>
          <a:p>
            <a:pPr marL="506095" indent="-150495" algn="just">
              <a:lnSpc>
                <a:spcPct val="100000"/>
              </a:lnSpc>
              <a:spcBef>
                <a:spcPts val="385"/>
              </a:spcBef>
              <a:buChar char="-"/>
              <a:tabLst>
                <a:tab pos="506730" algn="l"/>
              </a:tabLst>
            </a:pPr>
            <a:r>
              <a:rPr sz="1600" spc="-10" dirty="0">
                <a:latin typeface="Calibri"/>
                <a:cs typeface="Calibri"/>
              </a:rPr>
              <a:t>Dorsal  branches  </a:t>
            </a:r>
            <a:r>
              <a:rPr sz="1600" spc="-5" dirty="0">
                <a:latin typeface="Calibri"/>
                <a:cs typeface="Calibri"/>
              </a:rPr>
              <a:t>of  </a:t>
            </a:r>
            <a:r>
              <a:rPr sz="1600" spc="-10" dirty="0">
                <a:latin typeface="Calibri"/>
                <a:cs typeface="Calibri"/>
              </a:rPr>
              <a:t>internal  pudendal  </a:t>
            </a:r>
            <a:r>
              <a:rPr sz="1600" spc="-5" dirty="0">
                <a:latin typeface="Calibri"/>
                <a:cs typeface="Calibri"/>
              </a:rPr>
              <a:t>vessels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endParaRPr sz="16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pudendal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nerves.</a:t>
            </a:r>
            <a:endParaRPr sz="1600" dirty="0">
              <a:latin typeface="Calibri"/>
              <a:cs typeface="Calibri"/>
            </a:endParaRPr>
          </a:p>
          <a:p>
            <a:pPr marL="462280" indent="-106680" algn="just">
              <a:lnSpc>
                <a:spcPct val="100000"/>
              </a:lnSpc>
              <a:spcBef>
                <a:spcPts val="380"/>
              </a:spcBef>
              <a:buChar char="-"/>
              <a:tabLst>
                <a:tab pos="462280" algn="l"/>
              </a:tabLst>
            </a:pPr>
            <a:r>
              <a:rPr sz="1600" spc="-15" dirty="0">
                <a:latin typeface="Calibri"/>
                <a:cs typeface="Calibri"/>
              </a:rPr>
              <a:t>Part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urethra.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762000"/>
            <a:ext cx="4070604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3505200"/>
            <a:ext cx="4114800" cy="306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(Female Perineum)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09800" y="762000"/>
            <a:ext cx="4829175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3810000"/>
            <a:ext cx="8682990" cy="275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•</a:t>
            </a:r>
            <a:r>
              <a:rPr sz="14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Location of </a:t>
            </a:r>
            <a:r>
              <a:rPr sz="1400" b="1" spc="-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ischioanal</a:t>
            </a:r>
            <a:r>
              <a:rPr sz="14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fossa</a:t>
            </a:r>
            <a:r>
              <a:rPr sz="14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469900" lvl="1" algn="just">
              <a:buFont typeface="Arial" pitchFamily="34" charset="0"/>
              <a:buChar char="•"/>
            </a:pPr>
            <a:r>
              <a:rPr sz="1400" b="1" spc="-10" dirty="0" smtClean="0">
                <a:latin typeface="Arial"/>
                <a:cs typeface="Arial"/>
              </a:rPr>
              <a:t>Wedge-shaped </a:t>
            </a:r>
            <a:r>
              <a:rPr sz="1400" b="1" spc="-5" dirty="0" smtClean="0">
                <a:latin typeface="Arial"/>
                <a:cs typeface="Arial"/>
              </a:rPr>
              <a:t>space </a:t>
            </a:r>
            <a:r>
              <a:rPr sz="1400" b="1" spc="-5" dirty="0">
                <a:latin typeface="Arial"/>
                <a:cs typeface="Arial"/>
              </a:rPr>
              <a:t>between</a:t>
            </a:r>
            <a:r>
              <a:rPr sz="1400" spc="-5" dirty="0">
                <a:latin typeface="Arial"/>
                <a:cs typeface="Arial"/>
              </a:rPr>
              <a:t>: Anal canal, obturator internus, pelvic diaphragm,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 smtClean="0">
                <a:latin typeface="Arial"/>
                <a:cs typeface="Arial"/>
              </a:rPr>
              <a:t>skin.</a:t>
            </a:r>
            <a:endParaRPr lang="en-US" sz="1400" dirty="0">
              <a:latin typeface="Arial"/>
              <a:cs typeface="Arial"/>
            </a:endParaRPr>
          </a:p>
          <a:p>
            <a:pPr marL="469900" lvl="1" algn="just">
              <a:buFont typeface="Arial" pitchFamily="34" charset="0"/>
              <a:buChar char="•"/>
            </a:pPr>
            <a:r>
              <a:rPr sz="1400" dirty="0" smtClean="0">
                <a:latin typeface="Arial"/>
                <a:cs typeface="Arial"/>
              </a:rPr>
              <a:t>It </a:t>
            </a:r>
            <a:r>
              <a:rPr sz="1400" dirty="0">
                <a:latin typeface="Arial"/>
                <a:cs typeface="Arial"/>
              </a:rPr>
              <a:t>is filled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fat and loose connective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tissue.</a:t>
            </a:r>
            <a:endParaRPr lang="en-US" sz="1400" dirty="0" smtClean="0">
              <a:latin typeface="Arial"/>
              <a:cs typeface="Arial"/>
            </a:endParaRPr>
          </a:p>
          <a:p>
            <a:pPr marL="469900" lvl="1" algn="just">
              <a:buFont typeface="Arial" pitchFamily="34" charset="0"/>
              <a:buChar char="•"/>
            </a:pPr>
            <a:r>
              <a:rPr sz="1400" b="1" spc="-10" dirty="0" smtClean="0">
                <a:latin typeface="Arial"/>
                <a:cs typeface="Arial"/>
              </a:rPr>
              <a:t>Note</a:t>
            </a:r>
            <a:r>
              <a:rPr sz="1400" spc="-10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fat bodies support the anal canal but </a:t>
            </a:r>
            <a:r>
              <a:rPr sz="140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readily </a:t>
            </a:r>
            <a:r>
              <a:rPr sz="1400" dirty="0">
                <a:latin typeface="Arial"/>
                <a:cs typeface="Arial"/>
              </a:rPr>
              <a:t>displaced </a:t>
            </a:r>
            <a:r>
              <a:rPr sz="1400" spc="-5" dirty="0">
                <a:latin typeface="Arial"/>
                <a:cs typeface="Arial"/>
              </a:rPr>
              <a:t>to permit expansion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anal canal  </a:t>
            </a:r>
            <a:r>
              <a:rPr sz="1400" dirty="0">
                <a:latin typeface="Arial"/>
                <a:cs typeface="Arial"/>
              </a:rPr>
              <a:t>during the passage </a:t>
            </a:r>
            <a:r>
              <a:rPr sz="1400" spc="-5" dirty="0">
                <a:latin typeface="Arial"/>
                <a:cs typeface="Arial"/>
              </a:rPr>
              <a:t>of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feces.</a:t>
            </a:r>
          </a:p>
          <a:p>
            <a:pPr marL="12700" algn="just">
              <a:lnSpc>
                <a:spcPct val="100000"/>
              </a:lnSpc>
              <a:spcBef>
                <a:spcPts val="145"/>
              </a:spcBef>
              <a:buFont typeface="Arial" pitchFamily="34" charset="0"/>
              <a:buChar char="•"/>
            </a:pPr>
            <a:r>
              <a:rPr sz="14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Boundaries:</a:t>
            </a:r>
            <a:endParaRPr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56285" lvl="1" indent="-286385" algn="just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5" dirty="0">
                <a:latin typeface="Arial"/>
                <a:cs typeface="Arial"/>
              </a:rPr>
              <a:t>Laterally: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ischium,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inferior part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obturator internus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its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fascia.</a:t>
            </a:r>
          </a:p>
          <a:p>
            <a:pPr marL="756285" lvl="1" indent="-286385" algn="just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Arial"/>
                <a:cs typeface="Arial"/>
              </a:rPr>
              <a:t>Medially: </a:t>
            </a:r>
            <a:r>
              <a:rPr sz="1400" spc="-5" dirty="0">
                <a:latin typeface="Arial"/>
                <a:cs typeface="Arial"/>
              </a:rPr>
              <a:t>Rectum, and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anal </a:t>
            </a:r>
            <a:r>
              <a:rPr sz="1400" dirty="0">
                <a:latin typeface="Arial"/>
                <a:cs typeface="Arial"/>
              </a:rPr>
              <a:t>canal,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their associated </a:t>
            </a:r>
            <a:r>
              <a:rPr sz="1400" spc="-5" dirty="0">
                <a:latin typeface="Arial"/>
                <a:cs typeface="Arial"/>
              </a:rPr>
              <a:t>lavetor ani and anal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sphincters.</a:t>
            </a:r>
          </a:p>
          <a:p>
            <a:pPr marL="756285" lvl="1" indent="-286385" algn="just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5" dirty="0">
                <a:latin typeface="Arial"/>
                <a:cs typeface="Arial"/>
              </a:rPr>
              <a:t>Posteriorly: </a:t>
            </a:r>
            <a:r>
              <a:rPr sz="1400" dirty="0">
                <a:latin typeface="Arial"/>
                <a:cs typeface="Arial"/>
              </a:rPr>
              <a:t>Sacrotuberous ligament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overlying </a:t>
            </a:r>
            <a:r>
              <a:rPr sz="1400" dirty="0">
                <a:latin typeface="Arial"/>
                <a:cs typeface="Arial"/>
              </a:rPr>
              <a:t>gluteus </a:t>
            </a:r>
            <a:r>
              <a:rPr sz="1400" spc="-5" dirty="0">
                <a:latin typeface="Arial"/>
                <a:cs typeface="Arial"/>
              </a:rPr>
              <a:t>maximus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muscle.</a:t>
            </a:r>
          </a:p>
          <a:p>
            <a:pPr marL="756285" lvl="1" indent="-286385" algn="just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Arial"/>
                <a:cs typeface="Arial"/>
              </a:rPr>
              <a:t>Anteriorly: </a:t>
            </a:r>
            <a:r>
              <a:rPr sz="1400" dirty="0">
                <a:latin typeface="Arial"/>
                <a:cs typeface="Arial"/>
              </a:rPr>
              <a:t>Base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urogenital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diaphragm.</a:t>
            </a:r>
          </a:p>
          <a:p>
            <a:pPr marL="756285" lvl="1" indent="-286385" algn="just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Arial"/>
                <a:cs typeface="Arial"/>
              </a:rPr>
              <a:t>Inferiorly: </a:t>
            </a:r>
            <a:r>
              <a:rPr sz="1400" dirty="0">
                <a:latin typeface="Arial"/>
                <a:cs typeface="Arial"/>
              </a:rPr>
              <a:t>Skin </a:t>
            </a:r>
            <a:r>
              <a:rPr sz="1400" spc="-5" dirty="0">
                <a:latin typeface="Arial"/>
                <a:cs typeface="Arial"/>
              </a:rPr>
              <a:t>and deep </a:t>
            </a:r>
            <a:r>
              <a:rPr sz="1400" dirty="0">
                <a:latin typeface="Arial"/>
                <a:cs typeface="Arial"/>
              </a:rPr>
              <a:t>fascia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perineum.</a:t>
            </a:r>
          </a:p>
          <a:p>
            <a:pPr marL="756285" lvl="1" indent="-286385" algn="just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Arial"/>
                <a:cs typeface="Arial"/>
              </a:rPr>
              <a:t>Apex: </a:t>
            </a:r>
            <a:r>
              <a:rPr sz="1400" spc="-5" dirty="0">
                <a:latin typeface="Arial"/>
                <a:cs typeface="Arial"/>
              </a:rPr>
              <a:t>Between </a:t>
            </a:r>
            <a:r>
              <a:rPr sz="1400" dirty="0">
                <a:latin typeface="Arial"/>
                <a:cs typeface="Arial"/>
              </a:rPr>
              <a:t>obturator fascia </a:t>
            </a:r>
            <a:r>
              <a:rPr sz="1400" spc="-5" dirty="0">
                <a:latin typeface="Arial"/>
                <a:cs typeface="Arial"/>
              </a:rPr>
              <a:t>and levetor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ani.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(Female Perineum)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28600" y="1981200"/>
            <a:ext cx="345821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•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Pudendal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 ilio-inguinal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nerve</a:t>
            </a:r>
            <a:r>
              <a:rPr sz="1600" b="1" spc="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blocks: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2514600"/>
            <a:ext cx="44907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0" dirty="0">
                <a:latin typeface="Arial"/>
                <a:cs typeface="Arial"/>
              </a:rPr>
              <a:t>•</a:t>
            </a:r>
            <a:r>
              <a:rPr sz="1600" spc="-50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relieve </a:t>
            </a:r>
            <a:r>
              <a:rPr sz="1600" spc="-5" dirty="0">
                <a:latin typeface="Calibri"/>
                <a:cs typeface="Calibri"/>
              </a:rPr>
              <a:t>the pain </a:t>
            </a:r>
            <a:r>
              <a:rPr sz="1600" spc="-10" dirty="0">
                <a:latin typeface="Calibri"/>
                <a:cs typeface="Calibri"/>
              </a:rPr>
              <a:t>experienced </a:t>
            </a:r>
            <a:r>
              <a:rPr sz="1600" spc="-5" dirty="0">
                <a:latin typeface="Calibri"/>
                <a:cs typeface="Calibri"/>
              </a:rPr>
              <a:t>during </a:t>
            </a:r>
            <a:r>
              <a:rPr sz="1600" spc="-10" dirty="0">
                <a:latin typeface="Calibri"/>
                <a:cs typeface="Calibri"/>
              </a:rPr>
              <a:t>childbirth,  </a:t>
            </a:r>
            <a:r>
              <a:rPr sz="1600" spc="-5" dirty="0">
                <a:latin typeface="Calibri"/>
                <a:cs typeface="Calibri"/>
              </a:rPr>
              <a:t>pudendal nerve block </a:t>
            </a:r>
            <a:r>
              <a:rPr sz="1600" spc="-10" dirty="0">
                <a:latin typeface="Calibri"/>
                <a:cs typeface="Calibri"/>
              </a:rPr>
              <a:t>anesthesia </a:t>
            </a:r>
            <a:r>
              <a:rPr sz="1600" spc="-15" dirty="0">
                <a:latin typeface="Calibri"/>
                <a:cs typeface="Calibri"/>
              </a:rPr>
              <a:t>may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performed  by </a:t>
            </a:r>
            <a:r>
              <a:rPr sz="1600" spc="-5" dirty="0">
                <a:latin typeface="Calibri"/>
                <a:cs typeface="Calibri"/>
              </a:rPr>
              <a:t>injecting a </a:t>
            </a:r>
            <a:r>
              <a:rPr sz="1600" spc="-10" dirty="0">
                <a:latin typeface="Calibri"/>
                <a:cs typeface="Calibri"/>
              </a:rPr>
              <a:t>local anesthetic agent into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tissues  surrounding </a:t>
            </a:r>
            <a:r>
              <a:rPr sz="1600" spc="-5" dirty="0">
                <a:latin typeface="Calibri"/>
                <a:cs typeface="Calibri"/>
              </a:rPr>
              <a:t>the pudendal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nerve.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3810000"/>
            <a:ext cx="449008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spc="-5" dirty="0">
                <a:latin typeface="Calibri"/>
                <a:cs typeface="Calibri"/>
              </a:rPr>
              <a:t>Although a </a:t>
            </a:r>
            <a:r>
              <a:rPr sz="1600" spc="-10" dirty="0">
                <a:latin typeface="Calibri"/>
                <a:cs typeface="Calibri"/>
              </a:rPr>
              <a:t>pudendal </a:t>
            </a:r>
            <a:r>
              <a:rPr sz="1600" spc="-5" dirty="0">
                <a:latin typeface="Calibri"/>
                <a:cs typeface="Calibri"/>
              </a:rPr>
              <a:t>nerve block </a:t>
            </a:r>
            <a:r>
              <a:rPr sz="1600" spc="-10" dirty="0">
                <a:latin typeface="Calibri"/>
                <a:cs typeface="Calibri"/>
              </a:rPr>
              <a:t>anesthetizes most  </a:t>
            </a:r>
            <a:r>
              <a:rPr sz="1600" spc="-5" dirty="0">
                <a:latin typeface="Calibri"/>
                <a:cs typeface="Calibri"/>
              </a:rPr>
              <a:t>of the perineum, </a:t>
            </a:r>
            <a:r>
              <a:rPr sz="1600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does not </a:t>
            </a:r>
            <a:r>
              <a:rPr sz="1600" spc="-5" dirty="0">
                <a:latin typeface="Calibri"/>
                <a:cs typeface="Calibri"/>
              </a:rPr>
              <a:t>abolish </a:t>
            </a:r>
            <a:r>
              <a:rPr sz="1600" spc="-10" dirty="0">
                <a:latin typeface="Calibri"/>
                <a:cs typeface="Calibri"/>
              </a:rPr>
              <a:t>sensation </a:t>
            </a:r>
            <a:r>
              <a:rPr sz="1600" spc="-15" dirty="0">
                <a:latin typeface="Calibri"/>
                <a:cs typeface="Calibri"/>
              </a:rPr>
              <a:t>from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anterior </a:t>
            </a:r>
            <a:r>
              <a:rPr sz="1600" spc="-5" dirty="0">
                <a:latin typeface="Calibri"/>
                <a:cs typeface="Calibri"/>
              </a:rPr>
              <a:t>part of the perineum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innervated  by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ilio-inguinal </a:t>
            </a:r>
            <a:r>
              <a:rPr sz="1600" spc="-5" dirty="0">
                <a:latin typeface="Calibri"/>
                <a:cs typeface="Calibri"/>
              </a:rPr>
              <a:t>nerve. </a:t>
            </a:r>
            <a:r>
              <a:rPr sz="1600" spc="-75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abolish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pain </a:t>
            </a:r>
            <a:r>
              <a:rPr sz="1600" spc="-15" dirty="0"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the  anterior </a:t>
            </a:r>
            <a:r>
              <a:rPr sz="1600" spc="-5" dirty="0">
                <a:latin typeface="Calibri"/>
                <a:cs typeface="Calibri"/>
              </a:rPr>
              <a:t>part of the perineum, an </a:t>
            </a:r>
            <a:r>
              <a:rPr sz="1600" spc="-10" dirty="0">
                <a:latin typeface="Calibri"/>
                <a:cs typeface="Calibri"/>
              </a:rPr>
              <a:t>ilio-inguinal nerve  </a:t>
            </a:r>
            <a:r>
              <a:rPr sz="1600" spc="-5" dirty="0">
                <a:latin typeface="Calibri"/>
                <a:cs typeface="Calibri"/>
              </a:rPr>
              <a:t>block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performed.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800" y="0"/>
            <a:ext cx="1219200" cy="877253"/>
          </a:xfrm>
          <a:custGeom>
            <a:avLst/>
            <a:gdLst/>
            <a:ahLst/>
            <a:cxnLst/>
            <a:rect l="l" t="t" r="r" b="b"/>
            <a:pathLst>
              <a:path w="1219200" h="1169670">
                <a:moveTo>
                  <a:pt x="0" y="1169555"/>
                </a:moveTo>
                <a:lnTo>
                  <a:pt x="1219200" y="1169555"/>
                </a:lnTo>
                <a:lnTo>
                  <a:pt x="1219200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0" y="282461"/>
            <a:ext cx="472440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28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(Female Perineum)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46875" t="12969" r="14583" b="3657"/>
          <a:stretch>
            <a:fillRect/>
          </a:stretch>
        </p:blipFill>
        <p:spPr bwMode="auto">
          <a:xfrm>
            <a:off x="5334000" y="2895600"/>
            <a:ext cx="3276600" cy="3706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4009304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14800" y="1752600"/>
            <a:ext cx="4780026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1981200"/>
            <a:ext cx="3651885" cy="2970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Ischio-anal</a:t>
            </a:r>
            <a:r>
              <a:rPr sz="1600" b="1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abscess: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spc="-5" dirty="0">
                <a:latin typeface="Calibri"/>
                <a:cs typeface="Calibri"/>
              </a:rPr>
              <a:t>The ischio-anal </a:t>
            </a:r>
            <a:r>
              <a:rPr sz="1600" spc="-15" dirty="0">
                <a:latin typeface="Calibri"/>
                <a:cs typeface="Calibri"/>
              </a:rPr>
              <a:t>fossae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occasionally </a:t>
            </a:r>
            <a:r>
              <a:rPr sz="1600" spc="-10" dirty="0">
                <a:latin typeface="Calibri"/>
                <a:cs typeface="Calibri"/>
              </a:rPr>
              <a:t>the  </a:t>
            </a:r>
            <a:r>
              <a:rPr sz="1600" spc="-5" dirty="0">
                <a:latin typeface="Calibri"/>
                <a:cs typeface="Calibri"/>
              </a:rPr>
              <a:t>sites of </a:t>
            </a:r>
            <a:r>
              <a:rPr sz="1600" spc="-10" dirty="0">
                <a:latin typeface="Calibri"/>
                <a:cs typeface="Calibri"/>
              </a:rPr>
              <a:t>infection, </a:t>
            </a:r>
            <a:r>
              <a:rPr sz="1600" spc="-5" dirty="0">
                <a:latin typeface="Calibri"/>
                <a:cs typeface="Calibri"/>
              </a:rPr>
              <a:t>which </a:t>
            </a:r>
            <a:r>
              <a:rPr sz="1600" spc="-15" dirty="0">
                <a:latin typeface="Calibri"/>
                <a:cs typeface="Calibri"/>
              </a:rPr>
              <a:t>may </a:t>
            </a:r>
            <a:r>
              <a:rPr sz="1600" spc="-5" dirty="0">
                <a:latin typeface="Calibri"/>
                <a:cs typeface="Calibri"/>
              </a:rPr>
              <a:t>result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the  formation </a:t>
            </a:r>
            <a:r>
              <a:rPr sz="1600" spc="-5" dirty="0">
                <a:latin typeface="Calibri"/>
                <a:cs typeface="Calibri"/>
              </a:rPr>
              <a:t>of ishio-anal abscesses. </a:t>
            </a:r>
            <a:r>
              <a:rPr sz="1600" spc="-10" dirty="0">
                <a:latin typeface="Calibri"/>
                <a:cs typeface="Calibri"/>
              </a:rPr>
              <a:t>These  collections </a:t>
            </a:r>
            <a:r>
              <a:rPr sz="1600" spc="-5" dirty="0">
                <a:latin typeface="Calibri"/>
                <a:cs typeface="Calibri"/>
              </a:rPr>
              <a:t>of pus </a:t>
            </a:r>
            <a:r>
              <a:rPr sz="1600" spc="-15" dirty="0">
                <a:latin typeface="Calibri"/>
                <a:cs typeface="Calibri"/>
              </a:rPr>
              <a:t>are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painful.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spc="-5" dirty="0">
                <a:latin typeface="Calibri"/>
                <a:cs typeface="Calibri"/>
              </a:rPr>
              <a:t>Diagnostic signs </a:t>
            </a:r>
            <a:r>
              <a:rPr sz="1600" spc="-10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fullness and  tenderness between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anus and </a:t>
            </a:r>
            <a:r>
              <a:rPr sz="1600" spc="-10" dirty="0">
                <a:latin typeface="Calibri"/>
                <a:cs typeface="Calibri"/>
              </a:rPr>
              <a:t>the  </a:t>
            </a:r>
            <a:r>
              <a:rPr sz="1600" spc="-5" dirty="0">
                <a:latin typeface="Calibri"/>
                <a:cs typeface="Calibri"/>
              </a:rPr>
              <a:t>ischial </a:t>
            </a:r>
            <a:r>
              <a:rPr sz="1600" spc="-20" dirty="0">
                <a:latin typeface="Calibri"/>
                <a:cs typeface="Calibri"/>
              </a:rPr>
              <a:t>tuberosity.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perineal </a:t>
            </a:r>
            <a:r>
              <a:rPr sz="1600" spc="-5" dirty="0">
                <a:latin typeface="Calibri"/>
                <a:cs typeface="Calibri"/>
              </a:rPr>
              <a:t>abscess </a:t>
            </a:r>
            <a:r>
              <a:rPr sz="1600" spc="-15" dirty="0">
                <a:latin typeface="Calibri"/>
                <a:cs typeface="Calibri"/>
              </a:rPr>
              <a:t>may  </a:t>
            </a:r>
            <a:r>
              <a:rPr sz="1600" spc="-10" dirty="0">
                <a:latin typeface="Calibri"/>
                <a:cs typeface="Calibri"/>
              </a:rPr>
              <a:t>rupture </a:t>
            </a:r>
            <a:r>
              <a:rPr sz="1600" spc="-15" dirty="0">
                <a:latin typeface="Calibri"/>
                <a:cs typeface="Calibri"/>
              </a:rPr>
              <a:t>spontaneously, </a:t>
            </a:r>
            <a:r>
              <a:rPr sz="1600" spc="-5" dirty="0">
                <a:latin typeface="Calibri"/>
                <a:cs typeface="Calibri"/>
              </a:rPr>
              <a:t>opening </a:t>
            </a:r>
            <a:r>
              <a:rPr sz="1600" spc="-15" dirty="0">
                <a:latin typeface="Calibri"/>
                <a:cs typeface="Calibri"/>
              </a:rPr>
              <a:t>into </a:t>
            </a:r>
            <a:r>
              <a:rPr sz="1600" spc="-10" dirty="0">
                <a:latin typeface="Calibri"/>
                <a:cs typeface="Calibri"/>
              </a:rPr>
              <a:t>the  </a:t>
            </a:r>
            <a:r>
              <a:rPr sz="1600" spc="-5" dirty="0">
                <a:latin typeface="Calibri"/>
                <a:cs typeface="Calibri"/>
              </a:rPr>
              <a:t>anal canal, </a:t>
            </a:r>
            <a:r>
              <a:rPr sz="1600" spc="-10" dirty="0">
                <a:latin typeface="Calibri"/>
                <a:cs typeface="Calibri"/>
              </a:rPr>
              <a:t>rectum </a:t>
            </a:r>
            <a:r>
              <a:rPr sz="1600" spc="-5" dirty="0">
                <a:latin typeface="Calibri"/>
                <a:cs typeface="Calibri"/>
              </a:rPr>
              <a:t>or </a:t>
            </a:r>
            <a:r>
              <a:rPr sz="1600" spc="-10" dirty="0">
                <a:latin typeface="Calibri"/>
                <a:cs typeface="Calibri"/>
              </a:rPr>
              <a:t>perineal</a:t>
            </a:r>
            <a:r>
              <a:rPr sz="1600" spc="-5" dirty="0">
                <a:latin typeface="Calibri"/>
                <a:cs typeface="Calibri"/>
              </a:rPr>
              <a:t> skin.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(Female Perineum)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914400"/>
            <a:ext cx="8382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(Placenta)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914400"/>
            <a:ext cx="8458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3657600"/>
            <a:ext cx="47244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(Placenta)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800" y="1143000"/>
            <a:ext cx="8530590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Gonads </a:t>
            </a:r>
            <a:r>
              <a:rPr sz="1600" spc="-10" dirty="0">
                <a:latin typeface="Calibri"/>
                <a:cs typeface="Calibri"/>
              </a:rPr>
              <a:t>are formed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genital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ridge </a:t>
            </a:r>
            <a:r>
              <a:rPr sz="1600" spc="-5" dirty="0">
                <a:latin typeface="Calibri"/>
                <a:cs typeface="Calibri"/>
              </a:rPr>
              <a:t>which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located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posterior </a:t>
            </a:r>
            <a:r>
              <a:rPr sz="1600" spc="-5" dirty="0">
                <a:latin typeface="Calibri"/>
                <a:cs typeface="Calibri"/>
              </a:rPr>
              <a:t>abdominal </a:t>
            </a:r>
            <a:r>
              <a:rPr sz="1600" spc="-10" dirty="0">
                <a:latin typeface="Calibri"/>
                <a:cs typeface="Calibri"/>
              </a:rPr>
              <a:t>wall  (intermediate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mesoderm</a:t>
            </a:r>
            <a:r>
              <a:rPr lang="en-US" sz="1600" spc="-10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Primordial girm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cells </a:t>
            </a:r>
            <a:r>
              <a:rPr sz="1600" spc="-10" dirty="0">
                <a:latin typeface="Calibri"/>
                <a:cs typeface="Calibri"/>
              </a:rPr>
              <a:t>formed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epiblast </a:t>
            </a:r>
            <a:r>
              <a:rPr sz="1600" spc="-10" dirty="0">
                <a:latin typeface="Calibri"/>
                <a:cs typeface="Calibri"/>
              </a:rPr>
              <a:t>reside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yolk </a:t>
            </a:r>
            <a:r>
              <a:rPr sz="1600" spc="-5" dirty="0">
                <a:latin typeface="Calibri"/>
                <a:cs typeface="Calibri"/>
              </a:rPr>
              <a:t>sac. During the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baseline="26455" dirty="0">
                <a:latin typeface="Calibri"/>
                <a:cs typeface="Calibri"/>
              </a:rPr>
              <a:t>th </a:t>
            </a:r>
            <a:r>
              <a:rPr sz="1600" spc="-5" dirty="0">
                <a:latin typeface="Calibri"/>
                <a:cs typeface="Calibri"/>
              </a:rPr>
              <a:t>wk they will  </a:t>
            </a:r>
            <a:r>
              <a:rPr sz="1600" spc="-15" dirty="0">
                <a:latin typeface="Calibri"/>
                <a:cs typeface="Calibri"/>
              </a:rPr>
              <a:t>migrate from yolk </a:t>
            </a:r>
            <a:r>
              <a:rPr sz="1600" spc="-5" dirty="0">
                <a:latin typeface="Calibri"/>
                <a:cs typeface="Calibri"/>
              </a:rPr>
              <a:t>sac and </a:t>
            </a:r>
            <a:r>
              <a:rPr sz="1600" b="1" spc="-15" dirty="0">
                <a:latin typeface="Calibri"/>
                <a:cs typeface="Calibri"/>
              </a:rPr>
              <a:t>invade </a:t>
            </a:r>
            <a:r>
              <a:rPr sz="1600" b="1" spc="-10" dirty="0">
                <a:latin typeface="Calibri"/>
                <a:cs typeface="Calibri"/>
              </a:rPr>
              <a:t>the genital ridges </a:t>
            </a:r>
            <a:r>
              <a:rPr sz="1600" b="1" spc="-5" dirty="0">
                <a:latin typeface="Calibri"/>
                <a:cs typeface="Calibri"/>
              </a:rPr>
              <a:t>in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dirty="0">
                <a:latin typeface="Calibri"/>
                <a:cs typeface="Calibri"/>
              </a:rPr>
              <a:t>6</a:t>
            </a:r>
            <a:r>
              <a:rPr sz="1600" b="1" baseline="26455" dirty="0">
                <a:latin typeface="Calibri"/>
                <a:cs typeface="Calibri"/>
              </a:rPr>
              <a:t>th </a:t>
            </a:r>
            <a:r>
              <a:rPr sz="1600" b="1" spc="150" baseline="264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wk.</a:t>
            </a:r>
            <a:endParaRPr sz="1600" dirty="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Note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genital </a:t>
            </a:r>
            <a:r>
              <a:rPr sz="1600" spc="-5" dirty="0">
                <a:latin typeface="Calibri"/>
                <a:cs typeface="Calibri"/>
              </a:rPr>
              <a:t>ridges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also </a:t>
            </a:r>
            <a:r>
              <a:rPr sz="1600" spc="-10" dirty="0">
                <a:latin typeface="Calibri"/>
                <a:cs typeface="Calibri"/>
              </a:rPr>
              <a:t>formed </a:t>
            </a:r>
            <a:r>
              <a:rPr sz="1600" spc="-5" dirty="0">
                <a:latin typeface="Calibri"/>
                <a:cs typeface="Calibri"/>
              </a:rPr>
              <a:t>by: the </a:t>
            </a: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proliferation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 epithelium </a:t>
            </a:r>
            <a:r>
              <a:rPr sz="1600" spc="-10" dirty="0">
                <a:latin typeface="Calibri"/>
                <a:cs typeface="Calibri"/>
              </a:rPr>
              <a:t>and the 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condensation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 underlying</a:t>
            </a:r>
            <a:r>
              <a:rPr sz="16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mesenchyme.</a:t>
            </a:r>
            <a:endParaRPr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When primordial </a:t>
            </a:r>
            <a:r>
              <a:rPr sz="1600" spc="-10" dirty="0">
                <a:latin typeface="Calibri"/>
                <a:cs typeface="Calibri"/>
              </a:rPr>
              <a:t>germ </a:t>
            </a:r>
            <a:r>
              <a:rPr sz="1600" dirty="0">
                <a:latin typeface="Calibri"/>
                <a:cs typeface="Calibri"/>
              </a:rPr>
              <a:t>cells </a:t>
            </a:r>
            <a:r>
              <a:rPr sz="1600" spc="-10" dirty="0">
                <a:latin typeface="Calibri"/>
                <a:cs typeface="Calibri"/>
              </a:rPr>
              <a:t>reach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genital </a:t>
            </a:r>
            <a:r>
              <a:rPr sz="1600" spc="-5" dirty="0">
                <a:latin typeface="Calibri"/>
                <a:cs typeface="Calibri"/>
              </a:rPr>
              <a:t>ridges, </a:t>
            </a:r>
            <a:r>
              <a:rPr sz="1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primitive </a:t>
            </a:r>
            <a:r>
              <a:rPr sz="16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sex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cords </a:t>
            </a:r>
            <a:r>
              <a:rPr sz="1600" spc="-5" dirty="0">
                <a:latin typeface="Calibri"/>
                <a:cs typeface="Calibri"/>
              </a:rPr>
              <a:t>will be </a:t>
            </a:r>
            <a:r>
              <a:rPr sz="1600" spc="-10" dirty="0">
                <a:latin typeface="Calibri"/>
                <a:cs typeface="Calibri"/>
              </a:rPr>
              <a:t>formed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this  stage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gonad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known </a:t>
            </a:r>
            <a:r>
              <a:rPr sz="1600" spc="-5" dirty="0">
                <a:latin typeface="Calibri"/>
                <a:cs typeface="Calibri"/>
              </a:rPr>
              <a:t>as the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indifferent</a:t>
            </a:r>
            <a:r>
              <a:rPr sz="1600" b="1" spc="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gonad.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3657600"/>
            <a:ext cx="4419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3657600"/>
            <a:ext cx="4267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838200"/>
            <a:ext cx="8382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(Placenta)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762000"/>
            <a:ext cx="8305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048000"/>
            <a:ext cx="7924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819400"/>
            <a:ext cx="8305800" cy="25006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270"/>
              </a:spcBef>
              <a:tabLst>
                <a:tab pos="461645" algn="l"/>
              </a:tabLst>
            </a:pPr>
            <a:r>
              <a:rPr sz="1400" b="1" dirty="0">
                <a:latin typeface="Calibri"/>
                <a:cs typeface="Calibri"/>
              </a:rPr>
              <a:t>-	</a:t>
            </a:r>
            <a:r>
              <a:rPr sz="1400" b="1" u="heavy" spc="-5" dirty="0">
                <a:latin typeface="Calibri"/>
                <a:cs typeface="Calibri"/>
              </a:rPr>
              <a:t>Umbilical</a:t>
            </a:r>
            <a:r>
              <a:rPr sz="1400" b="1" u="heavy" spc="-75" dirty="0">
                <a:latin typeface="Calibri"/>
                <a:cs typeface="Calibri"/>
              </a:rPr>
              <a:t> </a:t>
            </a:r>
            <a:r>
              <a:rPr sz="1400" b="1" u="heavy" spc="-5" dirty="0">
                <a:latin typeface="Calibri"/>
                <a:cs typeface="Calibri"/>
              </a:rPr>
              <a:t>cord: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0" y="2286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en-US" sz="35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(Placenta)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  <a:b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All The Best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1143000"/>
            <a:ext cx="8001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1143000"/>
            <a:ext cx="228600" cy="28575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190500"/>
                </a:moveTo>
                <a:lnTo>
                  <a:pt x="5827" y="130308"/>
                </a:lnTo>
                <a:lnTo>
                  <a:pt x="22055" y="78016"/>
                </a:lnTo>
                <a:lnTo>
                  <a:pt x="46798" y="36771"/>
                </a:lnTo>
                <a:lnTo>
                  <a:pt x="78175" y="9717"/>
                </a:lnTo>
                <a:lnTo>
                  <a:pt x="114300" y="0"/>
                </a:lnTo>
                <a:lnTo>
                  <a:pt x="150424" y="9717"/>
                </a:lnTo>
                <a:lnTo>
                  <a:pt x="181801" y="36771"/>
                </a:lnTo>
                <a:lnTo>
                  <a:pt x="206544" y="78016"/>
                </a:lnTo>
                <a:lnTo>
                  <a:pt x="222772" y="130308"/>
                </a:lnTo>
                <a:lnTo>
                  <a:pt x="228600" y="190500"/>
                </a:lnTo>
                <a:lnTo>
                  <a:pt x="222772" y="250691"/>
                </a:lnTo>
                <a:lnTo>
                  <a:pt x="206544" y="302983"/>
                </a:lnTo>
                <a:lnTo>
                  <a:pt x="181801" y="344228"/>
                </a:lnTo>
                <a:lnTo>
                  <a:pt x="150424" y="371282"/>
                </a:lnTo>
                <a:lnTo>
                  <a:pt x="114300" y="381000"/>
                </a:lnTo>
                <a:lnTo>
                  <a:pt x="78175" y="371282"/>
                </a:lnTo>
                <a:lnTo>
                  <a:pt x="46798" y="344228"/>
                </a:lnTo>
                <a:lnTo>
                  <a:pt x="22055" y="302983"/>
                </a:lnTo>
                <a:lnTo>
                  <a:pt x="5827" y="250691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8151" y="755523"/>
            <a:ext cx="475488" cy="440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1" y="857250"/>
            <a:ext cx="277495" cy="291465"/>
          </a:xfrm>
          <a:custGeom>
            <a:avLst/>
            <a:gdLst/>
            <a:ahLst/>
            <a:cxnLst/>
            <a:rect l="l" t="t" r="r" b="b"/>
            <a:pathLst>
              <a:path w="277494" h="388619">
                <a:moveTo>
                  <a:pt x="28868" y="41241"/>
                </a:moveTo>
                <a:lnTo>
                  <a:pt x="30975" y="66383"/>
                </a:lnTo>
                <a:lnTo>
                  <a:pt x="256286" y="388238"/>
                </a:lnTo>
                <a:lnTo>
                  <a:pt x="277113" y="373761"/>
                </a:lnTo>
                <a:lnTo>
                  <a:pt x="51681" y="51779"/>
                </a:lnTo>
                <a:lnTo>
                  <a:pt x="28868" y="41241"/>
                </a:lnTo>
                <a:close/>
              </a:path>
              <a:path w="277494" h="388619">
                <a:moveTo>
                  <a:pt x="0" y="0"/>
                </a:moveTo>
                <a:lnTo>
                  <a:pt x="9017" y="109600"/>
                </a:lnTo>
                <a:lnTo>
                  <a:pt x="9651" y="116586"/>
                </a:lnTo>
                <a:lnTo>
                  <a:pt x="15748" y="121792"/>
                </a:lnTo>
                <a:lnTo>
                  <a:pt x="22732" y="121158"/>
                </a:lnTo>
                <a:lnTo>
                  <a:pt x="29718" y="120650"/>
                </a:lnTo>
                <a:lnTo>
                  <a:pt x="34925" y="114426"/>
                </a:lnTo>
                <a:lnTo>
                  <a:pt x="34417" y="107441"/>
                </a:lnTo>
                <a:lnTo>
                  <a:pt x="30975" y="66383"/>
                </a:lnTo>
                <a:lnTo>
                  <a:pt x="4063" y="27939"/>
                </a:lnTo>
                <a:lnTo>
                  <a:pt x="24764" y="13335"/>
                </a:lnTo>
                <a:lnTo>
                  <a:pt x="28956" y="13335"/>
                </a:lnTo>
                <a:lnTo>
                  <a:pt x="0" y="0"/>
                </a:lnTo>
                <a:close/>
              </a:path>
              <a:path w="277494" h="388619">
                <a:moveTo>
                  <a:pt x="28956" y="13335"/>
                </a:moveTo>
                <a:lnTo>
                  <a:pt x="24764" y="13335"/>
                </a:lnTo>
                <a:lnTo>
                  <a:pt x="51681" y="51779"/>
                </a:lnTo>
                <a:lnTo>
                  <a:pt x="89154" y="69087"/>
                </a:lnTo>
                <a:lnTo>
                  <a:pt x="95631" y="72009"/>
                </a:lnTo>
                <a:lnTo>
                  <a:pt x="103124" y="69214"/>
                </a:lnTo>
                <a:lnTo>
                  <a:pt x="108966" y="56514"/>
                </a:lnTo>
                <a:lnTo>
                  <a:pt x="106172" y="48895"/>
                </a:lnTo>
                <a:lnTo>
                  <a:pt x="28956" y="13335"/>
                </a:lnTo>
                <a:close/>
              </a:path>
              <a:path w="277494" h="388619">
                <a:moveTo>
                  <a:pt x="24764" y="13335"/>
                </a:moveTo>
                <a:lnTo>
                  <a:pt x="4063" y="27939"/>
                </a:lnTo>
                <a:lnTo>
                  <a:pt x="30975" y="66383"/>
                </a:lnTo>
                <a:lnTo>
                  <a:pt x="28868" y="41241"/>
                </a:lnTo>
                <a:lnTo>
                  <a:pt x="9143" y="32130"/>
                </a:lnTo>
                <a:lnTo>
                  <a:pt x="27050" y="19558"/>
                </a:lnTo>
                <a:lnTo>
                  <a:pt x="29121" y="19558"/>
                </a:lnTo>
                <a:lnTo>
                  <a:pt x="24764" y="13335"/>
                </a:lnTo>
                <a:close/>
              </a:path>
              <a:path w="277494" h="388619">
                <a:moveTo>
                  <a:pt x="29121" y="19558"/>
                </a:moveTo>
                <a:lnTo>
                  <a:pt x="27050" y="19558"/>
                </a:lnTo>
                <a:lnTo>
                  <a:pt x="28868" y="41241"/>
                </a:lnTo>
                <a:lnTo>
                  <a:pt x="51681" y="51779"/>
                </a:lnTo>
                <a:lnTo>
                  <a:pt x="29121" y="19558"/>
                </a:lnTo>
                <a:close/>
              </a:path>
              <a:path w="277494" h="388619">
                <a:moveTo>
                  <a:pt x="27050" y="19558"/>
                </a:moveTo>
                <a:lnTo>
                  <a:pt x="9143" y="32130"/>
                </a:lnTo>
                <a:lnTo>
                  <a:pt x="28868" y="41241"/>
                </a:lnTo>
                <a:lnTo>
                  <a:pt x="27050" y="1955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"/>
            <a:ext cx="2133600" cy="1038701"/>
          </a:xfrm>
          <a:custGeom>
            <a:avLst/>
            <a:gdLst/>
            <a:ahLst/>
            <a:cxnLst/>
            <a:rect l="l" t="t" r="r" b="b"/>
            <a:pathLst>
              <a:path w="2133600" h="1384935">
                <a:moveTo>
                  <a:pt x="0" y="1384935"/>
                </a:moveTo>
                <a:lnTo>
                  <a:pt x="2133600" y="1384935"/>
                </a:lnTo>
                <a:lnTo>
                  <a:pt x="2133600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"/>
            <a:ext cx="2133600" cy="1038701"/>
          </a:xfrm>
          <a:custGeom>
            <a:avLst/>
            <a:gdLst/>
            <a:ahLst/>
            <a:cxnLst/>
            <a:rect l="l" t="t" r="r" b="b"/>
            <a:pathLst>
              <a:path w="2133600" h="1384935">
                <a:moveTo>
                  <a:pt x="0" y="1384935"/>
                </a:moveTo>
                <a:lnTo>
                  <a:pt x="2133600" y="1384935"/>
                </a:lnTo>
                <a:lnTo>
                  <a:pt x="2133600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498" y="25526"/>
            <a:ext cx="189293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Contains </a:t>
            </a:r>
            <a:r>
              <a:rPr sz="1200" b="1" dirty="0">
                <a:latin typeface="Calibri"/>
                <a:cs typeface="Calibri"/>
              </a:rPr>
              <a:t>the testis-  </a:t>
            </a:r>
            <a:r>
              <a:rPr sz="1200" b="1" spc="-5" dirty="0">
                <a:latin typeface="Calibri"/>
                <a:cs typeface="Calibri"/>
              </a:rPr>
              <a:t>determining </a:t>
            </a:r>
            <a:r>
              <a:rPr sz="1200" b="1" spc="-10" dirty="0">
                <a:latin typeface="Calibri"/>
                <a:cs typeface="Calibri"/>
              </a:rPr>
              <a:t>gene </a:t>
            </a:r>
            <a:r>
              <a:rPr sz="1200" b="1" spc="-5" dirty="0">
                <a:latin typeface="Calibri"/>
                <a:cs typeface="Calibri"/>
              </a:rPr>
              <a:t>called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SRY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(Sex-determining  </a:t>
            </a:r>
            <a:r>
              <a:rPr sz="1200" b="1" spc="-10" dirty="0">
                <a:latin typeface="Calibri"/>
                <a:cs typeface="Calibri"/>
              </a:rPr>
              <a:t>Region </a:t>
            </a:r>
            <a:r>
              <a:rPr sz="1200" b="1" dirty="0">
                <a:latin typeface="Calibri"/>
                <a:cs typeface="Calibri"/>
              </a:rPr>
              <a:t>on Y). Under its  </a:t>
            </a:r>
            <a:r>
              <a:rPr sz="1200" b="1" spc="-5" dirty="0">
                <a:latin typeface="Calibri"/>
                <a:cs typeface="Calibri"/>
              </a:rPr>
              <a:t>influence, male  development</a:t>
            </a:r>
            <a:r>
              <a:rPr sz="1200" b="1" spc="-1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occurs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41148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304800"/>
                </a:moveTo>
                <a:lnTo>
                  <a:pt x="1143000" y="304800"/>
                </a:lnTo>
                <a:lnTo>
                  <a:pt x="1143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" y="5334000"/>
            <a:ext cx="2667000" cy="3429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0" y="5943600"/>
            <a:ext cx="4191000" cy="238527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1400" b="1" spc="-10" dirty="0">
                <a:latin typeface="Calibri"/>
                <a:cs typeface="Calibri"/>
              </a:rPr>
              <a:t>Separates </a:t>
            </a:r>
            <a:r>
              <a:rPr sz="1400" b="1" dirty="0">
                <a:latin typeface="Calibri"/>
                <a:cs typeface="Calibri"/>
              </a:rPr>
              <a:t>the </a:t>
            </a:r>
            <a:r>
              <a:rPr sz="1400" b="1" spc="-5" dirty="0">
                <a:latin typeface="Calibri"/>
                <a:cs typeface="Calibri"/>
              </a:rPr>
              <a:t>testis cords from </a:t>
            </a:r>
            <a:r>
              <a:rPr sz="1400" b="1" dirty="0">
                <a:latin typeface="Calibri"/>
                <a:cs typeface="Calibri"/>
              </a:rPr>
              <a:t>the </a:t>
            </a:r>
            <a:r>
              <a:rPr sz="1400" b="1" spc="-5" dirty="0">
                <a:latin typeface="Calibri"/>
                <a:cs typeface="Calibri"/>
              </a:rPr>
              <a:t>surface</a:t>
            </a:r>
            <a:r>
              <a:rPr sz="1400" b="1" spc="-1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epithelium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057371"/>
            <a:ext cx="2667000" cy="762000"/>
          </a:xfrm>
          <a:custGeom>
            <a:avLst/>
            <a:gdLst/>
            <a:ahLst/>
            <a:cxnLst/>
            <a:rect l="l" t="t" r="r" b="b"/>
            <a:pathLst>
              <a:path w="2667000" h="1016000">
                <a:moveTo>
                  <a:pt x="0" y="1015657"/>
                </a:moveTo>
                <a:lnTo>
                  <a:pt x="2667000" y="1015657"/>
                </a:lnTo>
                <a:lnTo>
                  <a:pt x="2667000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1200" y="4724400"/>
            <a:ext cx="914400" cy="28575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381000"/>
                </a:moveTo>
                <a:lnTo>
                  <a:pt x="914400" y="381000"/>
                </a:lnTo>
                <a:lnTo>
                  <a:pt x="914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866900" y="5829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2133600"/>
            <a:ext cx="28956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spc="-10" dirty="0" err="1">
                <a:cs typeface="Calibri"/>
              </a:rPr>
              <a:t>Leydig</a:t>
            </a:r>
            <a:r>
              <a:rPr lang="en-US" sz="1200" b="1" spc="-10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cells </a:t>
            </a:r>
            <a:r>
              <a:rPr lang="en-US" sz="1200" b="1" dirty="0">
                <a:cs typeface="Calibri"/>
              </a:rPr>
              <a:t>lie </a:t>
            </a:r>
            <a:r>
              <a:rPr lang="en-US" sz="1200" b="1" spc="-5" dirty="0">
                <a:cs typeface="Calibri"/>
              </a:rPr>
              <a:t>between testis cords  and </a:t>
            </a:r>
            <a:r>
              <a:rPr lang="en-US" sz="1200" b="1" dirty="0">
                <a:cs typeface="Calibri"/>
              </a:rPr>
              <a:t>will </a:t>
            </a:r>
            <a:r>
              <a:rPr lang="en-US" sz="1200" b="1" spc="-5" dirty="0">
                <a:cs typeface="Calibri"/>
              </a:rPr>
              <a:t>produce </a:t>
            </a:r>
            <a:r>
              <a:rPr lang="en-US" sz="1200" b="1" spc="-10" dirty="0">
                <a:cs typeface="Calibri"/>
              </a:rPr>
              <a:t>testosterone </a:t>
            </a:r>
            <a:r>
              <a:rPr lang="en-US" sz="1200" b="1" spc="-25" dirty="0">
                <a:cs typeface="Calibri"/>
              </a:rPr>
              <a:t>later.  </a:t>
            </a:r>
            <a:r>
              <a:rPr lang="en-US" sz="1200" b="1" spc="-20" dirty="0">
                <a:cs typeface="Calibri"/>
              </a:rPr>
              <a:t>Testis </a:t>
            </a:r>
            <a:r>
              <a:rPr lang="en-US" sz="1200" b="1" spc="-5" dirty="0">
                <a:cs typeface="Calibri"/>
              </a:rPr>
              <a:t>cords remain </a:t>
            </a:r>
            <a:r>
              <a:rPr lang="en-US" sz="1200" b="1" dirty="0">
                <a:cs typeface="Calibri"/>
              </a:rPr>
              <a:t>solid </a:t>
            </a:r>
            <a:r>
              <a:rPr lang="en-US" sz="1200" b="1" spc="-5" dirty="0">
                <a:cs typeface="Calibri"/>
              </a:rPr>
              <a:t>until </a:t>
            </a:r>
            <a:r>
              <a:rPr lang="en-US" sz="1200" b="1" dirty="0">
                <a:cs typeface="Calibri"/>
              </a:rPr>
              <a:t>the</a:t>
            </a:r>
            <a:r>
              <a:rPr lang="en-US" sz="1200" b="1" spc="-65" dirty="0">
                <a:cs typeface="Calibri"/>
              </a:rPr>
              <a:t> </a:t>
            </a:r>
            <a:r>
              <a:rPr lang="en-US" sz="1200" b="1" dirty="0">
                <a:cs typeface="Calibri"/>
              </a:rPr>
              <a:t>time  of </a:t>
            </a:r>
            <a:r>
              <a:rPr lang="en-US" sz="1200" b="1" spc="-5" dirty="0">
                <a:cs typeface="Calibri"/>
              </a:rPr>
              <a:t>puberty when they acquire lumen  (</a:t>
            </a:r>
            <a:r>
              <a:rPr lang="en-US" sz="1200" b="1" spc="-5" dirty="0" err="1">
                <a:cs typeface="Calibri"/>
              </a:rPr>
              <a:t>seminiferous</a:t>
            </a:r>
            <a:r>
              <a:rPr lang="en-US" sz="1200" b="1" spc="-95" dirty="0">
                <a:cs typeface="Calibri"/>
              </a:rPr>
              <a:t> </a:t>
            </a:r>
            <a:r>
              <a:rPr lang="en-US" sz="1200" b="1" dirty="0">
                <a:cs typeface="Calibri"/>
              </a:rPr>
              <a:t>tubules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429000" y="3505200"/>
            <a:ext cx="2057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They </a:t>
            </a:r>
            <a:r>
              <a:rPr lang="en-US" sz="1200" b="1" dirty="0" err="1" smtClean="0"/>
              <a:t>remian</a:t>
            </a:r>
            <a:r>
              <a:rPr lang="en-US" sz="1200" b="1" dirty="0" smtClean="0"/>
              <a:t> close to the surface and split into isolated cell clusters which will continue to proliferate and begin to surround each </a:t>
            </a:r>
            <a:r>
              <a:rPr lang="en-US" sz="1200" b="1" dirty="0" err="1" smtClean="0"/>
              <a:t>oogonium</a:t>
            </a:r>
            <a:r>
              <a:rPr lang="en-US" sz="1200" b="1" dirty="0" smtClean="0"/>
              <a:t> with a layer of epithelial cells called follicular cells</a:t>
            </a:r>
            <a:endParaRPr lang="en-US" sz="12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5486400" y="4876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2"/>
          <p:cNvSpPr txBox="1">
            <a:spLocks noGrp="1"/>
          </p:cNvSpPr>
          <p:nvPr>
            <p:ph type="title"/>
          </p:nvPr>
        </p:nvSpPr>
        <p:spPr>
          <a:xfrm>
            <a:off x="4038600" y="0"/>
            <a:ext cx="510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 rot="16200000">
            <a:off x="3314700" y="-1028700"/>
            <a:ext cx="28956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16200000">
            <a:off x="3180207" y="2077593"/>
            <a:ext cx="2971800" cy="6131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79829" y="1780029"/>
            <a:ext cx="190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TESTES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79829" y="4751829"/>
            <a:ext cx="190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82" t="20245" r="37398" b="7453"/>
          <a:stretch>
            <a:fillRect/>
          </a:stretch>
        </p:blipFill>
        <p:spPr bwMode="auto">
          <a:xfrm>
            <a:off x="926592" y="152400"/>
            <a:ext cx="8065008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 rot="16200000">
            <a:off x="-3086098" y="3159695"/>
            <a:ext cx="685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85800" y="914400"/>
            <a:ext cx="7764018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388620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304800"/>
                </a:moveTo>
                <a:lnTo>
                  <a:pt x="990600" y="304800"/>
                </a:lnTo>
                <a:lnTo>
                  <a:pt x="990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22098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2438400"/>
            <a:ext cx="1219200" cy="17145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600"/>
                </a:moveTo>
                <a:lnTo>
                  <a:pt x="1219200" y="228600"/>
                </a:lnTo>
                <a:lnTo>
                  <a:pt x="1219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4876800"/>
          <a:ext cx="8534400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53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Remnants</a:t>
                      </a:r>
                      <a:r>
                        <a:rPr lang="en-US" sz="1600" baseline="0" dirty="0" smtClean="0"/>
                        <a:t>/ Remarks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Paradidymis</a:t>
                      </a:r>
                      <a:r>
                        <a:rPr lang="en-US" sz="1600" dirty="0" smtClean="0"/>
                        <a:t> is the remnant of the degenerated caudal </a:t>
                      </a:r>
                      <a:r>
                        <a:rPr lang="en-US" sz="1600" dirty="0" err="1" smtClean="0"/>
                        <a:t>paragenital</a:t>
                      </a:r>
                      <a:r>
                        <a:rPr lang="en-US" sz="1600" dirty="0" smtClean="0"/>
                        <a:t> tubules of </a:t>
                      </a:r>
                      <a:r>
                        <a:rPr lang="en-US" sz="1600" dirty="0" err="1" smtClean="0"/>
                        <a:t>mesonephric</a:t>
                      </a:r>
                      <a:r>
                        <a:rPr lang="en-US" sz="1600" dirty="0" smtClean="0"/>
                        <a:t> duct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Appendix </a:t>
                      </a:r>
                      <a:r>
                        <a:rPr lang="en-US" sz="1600" b="1" dirty="0" err="1" smtClean="0"/>
                        <a:t>epididymis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0" dirty="0" smtClean="0"/>
                        <a:t>is the </a:t>
                      </a:r>
                      <a:r>
                        <a:rPr lang="en-US" sz="1600" dirty="0" smtClean="0"/>
                        <a:t>remnant of most cranial part of the </a:t>
                      </a:r>
                      <a:r>
                        <a:rPr lang="en-US" sz="1600" dirty="0" err="1" smtClean="0"/>
                        <a:t>mesonephric</a:t>
                      </a:r>
                      <a:r>
                        <a:rPr lang="en-US" sz="1600" dirty="0" smtClean="0"/>
                        <a:t> duct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Appendix testis </a:t>
                      </a:r>
                      <a:r>
                        <a:rPr lang="en-US" sz="1600" dirty="0" smtClean="0"/>
                        <a:t>is the remnant of cranial end of </a:t>
                      </a:r>
                      <a:r>
                        <a:rPr lang="en-US" sz="1600" dirty="0" err="1" smtClean="0"/>
                        <a:t>paramesonephric</a:t>
                      </a:r>
                      <a:r>
                        <a:rPr lang="en-US" sz="1600" dirty="0" smtClean="0"/>
                        <a:t> duct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47800" y="1066800"/>
            <a:ext cx="6172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9906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0" y="457200"/>
                </a:moveTo>
                <a:lnTo>
                  <a:pt x="2375" y="399855"/>
                </a:lnTo>
                <a:lnTo>
                  <a:pt x="9312" y="344634"/>
                </a:lnTo>
                <a:lnTo>
                  <a:pt x="20524" y="291967"/>
                </a:lnTo>
                <a:lnTo>
                  <a:pt x="35724" y="242280"/>
                </a:lnTo>
                <a:lnTo>
                  <a:pt x="54626" y="196004"/>
                </a:lnTo>
                <a:lnTo>
                  <a:pt x="76945" y="153566"/>
                </a:lnTo>
                <a:lnTo>
                  <a:pt x="102394" y="115396"/>
                </a:lnTo>
                <a:lnTo>
                  <a:pt x="130688" y="81922"/>
                </a:lnTo>
                <a:lnTo>
                  <a:pt x="161539" y="53573"/>
                </a:lnTo>
                <a:lnTo>
                  <a:pt x="194662" y="30778"/>
                </a:lnTo>
                <a:lnTo>
                  <a:pt x="229770" y="13965"/>
                </a:lnTo>
                <a:lnTo>
                  <a:pt x="266578" y="3562"/>
                </a:lnTo>
                <a:lnTo>
                  <a:pt x="304800" y="0"/>
                </a:lnTo>
                <a:lnTo>
                  <a:pt x="343021" y="3562"/>
                </a:lnTo>
                <a:lnTo>
                  <a:pt x="379829" y="13965"/>
                </a:lnTo>
                <a:lnTo>
                  <a:pt x="414937" y="30778"/>
                </a:lnTo>
                <a:lnTo>
                  <a:pt x="448060" y="53573"/>
                </a:lnTo>
                <a:lnTo>
                  <a:pt x="478911" y="81922"/>
                </a:lnTo>
                <a:lnTo>
                  <a:pt x="507205" y="115396"/>
                </a:lnTo>
                <a:lnTo>
                  <a:pt x="532654" y="153566"/>
                </a:lnTo>
                <a:lnTo>
                  <a:pt x="554973" y="196004"/>
                </a:lnTo>
                <a:lnTo>
                  <a:pt x="573875" y="242280"/>
                </a:lnTo>
                <a:lnTo>
                  <a:pt x="589075" y="291967"/>
                </a:lnTo>
                <a:lnTo>
                  <a:pt x="600287" y="344634"/>
                </a:lnTo>
                <a:lnTo>
                  <a:pt x="607224" y="399855"/>
                </a:lnTo>
                <a:lnTo>
                  <a:pt x="609600" y="457200"/>
                </a:lnTo>
                <a:lnTo>
                  <a:pt x="607224" y="514544"/>
                </a:lnTo>
                <a:lnTo>
                  <a:pt x="600287" y="569765"/>
                </a:lnTo>
                <a:lnTo>
                  <a:pt x="589075" y="622432"/>
                </a:lnTo>
                <a:lnTo>
                  <a:pt x="573875" y="672119"/>
                </a:lnTo>
                <a:lnTo>
                  <a:pt x="554973" y="718395"/>
                </a:lnTo>
                <a:lnTo>
                  <a:pt x="532654" y="760833"/>
                </a:lnTo>
                <a:lnTo>
                  <a:pt x="507205" y="799003"/>
                </a:lnTo>
                <a:lnTo>
                  <a:pt x="478911" y="832477"/>
                </a:lnTo>
                <a:lnTo>
                  <a:pt x="448060" y="860826"/>
                </a:lnTo>
                <a:lnTo>
                  <a:pt x="414937" y="883621"/>
                </a:lnTo>
                <a:lnTo>
                  <a:pt x="379829" y="900434"/>
                </a:lnTo>
                <a:lnTo>
                  <a:pt x="343021" y="910837"/>
                </a:lnTo>
                <a:lnTo>
                  <a:pt x="304800" y="914400"/>
                </a:lnTo>
                <a:lnTo>
                  <a:pt x="266578" y="910837"/>
                </a:lnTo>
                <a:lnTo>
                  <a:pt x="229770" y="900434"/>
                </a:lnTo>
                <a:lnTo>
                  <a:pt x="194662" y="883621"/>
                </a:lnTo>
                <a:lnTo>
                  <a:pt x="161539" y="860826"/>
                </a:lnTo>
                <a:lnTo>
                  <a:pt x="130688" y="832477"/>
                </a:lnTo>
                <a:lnTo>
                  <a:pt x="102394" y="799003"/>
                </a:lnTo>
                <a:lnTo>
                  <a:pt x="76945" y="760833"/>
                </a:lnTo>
                <a:lnTo>
                  <a:pt x="54626" y="718395"/>
                </a:lnTo>
                <a:lnTo>
                  <a:pt x="35724" y="672119"/>
                </a:lnTo>
                <a:lnTo>
                  <a:pt x="20524" y="622432"/>
                </a:lnTo>
                <a:lnTo>
                  <a:pt x="9312" y="569765"/>
                </a:lnTo>
                <a:lnTo>
                  <a:pt x="2375" y="514544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9801" y="1905000"/>
            <a:ext cx="1295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cranial vertical  </a:t>
            </a:r>
            <a:r>
              <a:rPr sz="1200" b="1" dirty="0">
                <a:latin typeface="Calibri"/>
                <a:cs typeface="Calibri"/>
              </a:rPr>
              <a:t>portion </a:t>
            </a:r>
            <a:r>
              <a:rPr sz="1200" b="1" spc="-5" dirty="0">
                <a:latin typeface="Calibri"/>
                <a:cs typeface="Calibri"/>
              </a:rPr>
              <a:t>that </a:t>
            </a:r>
            <a:r>
              <a:rPr sz="1200" b="1" dirty="0">
                <a:latin typeface="Calibri"/>
                <a:cs typeface="Calibri"/>
              </a:rPr>
              <a:t>opens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into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abdominal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cavity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5800" y="4038600"/>
            <a:ext cx="1371600" cy="6858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457200"/>
                </a:moveTo>
                <a:lnTo>
                  <a:pt x="8977" y="383046"/>
                </a:lnTo>
                <a:lnTo>
                  <a:pt x="34966" y="312700"/>
                </a:lnTo>
                <a:lnTo>
                  <a:pt x="53899" y="279249"/>
                </a:lnTo>
                <a:lnTo>
                  <a:pt x="76555" y="247102"/>
                </a:lnTo>
                <a:lnTo>
                  <a:pt x="102758" y="216379"/>
                </a:lnTo>
                <a:lnTo>
                  <a:pt x="132331" y="187195"/>
                </a:lnTo>
                <a:lnTo>
                  <a:pt x="165098" y="159670"/>
                </a:lnTo>
                <a:lnTo>
                  <a:pt x="200882" y="133921"/>
                </a:lnTo>
                <a:lnTo>
                  <a:pt x="239506" y="110065"/>
                </a:lnTo>
                <a:lnTo>
                  <a:pt x="280793" y="88221"/>
                </a:lnTo>
                <a:lnTo>
                  <a:pt x="324568" y="68505"/>
                </a:lnTo>
                <a:lnTo>
                  <a:pt x="370654" y="51037"/>
                </a:lnTo>
                <a:lnTo>
                  <a:pt x="418873" y="35933"/>
                </a:lnTo>
                <a:lnTo>
                  <a:pt x="469050" y="23311"/>
                </a:lnTo>
                <a:lnTo>
                  <a:pt x="521008" y="13289"/>
                </a:lnTo>
                <a:lnTo>
                  <a:pt x="574570" y="5984"/>
                </a:lnTo>
                <a:lnTo>
                  <a:pt x="629559" y="1515"/>
                </a:lnTo>
                <a:lnTo>
                  <a:pt x="685800" y="0"/>
                </a:lnTo>
                <a:lnTo>
                  <a:pt x="742040" y="1515"/>
                </a:lnTo>
                <a:lnTo>
                  <a:pt x="797029" y="5984"/>
                </a:lnTo>
                <a:lnTo>
                  <a:pt x="850591" y="13289"/>
                </a:lnTo>
                <a:lnTo>
                  <a:pt x="902549" y="23311"/>
                </a:lnTo>
                <a:lnTo>
                  <a:pt x="952726" y="35933"/>
                </a:lnTo>
                <a:lnTo>
                  <a:pt x="1000945" y="51037"/>
                </a:lnTo>
                <a:lnTo>
                  <a:pt x="1047031" y="68505"/>
                </a:lnTo>
                <a:lnTo>
                  <a:pt x="1090806" y="88221"/>
                </a:lnTo>
                <a:lnTo>
                  <a:pt x="1132093" y="110065"/>
                </a:lnTo>
                <a:lnTo>
                  <a:pt x="1170717" y="133921"/>
                </a:lnTo>
                <a:lnTo>
                  <a:pt x="1206501" y="159670"/>
                </a:lnTo>
                <a:lnTo>
                  <a:pt x="1239268" y="187195"/>
                </a:lnTo>
                <a:lnTo>
                  <a:pt x="1268841" y="216379"/>
                </a:lnTo>
                <a:lnTo>
                  <a:pt x="1295044" y="247102"/>
                </a:lnTo>
                <a:lnTo>
                  <a:pt x="1317700" y="279249"/>
                </a:lnTo>
                <a:lnTo>
                  <a:pt x="1336633" y="312700"/>
                </a:lnTo>
                <a:lnTo>
                  <a:pt x="1362622" y="383046"/>
                </a:lnTo>
                <a:lnTo>
                  <a:pt x="1371600" y="457200"/>
                </a:lnTo>
                <a:lnTo>
                  <a:pt x="1369326" y="494693"/>
                </a:lnTo>
                <a:lnTo>
                  <a:pt x="1362622" y="531353"/>
                </a:lnTo>
                <a:lnTo>
                  <a:pt x="1336633" y="601699"/>
                </a:lnTo>
                <a:lnTo>
                  <a:pt x="1317700" y="635150"/>
                </a:lnTo>
                <a:lnTo>
                  <a:pt x="1295044" y="667297"/>
                </a:lnTo>
                <a:lnTo>
                  <a:pt x="1268841" y="698020"/>
                </a:lnTo>
                <a:lnTo>
                  <a:pt x="1239268" y="727204"/>
                </a:lnTo>
                <a:lnTo>
                  <a:pt x="1206501" y="754729"/>
                </a:lnTo>
                <a:lnTo>
                  <a:pt x="1170717" y="780478"/>
                </a:lnTo>
                <a:lnTo>
                  <a:pt x="1132093" y="804334"/>
                </a:lnTo>
                <a:lnTo>
                  <a:pt x="1090806" y="826178"/>
                </a:lnTo>
                <a:lnTo>
                  <a:pt x="1047031" y="845894"/>
                </a:lnTo>
                <a:lnTo>
                  <a:pt x="1000945" y="863362"/>
                </a:lnTo>
                <a:lnTo>
                  <a:pt x="952726" y="878466"/>
                </a:lnTo>
                <a:lnTo>
                  <a:pt x="902549" y="891088"/>
                </a:lnTo>
                <a:lnTo>
                  <a:pt x="850591" y="901110"/>
                </a:lnTo>
                <a:lnTo>
                  <a:pt x="797029" y="908415"/>
                </a:lnTo>
                <a:lnTo>
                  <a:pt x="742040" y="912884"/>
                </a:lnTo>
                <a:lnTo>
                  <a:pt x="685800" y="914400"/>
                </a:lnTo>
                <a:lnTo>
                  <a:pt x="629559" y="912884"/>
                </a:lnTo>
                <a:lnTo>
                  <a:pt x="574570" y="908415"/>
                </a:lnTo>
                <a:lnTo>
                  <a:pt x="521008" y="901110"/>
                </a:lnTo>
                <a:lnTo>
                  <a:pt x="469050" y="891088"/>
                </a:lnTo>
                <a:lnTo>
                  <a:pt x="418873" y="878466"/>
                </a:lnTo>
                <a:lnTo>
                  <a:pt x="370654" y="863362"/>
                </a:lnTo>
                <a:lnTo>
                  <a:pt x="324568" y="845894"/>
                </a:lnTo>
                <a:lnTo>
                  <a:pt x="280793" y="826178"/>
                </a:lnTo>
                <a:lnTo>
                  <a:pt x="239506" y="804334"/>
                </a:lnTo>
                <a:lnTo>
                  <a:pt x="200882" y="780478"/>
                </a:lnTo>
                <a:lnTo>
                  <a:pt x="165098" y="754729"/>
                </a:lnTo>
                <a:lnTo>
                  <a:pt x="132331" y="727204"/>
                </a:lnTo>
                <a:lnTo>
                  <a:pt x="102758" y="698020"/>
                </a:lnTo>
                <a:lnTo>
                  <a:pt x="76555" y="667297"/>
                </a:lnTo>
                <a:lnTo>
                  <a:pt x="53899" y="635150"/>
                </a:lnTo>
                <a:lnTo>
                  <a:pt x="34966" y="601699"/>
                </a:lnTo>
                <a:lnTo>
                  <a:pt x="8977" y="53135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9800" y="4114800"/>
            <a:ext cx="1295400" cy="609600"/>
          </a:xfrm>
          <a:custGeom>
            <a:avLst/>
            <a:gdLst/>
            <a:ahLst/>
            <a:cxnLst/>
            <a:rect l="l" t="t" r="r" b="b"/>
            <a:pathLst>
              <a:path w="1447800" h="646429">
                <a:moveTo>
                  <a:pt x="0" y="646328"/>
                </a:moveTo>
                <a:lnTo>
                  <a:pt x="1447800" y="646328"/>
                </a:lnTo>
                <a:lnTo>
                  <a:pt x="144780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6000" y="4114800"/>
            <a:ext cx="116141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925" algn="just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horizontal part  that crosses </a:t>
            </a:r>
            <a:r>
              <a:rPr sz="1200" b="1" dirty="0">
                <a:latin typeface="Calibri"/>
                <a:cs typeface="Calibri"/>
              </a:rPr>
              <a:t>the  </a:t>
            </a:r>
            <a:r>
              <a:rPr sz="1200" b="1" spc="-5" dirty="0">
                <a:latin typeface="Calibri"/>
                <a:cs typeface="Calibri"/>
              </a:rPr>
              <a:t>mesonephric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duct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14800" y="4953000"/>
            <a:ext cx="533400" cy="628650"/>
          </a:xfrm>
          <a:custGeom>
            <a:avLst/>
            <a:gdLst/>
            <a:ahLst/>
            <a:cxnLst/>
            <a:rect l="l" t="t" r="r" b="b"/>
            <a:pathLst>
              <a:path w="533400" h="838200">
                <a:moveTo>
                  <a:pt x="0" y="419100"/>
                </a:moveTo>
                <a:lnTo>
                  <a:pt x="2434" y="362218"/>
                </a:lnTo>
                <a:lnTo>
                  <a:pt x="9525" y="307666"/>
                </a:lnTo>
                <a:lnTo>
                  <a:pt x="20954" y="255942"/>
                </a:lnTo>
                <a:lnTo>
                  <a:pt x="36406" y="207546"/>
                </a:lnTo>
                <a:lnTo>
                  <a:pt x="55562" y="162975"/>
                </a:lnTo>
                <a:lnTo>
                  <a:pt x="78104" y="122729"/>
                </a:lnTo>
                <a:lnTo>
                  <a:pt x="103716" y="87306"/>
                </a:lnTo>
                <a:lnTo>
                  <a:pt x="132079" y="57206"/>
                </a:lnTo>
                <a:lnTo>
                  <a:pt x="162877" y="32926"/>
                </a:lnTo>
                <a:lnTo>
                  <a:pt x="230504" y="3824"/>
                </a:lnTo>
                <a:lnTo>
                  <a:pt x="266700" y="0"/>
                </a:lnTo>
                <a:lnTo>
                  <a:pt x="302895" y="3824"/>
                </a:lnTo>
                <a:lnTo>
                  <a:pt x="337608" y="14966"/>
                </a:lnTo>
                <a:lnTo>
                  <a:pt x="401320" y="57206"/>
                </a:lnTo>
                <a:lnTo>
                  <a:pt x="429683" y="87306"/>
                </a:lnTo>
                <a:lnTo>
                  <a:pt x="455295" y="122729"/>
                </a:lnTo>
                <a:lnTo>
                  <a:pt x="477837" y="162975"/>
                </a:lnTo>
                <a:lnTo>
                  <a:pt x="496993" y="207546"/>
                </a:lnTo>
                <a:lnTo>
                  <a:pt x="512445" y="255942"/>
                </a:lnTo>
                <a:lnTo>
                  <a:pt x="523875" y="307666"/>
                </a:lnTo>
                <a:lnTo>
                  <a:pt x="530965" y="362218"/>
                </a:lnTo>
                <a:lnTo>
                  <a:pt x="533400" y="419100"/>
                </a:lnTo>
                <a:lnTo>
                  <a:pt x="530965" y="475968"/>
                </a:lnTo>
                <a:lnTo>
                  <a:pt x="523875" y="530511"/>
                </a:lnTo>
                <a:lnTo>
                  <a:pt x="512445" y="582230"/>
                </a:lnTo>
                <a:lnTo>
                  <a:pt x="496993" y="630625"/>
                </a:lnTo>
                <a:lnTo>
                  <a:pt x="477837" y="675197"/>
                </a:lnTo>
                <a:lnTo>
                  <a:pt x="455295" y="715446"/>
                </a:lnTo>
                <a:lnTo>
                  <a:pt x="429683" y="750873"/>
                </a:lnTo>
                <a:lnTo>
                  <a:pt x="401320" y="780979"/>
                </a:lnTo>
                <a:lnTo>
                  <a:pt x="370522" y="805264"/>
                </a:lnTo>
                <a:lnTo>
                  <a:pt x="302895" y="834374"/>
                </a:lnTo>
                <a:lnTo>
                  <a:pt x="266700" y="838200"/>
                </a:lnTo>
                <a:lnTo>
                  <a:pt x="230504" y="834374"/>
                </a:lnTo>
                <a:lnTo>
                  <a:pt x="195791" y="823228"/>
                </a:lnTo>
                <a:lnTo>
                  <a:pt x="132079" y="780979"/>
                </a:lnTo>
                <a:lnTo>
                  <a:pt x="103716" y="750873"/>
                </a:lnTo>
                <a:lnTo>
                  <a:pt x="78104" y="715446"/>
                </a:lnTo>
                <a:lnTo>
                  <a:pt x="55562" y="675197"/>
                </a:lnTo>
                <a:lnTo>
                  <a:pt x="36406" y="630625"/>
                </a:lnTo>
                <a:lnTo>
                  <a:pt x="20954" y="582230"/>
                </a:lnTo>
                <a:lnTo>
                  <a:pt x="9525" y="530511"/>
                </a:lnTo>
                <a:lnTo>
                  <a:pt x="2434" y="475968"/>
                </a:lnTo>
                <a:lnTo>
                  <a:pt x="0" y="4191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57400" y="4724400"/>
            <a:ext cx="1676400" cy="94833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46685" marR="140970" indent="-1905" algn="ctr">
              <a:lnSpc>
                <a:spcPct val="100000"/>
              </a:lnSpc>
              <a:spcBef>
                <a:spcPts val="195"/>
              </a:spcBef>
            </a:pP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caudal vertical part  that </a:t>
            </a:r>
            <a:r>
              <a:rPr sz="1200" b="1" dirty="0">
                <a:latin typeface="Calibri"/>
                <a:cs typeface="Calibri"/>
              </a:rPr>
              <a:t>fuses with its  </a:t>
            </a:r>
            <a:r>
              <a:rPr sz="1200" b="1" spc="-5" dirty="0">
                <a:latin typeface="Calibri"/>
                <a:cs typeface="Calibri"/>
              </a:rPr>
              <a:t>partner from </a:t>
            </a:r>
            <a:r>
              <a:rPr sz="1200" b="1" dirty="0">
                <a:latin typeface="Calibri"/>
                <a:cs typeface="Calibri"/>
              </a:rPr>
              <a:t>the  </a:t>
            </a:r>
            <a:r>
              <a:rPr sz="1200" b="1" spc="-5" dirty="0">
                <a:latin typeface="Calibri"/>
                <a:cs typeface="Calibri"/>
              </a:rPr>
              <a:t>opposite </a:t>
            </a:r>
            <a:r>
              <a:rPr sz="1200" b="1" dirty="0">
                <a:latin typeface="Calibri"/>
                <a:cs typeface="Calibri"/>
              </a:rPr>
              <a:t>side </a:t>
            </a:r>
            <a:r>
              <a:rPr sz="1200" b="1" spc="-5" dirty="0">
                <a:latin typeface="Calibri"/>
                <a:cs typeface="Calibri"/>
              </a:rPr>
              <a:t>to form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uterine</a:t>
            </a:r>
            <a:r>
              <a:rPr sz="1200" b="1" spc="-11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canal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7600" y="3200400"/>
            <a:ext cx="1447800" cy="394339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94310" marR="137795" indent="-50800">
              <a:lnSpc>
                <a:spcPct val="100000"/>
              </a:lnSpc>
              <a:spcBef>
                <a:spcPts val="195"/>
              </a:spcBef>
            </a:pPr>
            <a:r>
              <a:rPr sz="1200" b="1" spc="-5" dirty="0">
                <a:latin typeface="Calibri"/>
                <a:cs typeface="Calibri"/>
              </a:rPr>
              <a:t>They develop into 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uterine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tube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3886200" y="5257800"/>
            <a:ext cx="22860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7400" y="4343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24200" y="5943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Urogenital</a:t>
            </a:r>
            <a:r>
              <a:rPr lang="en-US" sz="1200" b="1" dirty="0" smtClean="0">
                <a:solidFill>
                  <a:schemeClr val="tx1"/>
                </a:solidFill>
              </a:rPr>
              <a:t> sinus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50292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Mullerian</a:t>
            </a:r>
            <a:r>
              <a:rPr lang="en-US" sz="1200" b="1" dirty="0" smtClean="0">
                <a:solidFill>
                  <a:schemeClr val="tx1"/>
                </a:solidFill>
              </a:rPr>
              <a:t> tubercle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7800" y="11430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Mesonephric</a:t>
            </a:r>
            <a:r>
              <a:rPr lang="en-US" sz="1200" b="1" dirty="0" smtClean="0">
                <a:solidFill>
                  <a:schemeClr val="tx1"/>
                </a:solidFill>
              </a:rPr>
              <a:t> duct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14800" y="15240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Testis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62400" y="1981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Ovary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791200" y="1600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7162800" y="2819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162800" y="38100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248400" y="1219200"/>
            <a:ext cx="152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Paramesonephric</a:t>
            </a:r>
            <a:r>
              <a:rPr lang="en-US" sz="1200" b="1" dirty="0" smtClean="0">
                <a:solidFill>
                  <a:schemeClr val="tx1"/>
                </a:solidFill>
              </a:rPr>
              <a:t> duct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20833" r="26794" b="10417"/>
          <a:stretch>
            <a:fillRect/>
          </a:stretch>
        </p:blipFill>
        <p:spPr bwMode="auto">
          <a:xfrm>
            <a:off x="191655" y="685800"/>
            <a:ext cx="8799945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(Embryology)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1424</Words>
  <Application>Microsoft Office PowerPoint</Application>
  <PresentationFormat>On-screen Show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DEMO – IV Embryology of Reproductive System, Perineum and Placenta</vt:lpstr>
      <vt:lpstr>STATION – 1 (Embryology)</vt:lpstr>
      <vt:lpstr>STATION – 1 (Embryology)</vt:lpstr>
      <vt:lpstr>STATION – 1 (Embryology)</vt:lpstr>
      <vt:lpstr>STATION – 1 (Embryology)</vt:lpstr>
      <vt:lpstr>STATION – 1 (Embryology)</vt:lpstr>
      <vt:lpstr>STATION – 1 (Embryology)</vt:lpstr>
      <vt:lpstr>STATION – 1 (Embryology)</vt:lpstr>
      <vt:lpstr>STATION – 1 (Embryology)</vt:lpstr>
      <vt:lpstr>Uterine and Vaginal Defects</vt:lpstr>
      <vt:lpstr>Slide 11</vt:lpstr>
      <vt:lpstr>Slide 12</vt:lpstr>
      <vt:lpstr>Slide 13</vt:lpstr>
      <vt:lpstr>STATION - 2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GOOD LUCK! Wish You All The Best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– 4 Year III – Unit IV (Endocrine &amp; Reproductive Systems)</dc:title>
  <dc:creator>user</dc:creator>
  <cp:lastModifiedBy>Ali Alhashili</cp:lastModifiedBy>
  <cp:revision>1</cp:revision>
  <dcterms:created xsi:type="dcterms:W3CDTF">2016-06-14T13:51:56Z</dcterms:created>
  <dcterms:modified xsi:type="dcterms:W3CDTF">2016-07-02T15:23:46Z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2016-06-14T00:00:00Z</vt:filetime>
  </property>
</Properties>
</file>