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93" r:id="rId33"/>
  </p:sldIdLst>
  <p:sldSz cx="9144000" cy="6858000" type="screen4x3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b="1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en-US" spc="-100" dirty="0" smtClean="0"/>
              <a:t/>
            </a:r>
            <a:br>
              <a:rPr lang="en-US" spc="-100" dirty="0" smtClean="0"/>
            </a:br>
            <a:r>
              <a:rPr lang="en-US" sz="2200" b="1" u="sng" spc="-100" dirty="0" smtClean="0">
                <a:solidFill>
                  <a:schemeClr val="bg1">
                    <a:lumMod val="65000"/>
                  </a:schemeClr>
                </a:solidFill>
              </a:rPr>
              <a:t>Bony Pelvis and Female Genitalia</a:t>
            </a:r>
            <a:endParaRPr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4724400"/>
            <a:ext cx="51274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u="sng" dirty="0">
                <a:latin typeface="Calibri"/>
                <a:cs typeface="Calibri"/>
              </a:rPr>
              <a:t>Ali </a:t>
            </a:r>
            <a:r>
              <a:rPr sz="3200" b="1" u="sng" spc="-5" dirty="0" err="1">
                <a:latin typeface="Calibri"/>
                <a:cs typeface="Calibri"/>
              </a:rPr>
              <a:t>Jassim</a:t>
            </a:r>
            <a:r>
              <a:rPr sz="3200" b="1" u="sng" spc="-90" dirty="0">
                <a:latin typeface="Calibri"/>
                <a:cs typeface="Calibri"/>
              </a:rPr>
              <a:t> </a:t>
            </a:r>
            <a:r>
              <a:rPr sz="3200" b="1" u="sng" dirty="0" err="1" smtClean="0">
                <a:latin typeface="Calibri"/>
                <a:cs typeface="Calibri"/>
              </a:rPr>
              <a:t>Alhashli</a:t>
            </a:r>
            <a:endParaRPr lang="en-US" sz="3200" b="1" u="sng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Year III – Unit IV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(Endocrine &amp; Reproductive Systems)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9698" name="Picture 2" descr="http://cdn.simplesite.com/i/15/43/282319408838099733/i282319414644276041._szw1280h1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925417" cy="262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447800" y="5638800"/>
            <a:ext cx="6096000" cy="641841"/>
          </a:xfrm>
          <a:prstGeom prst="rect">
            <a:avLst/>
          </a:prstGeom>
          <a:solidFill>
            <a:srgbClr val="EDEBE0"/>
          </a:solidFill>
          <a:ln w="9525">
            <a:solidFill>
              <a:srgbClr val="97B853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498600" marR="111760" indent="-1379855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latin typeface="Calibri"/>
                <a:cs typeface="Calibri"/>
              </a:rPr>
              <a:t>It is the </a:t>
            </a:r>
            <a:r>
              <a:rPr sz="2000" b="1" spc="-5" dirty="0">
                <a:latin typeface="Calibri"/>
                <a:cs typeface="Calibri"/>
              </a:rPr>
              <a:t>diagonal </a:t>
            </a:r>
            <a:r>
              <a:rPr sz="2000" b="1" spc="-10" dirty="0">
                <a:latin typeface="Calibri"/>
                <a:cs typeface="Calibri"/>
              </a:rPr>
              <a:t>conjugate </a:t>
            </a:r>
            <a:r>
              <a:rPr sz="2000" b="1" spc="-5" dirty="0">
                <a:latin typeface="Calibri"/>
                <a:cs typeface="Calibri"/>
              </a:rPr>
              <a:t>which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doctor can measure  when </a:t>
            </a:r>
            <a:r>
              <a:rPr sz="2000" b="1" dirty="0">
                <a:latin typeface="Calibri"/>
                <a:cs typeface="Calibri"/>
              </a:rPr>
              <a:t>doing the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examination.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l="34127" t="26821" r="26984" b="42123"/>
          <a:stretch>
            <a:fillRect/>
          </a:stretch>
        </p:blipFill>
        <p:spPr bwMode="auto">
          <a:xfrm>
            <a:off x="1143000" y="1143000"/>
            <a:ext cx="6781800" cy="411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ntranik.org/wp-content/uploads/2011/10/muscles-of-the-pelvic-floor-diaphragm-levator-ani-coccygeus-pubococcygeus-iliococcyg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686800" cy="5860557"/>
          </a:xfrm>
          <a:prstGeom prst="rect">
            <a:avLst/>
          </a:prstGeom>
          <a:noFill/>
        </p:spPr>
      </p:pic>
      <p:sp>
        <p:nvSpPr>
          <p:cNvPr id="14" name="object 11"/>
          <p:cNvSpPr txBox="1"/>
          <p:nvPr/>
        </p:nvSpPr>
        <p:spPr>
          <a:xfrm>
            <a:off x="6705600" y="3200400"/>
            <a:ext cx="2286000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10235" algn="l"/>
                <a:tab pos="1070610" algn="l"/>
                <a:tab pos="1736089" algn="l"/>
                <a:tab pos="2178050" algn="l"/>
              </a:tabLst>
            </a:pP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e:	</a:t>
            </a:r>
            <a:r>
              <a:rPr sz="14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	</a:t>
            </a:r>
            <a:r>
              <a:rPr sz="14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agi</a:t>
            </a:r>
            <a:r>
              <a:rPr sz="1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	</a:t>
            </a:r>
            <a:r>
              <a:rPr sz="1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as	4  sphincters: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Calibri"/>
                <a:cs typeface="Calibri"/>
              </a:rPr>
              <a:t>Pubovaginalis.</a:t>
            </a:r>
            <a:endParaRPr sz="1400" b="1" dirty="0">
              <a:latin typeface="Calibri"/>
              <a:cs typeface="Calibri"/>
            </a:endParaRPr>
          </a:p>
          <a:p>
            <a:pPr marL="355600" marR="70802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 smtClean="0">
                <a:latin typeface="Calibri"/>
                <a:cs typeface="Calibri"/>
              </a:rPr>
              <a:t>External</a:t>
            </a:r>
            <a:r>
              <a:rPr lang="en-US" sz="1400" b="1" spc="-60" dirty="0">
                <a:latin typeface="Calibri"/>
                <a:cs typeface="Calibri"/>
              </a:rPr>
              <a:t> </a:t>
            </a:r>
            <a:r>
              <a:rPr sz="1400" b="1" spc="-10" dirty="0" smtClean="0">
                <a:latin typeface="Calibri"/>
                <a:cs typeface="Calibri"/>
              </a:rPr>
              <a:t>urethral</a:t>
            </a:r>
            <a:r>
              <a:rPr lang="en-US" sz="1400" b="1" spc="-10" dirty="0" smtClean="0">
                <a:latin typeface="Calibri"/>
                <a:cs typeface="Calibri"/>
              </a:rPr>
              <a:t> </a:t>
            </a:r>
            <a:r>
              <a:rPr sz="1400" b="1" spc="-20" dirty="0" smtClean="0">
                <a:latin typeface="Calibri"/>
                <a:cs typeface="Calibri"/>
              </a:rPr>
              <a:t>sphincter</a:t>
            </a:r>
            <a:r>
              <a:rPr sz="1400" b="1" spc="-20" dirty="0">
                <a:latin typeface="Calibri"/>
                <a:cs typeface="Calibri"/>
              </a:rPr>
              <a:t>.</a:t>
            </a:r>
            <a:endParaRPr sz="1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Urethrovaginal </a:t>
            </a:r>
            <a:r>
              <a:rPr sz="1400" b="1" spc="-20" dirty="0">
                <a:latin typeface="Calibri"/>
                <a:cs typeface="Calibri"/>
              </a:rPr>
              <a:t>sphincter.</a:t>
            </a:r>
            <a:endParaRPr sz="1400" b="1" dirty="0">
              <a:latin typeface="Calibri"/>
              <a:cs typeface="Calibri"/>
            </a:endParaRPr>
          </a:p>
          <a:p>
            <a:pPr marL="355600" marR="69659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en-US" sz="1400" b="1" dirty="0" err="1" smtClean="0">
                <a:latin typeface="Calibri"/>
                <a:cs typeface="Calibri"/>
              </a:rPr>
              <a:t>Bulbospongiosus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sphincter.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371600"/>
            <a:ext cx="2664968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0" y="1943100"/>
            <a:ext cx="6096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4200" y="1943100"/>
            <a:ext cx="6096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6679" y="2144839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76200" y="0"/>
                </a:moveTo>
                <a:lnTo>
                  <a:pt x="0" y="0"/>
                </a:lnTo>
                <a:lnTo>
                  <a:pt x="6799" y="40525"/>
                </a:lnTo>
                <a:lnTo>
                  <a:pt x="25992" y="76933"/>
                </a:lnTo>
                <a:lnTo>
                  <a:pt x="55768" y="107775"/>
                </a:lnTo>
                <a:lnTo>
                  <a:pt x="94318" y="131600"/>
                </a:lnTo>
                <a:lnTo>
                  <a:pt x="139832" y="146958"/>
                </a:lnTo>
                <a:lnTo>
                  <a:pt x="190500" y="152400"/>
                </a:lnTo>
                <a:lnTo>
                  <a:pt x="241123" y="146958"/>
                </a:lnTo>
                <a:lnTo>
                  <a:pt x="286624" y="131600"/>
                </a:lnTo>
                <a:lnTo>
                  <a:pt x="325183" y="107775"/>
                </a:lnTo>
                <a:lnTo>
                  <a:pt x="354979" y="76933"/>
                </a:lnTo>
                <a:lnTo>
                  <a:pt x="355366" y="76200"/>
                </a:lnTo>
                <a:lnTo>
                  <a:pt x="190500" y="76200"/>
                </a:lnTo>
                <a:lnTo>
                  <a:pt x="145958" y="70223"/>
                </a:lnTo>
                <a:lnTo>
                  <a:pt x="109632" y="53911"/>
                </a:lnTo>
                <a:lnTo>
                  <a:pt x="85165" y="29694"/>
                </a:lnTo>
                <a:lnTo>
                  <a:pt x="76200" y="0"/>
                </a:lnTo>
                <a:close/>
              </a:path>
              <a:path w="381000" h="152400">
                <a:moveTo>
                  <a:pt x="381000" y="0"/>
                </a:moveTo>
                <a:lnTo>
                  <a:pt x="304800" y="0"/>
                </a:lnTo>
                <a:lnTo>
                  <a:pt x="295816" y="29694"/>
                </a:lnTo>
                <a:lnTo>
                  <a:pt x="271319" y="53911"/>
                </a:lnTo>
                <a:lnTo>
                  <a:pt x="234987" y="70223"/>
                </a:lnTo>
                <a:lnTo>
                  <a:pt x="190500" y="76200"/>
                </a:lnTo>
                <a:lnTo>
                  <a:pt x="355366" y="76200"/>
                </a:lnTo>
                <a:lnTo>
                  <a:pt x="374191" y="40525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400" y="4267200"/>
            <a:ext cx="8839200" cy="1969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libri"/>
                <a:cs typeface="Calibri"/>
              </a:rPr>
              <a:t>The normal </a:t>
            </a:r>
            <a:r>
              <a:rPr sz="1600" b="1" spc="-5" dirty="0">
                <a:latin typeface="Calibri"/>
                <a:cs typeface="Calibri"/>
              </a:rPr>
              <a:t>position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15" dirty="0">
                <a:latin typeface="Calibri"/>
                <a:cs typeface="Calibri"/>
              </a:rPr>
              <a:t>uterus </a:t>
            </a:r>
            <a:r>
              <a:rPr sz="1600" b="1" spc="-5" dirty="0">
                <a:latin typeface="Calibri"/>
                <a:cs typeface="Calibri"/>
              </a:rPr>
              <a:t>is</a:t>
            </a:r>
            <a:r>
              <a:rPr sz="1600" b="1" spc="140" dirty="0"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anteverted-anteflexed.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uterus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 </a:t>
            </a:r>
            <a:r>
              <a:rPr sz="16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kept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its position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by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aid</a:t>
            </a:r>
            <a:r>
              <a:rPr sz="1600" b="1" spc="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lvl="1">
              <a:lnSpc>
                <a:spcPct val="100000"/>
              </a:lnSpc>
              <a:buFont typeface="Arial" pitchFamily="34" charset="0"/>
              <a:buChar char="•"/>
              <a:tabLst>
                <a:tab pos="502284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  </a:t>
            </a:r>
            <a:r>
              <a:rPr sz="1600" b="1" spc="-10" dirty="0" smtClean="0">
                <a:latin typeface="Calibri"/>
                <a:cs typeface="Calibri"/>
              </a:rPr>
              <a:t>Pelvic</a:t>
            </a:r>
            <a:r>
              <a:rPr sz="1600" b="1" spc="-55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diaphragm.</a:t>
            </a:r>
            <a:endParaRPr sz="1600" dirty="0">
              <a:latin typeface="Calibri"/>
              <a:cs typeface="Calibri"/>
            </a:endParaRPr>
          </a:p>
          <a:p>
            <a:pPr marL="546100" lvl="1" indent="-190500">
              <a:lnSpc>
                <a:spcPct val="100000"/>
              </a:lnSpc>
              <a:buFont typeface="Arial" pitchFamily="34" charset="0"/>
              <a:buChar char="•"/>
              <a:tabLst>
                <a:tab pos="546100" algn="l"/>
              </a:tabLst>
            </a:pPr>
            <a:r>
              <a:rPr sz="1600" b="1" spc="-20" dirty="0">
                <a:latin typeface="Calibri"/>
                <a:cs typeface="Calibri"/>
              </a:rPr>
              <a:t>Transverse  </a:t>
            </a:r>
            <a:r>
              <a:rPr sz="1600" b="1" dirty="0">
                <a:latin typeface="Calibri"/>
                <a:cs typeface="Calibri"/>
              </a:rPr>
              <a:t>cervical  </a:t>
            </a:r>
            <a:r>
              <a:rPr sz="1600" b="1" spc="-10" dirty="0">
                <a:latin typeface="Calibri"/>
                <a:cs typeface="Calibri"/>
              </a:rPr>
              <a:t>(cardinal)  ligament  extending  from  the  </a:t>
            </a:r>
            <a:r>
              <a:rPr sz="1600" b="1" spc="-15" dirty="0">
                <a:latin typeface="Calibri"/>
                <a:cs typeface="Calibri"/>
              </a:rPr>
              <a:t>lateral  </a:t>
            </a:r>
            <a:r>
              <a:rPr sz="1600" b="1" spc="-10" dirty="0">
                <a:latin typeface="Calibri"/>
                <a:cs typeface="Calibri"/>
              </a:rPr>
              <a:t>aspects  </a:t>
            </a:r>
            <a:r>
              <a:rPr sz="1600" b="1" spc="5" dirty="0">
                <a:latin typeface="Calibri"/>
                <a:cs typeface="Calibri"/>
              </a:rPr>
              <a:t>of  </a:t>
            </a:r>
            <a:r>
              <a:rPr sz="1600" b="1" spc="-10" dirty="0">
                <a:latin typeface="Calibri"/>
                <a:cs typeface="Calibri"/>
              </a:rPr>
              <a:t>the  </a:t>
            </a:r>
            <a:r>
              <a:rPr sz="1600" b="1" dirty="0">
                <a:latin typeface="Calibri"/>
                <a:cs typeface="Calibri"/>
              </a:rPr>
              <a:t>cervix 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en-US" sz="1600" b="1" spc="-15" dirty="0" smtClean="0">
                <a:latin typeface="Calibri"/>
                <a:cs typeface="Calibri"/>
              </a:rPr>
              <a:t>     </a:t>
            </a:r>
            <a:r>
              <a:rPr sz="1600" b="1" spc="-15" dirty="0" smtClean="0">
                <a:latin typeface="Calibri"/>
                <a:cs typeface="Calibri"/>
              </a:rPr>
              <a:t>extending </a:t>
            </a:r>
            <a:r>
              <a:rPr sz="1600" b="1" spc="-15" dirty="0">
                <a:latin typeface="Calibri"/>
                <a:cs typeface="Calibri"/>
              </a:rPr>
              <a:t>toward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5" dirty="0">
                <a:latin typeface="Calibri"/>
                <a:cs typeface="Calibri"/>
              </a:rPr>
              <a:t>lateral </a:t>
            </a:r>
            <a:r>
              <a:rPr sz="1600" b="1" spc="-5" dirty="0">
                <a:latin typeface="Calibri"/>
                <a:cs typeface="Calibri"/>
              </a:rPr>
              <a:t>pelvic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walls.</a:t>
            </a:r>
            <a:endParaRPr sz="1600" dirty="0">
              <a:latin typeface="Calibri"/>
              <a:cs typeface="Calibri"/>
            </a:endParaRPr>
          </a:p>
          <a:p>
            <a:pPr marL="547370" lvl="1" indent="-191770">
              <a:lnSpc>
                <a:spcPct val="100000"/>
              </a:lnSpc>
              <a:buFont typeface="Arial" pitchFamily="34" charset="0"/>
              <a:buChar char="•"/>
              <a:tabLst>
                <a:tab pos="548005" algn="l"/>
              </a:tabLst>
            </a:pPr>
            <a:r>
              <a:rPr sz="1600" b="1" spc="-15" dirty="0">
                <a:latin typeface="Calibri"/>
                <a:cs typeface="Calibri"/>
              </a:rPr>
              <a:t>Uterosacral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ligament.</a:t>
            </a:r>
            <a:endParaRPr sz="1600" dirty="0">
              <a:latin typeface="Calibri"/>
              <a:cs typeface="Calibri"/>
            </a:endParaRPr>
          </a:p>
          <a:p>
            <a:pPr marL="501650" lvl="1" indent="-146050">
              <a:lnSpc>
                <a:spcPct val="100000"/>
              </a:lnSpc>
              <a:buFont typeface="Arial" pitchFamily="34" charset="0"/>
              <a:buChar char="•"/>
              <a:tabLst>
                <a:tab pos="502284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Uteropubic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ligament.</a:t>
            </a:r>
            <a:endParaRPr sz="1600" dirty="0">
              <a:latin typeface="Calibri"/>
              <a:cs typeface="Calibri"/>
            </a:endParaRPr>
          </a:p>
          <a:p>
            <a:pPr marL="355600" marR="5080" lvl="1">
              <a:lnSpc>
                <a:spcPct val="100000"/>
              </a:lnSpc>
              <a:buFont typeface="Arial" pitchFamily="34" charset="0"/>
              <a:buChar char="•"/>
              <a:tabLst>
                <a:tab pos="538480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  </a:t>
            </a:r>
            <a:r>
              <a:rPr sz="1600" b="1" spc="-10" dirty="0" smtClean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round </a:t>
            </a:r>
            <a:r>
              <a:rPr sz="1600" b="1" spc="-10" dirty="0">
                <a:latin typeface="Calibri"/>
                <a:cs typeface="Calibri"/>
              </a:rPr>
              <a:t>ligament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uterus </a:t>
            </a:r>
            <a:r>
              <a:rPr sz="1600" b="1" spc="-5" dirty="0">
                <a:latin typeface="Calibri"/>
                <a:cs typeface="Calibri"/>
              </a:rPr>
              <a:t>running through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inguinal canal and </a:t>
            </a:r>
            <a:r>
              <a:rPr sz="1600" b="1" spc="-10" dirty="0">
                <a:latin typeface="Calibri"/>
                <a:cs typeface="Calibri"/>
              </a:rPr>
              <a:t>attaching to </a:t>
            </a:r>
            <a:r>
              <a:rPr sz="1600" b="1" spc="-5" dirty="0" smtClean="0">
                <a:latin typeface="Calibri"/>
                <a:cs typeface="Calibri"/>
              </a:rPr>
              <a:t>labia</a:t>
            </a:r>
            <a:r>
              <a:rPr lang="en-US"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majora</a:t>
            </a:r>
            <a:r>
              <a:rPr sz="1600" b="1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l="1657" t="22620" r="2245" b="1979"/>
          <a:stretch>
            <a:fillRect/>
          </a:stretch>
        </p:blipFill>
        <p:spPr bwMode="auto">
          <a:xfrm>
            <a:off x="2971800" y="1371600"/>
            <a:ext cx="27559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38" name="Picture 2" descr="http://teachmeanatomy.info/wp-content/uploads/Ligaments-of-the-Cerv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3124200" cy="2362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3048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3676" t="22973" r="28582" b="8108"/>
          <a:stretch>
            <a:fillRect/>
          </a:stretch>
        </p:blipFill>
        <p:spPr bwMode="auto">
          <a:xfrm>
            <a:off x="533400" y="1066800"/>
            <a:ext cx="8153400" cy="547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2 (Radiology)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447800"/>
            <a:ext cx="601662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Clinical correlation</a:t>
            </a:r>
            <a:r>
              <a:rPr spc="-10" dirty="0">
                <a:latin typeface="Calibri"/>
                <a:cs typeface="Calibri"/>
              </a:rPr>
              <a:t>: </a:t>
            </a:r>
            <a:r>
              <a:rPr dirty="0">
                <a:latin typeface="Calibri"/>
                <a:cs typeface="Calibri"/>
              </a:rPr>
              <a:t>if </a:t>
            </a:r>
            <a:r>
              <a:rPr spc="-10" dirty="0">
                <a:latin typeface="Calibri"/>
                <a:cs typeface="Calibri"/>
              </a:rPr>
              <a:t>there </a:t>
            </a:r>
            <a:r>
              <a:rPr dirty="0">
                <a:latin typeface="Calibri"/>
                <a:cs typeface="Calibri"/>
              </a:rPr>
              <a:t>is </a:t>
            </a:r>
            <a:r>
              <a:rPr spc="-5" dirty="0">
                <a:latin typeface="Calibri"/>
                <a:cs typeface="Calibri"/>
              </a:rPr>
              <a:t>an </a:t>
            </a:r>
            <a:r>
              <a:rPr spc="-10" dirty="0">
                <a:latin typeface="Calibri"/>
                <a:cs typeface="Calibri"/>
              </a:rPr>
              <a:t>inflammation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peritoneum,  </a:t>
            </a:r>
            <a:r>
              <a:rPr spc="-5" dirty="0">
                <a:latin typeface="Calibri"/>
                <a:cs typeface="Calibri"/>
              </a:rPr>
              <a:t>fluids </a:t>
            </a:r>
            <a:r>
              <a:rPr spc="-10" dirty="0">
                <a:latin typeface="Calibri"/>
                <a:cs typeface="Calibri"/>
              </a:rPr>
              <a:t>might accumulate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recto-uterine </a:t>
            </a:r>
            <a:r>
              <a:rPr spc="-5" dirty="0">
                <a:latin typeface="Calibri"/>
                <a:cs typeface="Calibri"/>
              </a:rPr>
              <a:t>pouch, culdocentesis </a:t>
            </a:r>
            <a:r>
              <a:rPr dirty="0">
                <a:latin typeface="Calibri"/>
                <a:cs typeface="Calibri"/>
              </a:rPr>
              <a:t>is  </a:t>
            </a:r>
            <a:r>
              <a:rPr spc="-5" dirty="0">
                <a:latin typeface="Calibri"/>
                <a:cs typeface="Calibri"/>
              </a:rPr>
              <a:t>performed. An endoscopic </a:t>
            </a:r>
            <a:r>
              <a:rPr spc="-10" dirty="0">
                <a:latin typeface="Calibri"/>
                <a:cs typeface="Calibri"/>
              </a:rPr>
              <a:t>instrument </a:t>
            </a:r>
            <a:r>
              <a:rPr spc="-5" dirty="0">
                <a:latin typeface="Calibri"/>
                <a:cs typeface="Calibri"/>
              </a:rPr>
              <a:t>(culdoscope) can be inserted  </a:t>
            </a:r>
            <a:r>
              <a:rPr spc="-10" dirty="0">
                <a:latin typeface="Calibri"/>
                <a:cs typeface="Calibri"/>
              </a:rPr>
              <a:t>through incision </a:t>
            </a:r>
            <a:r>
              <a:rPr spc="-5" dirty="0">
                <a:latin typeface="Calibri"/>
                <a:cs typeface="Calibri"/>
              </a:rPr>
              <a:t>made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posterior part of the </a:t>
            </a:r>
            <a:r>
              <a:rPr spc="-10" dirty="0">
                <a:latin typeface="Calibri"/>
                <a:cs typeface="Calibri"/>
              </a:rPr>
              <a:t>vaginal fornix </a:t>
            </a:r>
            <a:r>
              <a:rPr spc="-15" dirty="0">
                <a:latin typeface="Calibri"/>
                <a:cs typeface="Calibri"/>
              </a:rPr>
              <a:t>into  </a:t>
            </a:r>
            <a:r>
              <a:rPr spc="-5" dirty="0">
                <a:latin typeface="Calibri"/>
                <a:cs typeface="Calibri"/>
              </a:rPr>
              <a:t>the peritoneal </a:t>
            </a:r>
            <a:r>
              <a:rPr spc="-15" dirty="0">
                <a:latin typeface="Calibri"/>
                <a:cs typeface="Calibri"/>
              </a:rPr>
              <a:t>cavity </a:t>
            </a:r>
            <a:r>
              <a:rPr spc="-10" dirty="0">
                <a:latin typeface="Calibri"/>
                <a:cs typeface="Calibri"/>
              </a:rPr>
              <a:t>to drain </a:t>
            </a:r>
            <a:r>
              <a:rPr spc="-5" dirty="0">
                <a:latin typeface="Calibri"/>
                <a:cs typeface="Calibri"/>
              </a:rPr>
              <a:t>a </a:t>
            </a:r>
            <a:r>
              <a:rPr spc="-10" dirty="0">
                <a:latin typeface="Calibri"/>
                <a:cs typeface="Calibri"/>
              </a:rPr>
              <a:t>pelvic abscess (collection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spc="-10" dirty="0">
                <a:latin typeface="Calibri"/>
                <a:cs typeface="Calibri"/>
              </a:rPr>
              <a:t>pus) </a:t>
            </a:r>
            <a:r>
              <a:rPr dirty="0">
                <a:latin typeface="Calibri"/>
                <a:cs typeface="Calibri"/>
              </a:rPr>
              <a:t>in 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recto-uterine pouch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(culdocentesis).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There are </a:t>
            </a:r>
            <a:r>
              <a:rPr b="1" spc="-5" dirty="0">
                <a:latin typeface="Calibri"/>
                <a:cs typeface="Calibri"/>
              </a:rPr>
              <a:t>15-20 fimbriae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infundibulum </a:t>
            </a:r>
            <a:r>
              <a:rPr spc="-5" dirty="0">
                <a:latin typeface="Calibri"/>
                <a:cs typeface="Calibri"/>
              </a:rPr>
              <a:t>of the fallopian </a:t>
            </a:r>
            <a:r>
              <a:rPr spc="-10" dirty="0">
                <a:latin typeface="Calibri"/>
                <a:cs typeface="Calibri"/>
              </a:rPr>
              <a:t>tube,  </a:t>
            </a:r>
            <a:r>
              <a:rPr spc="-5" dirty="0">
                <a:latin typeface="Calibri"/>
                <a:cs typeface="Calibri"/>
              </a:rPr>
              <a:t>with </a:t>
            </a:r>
            <a:r>
              <a:rPr spc="-10" dirty="0">
                <a:latin typeface="Calibri"/>
                <a:cs typeface="Calibri"/>
              </a:rPr>
              <a:t>one </a:t>
            </a:r>
            <a:r>
              <a:rPr spc="-5" dirty="0">
                <a:latin typeface="Calibri"/>
                <a:cs typeface="Calibri"/>
              </a:rPr>
              <a:t>of them being longer than the </a:t>
            </a:r>
            <a:r>
              <a:rPr spc="-10" dirty="0">
                <a:latin typeface="Calibri"/>
                <a:cs typeface="Calibri"/>
              </a:rPr>
              <a:t>others </a:t>
            </a:r>
            <a:r>
              <a:rPr spc="-5" dirty="0">
                <a:latin typeface="Calibri"/>
                <a:cs typeface="Calibri"/>
              </a:rPr>
              <a:t>and </a:t>
            </a:r>
            <a:r>
              <a:rPr spc="-10" dirty="0">
                <a:latin typeface="Calibri"/>
                <a:cs typeface="Calibri"/>
              </a:rPr>
              <a:t>attaching to the  </a:t>
            </a:r>
            <a:r>
              <a:rPr spc="-25" dirty="0">
                <a:latin typeface="Calibri"/>
                <a:cs typeface="Calibri"/>
              </a:rPr>
              <a:t>ovary.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uterine </a:t>
            </a: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tube has 2 openings</a:t>
            </a:r>
            <a:r>
              <a:rPr spc="-5" dirty="0">
                <a:latin typeface="Calibri"/>
                <a:cs typeface="Calibri"/>
              </a:rPr>
              <a:t>: one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abdominal </a:t>
            </a:r>
            <a:r>
              <a:rPr spc="-10" dirty="0">
                <a:latin typeface="Calibri"/>
                <a:cs typeface="Calibri"/>
              </a:rPr>
              <a:t>cavity </a:t>
            </a:r>
            <a:r>
              <a:rPr spc="-5" dirty="0">
                <a:latin typeface="Calibri"/>
                <a:cs typeface="Calibri"/>
              </a:rPr>
              <a:t>and  the other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body </a:t>
            </a:r>
            <a:r>
              <a:rPr spc="-5" dirty="0">
                <a:latin typeface="Calibri"/>
                <a:cs typeface="Calibri"/>
              </a:rPr>
              <a:t>of the </a:t>
            </a:r>
            <a:r>
              <a:rPr spc="-10" dirty="0">
                <a:latin typeface="Calibri"/>
                <a:cs typeface="Calibri"/>
              </a:rPr>
              <a:t>uterus. </a:t>
            </a: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uterine </a:t>
            </a: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tube consists of: 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b="1" spc="-5" dirty="0">
                <a:latin typeface="Calibri"/>
                <a:cs typeface="Calibri"/>
              </a:rPr>
              <a:t>infundibulum</a:t>
            </a:r>
            <a:r>
              <a:rPr spc="-5" dirty="0">
                <a:latin typeface="Calibri"/>
                <a:cs typeface="Calibri"/>
              </a:rPr>
              <a:t>, the </a:t>
            </a:r>
            <a:r>
              <a:rPr b="1" spc="-5" dirty="0">
                <a:latin typeface="Calibri"/>
                <a:cs typeface="Calibri"/>
              </a:rPr>
              <a:t>ampulla </a:t>
            </a:r>
            <a:r>
              <a:rPr spc="-10" dirty="0">
                <a:latin typeface="Calibri"/>
                <a:cs typeface="Calibri"/>
              </a:rPr>
              <a:t>(site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spc="-10" dirty="0">
                <a:latin typeface="Calibri"/>
                <a:cs typeface="Calibri"/>
              </a:rPr>
              <a:t>fertilization) </a:t>
            </a:r>
            <a:r>
              <a:rPr spc="-5" dirty="0">
                <a:latin typeface="Calibri"/>
                <a:cs typeface="Calibri"/>
              </a:rPr>
              <a:t>and</a:t>
            </a:r>
            <a:r>
              <a:rPr spc="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isthmus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1524000"/>
            <a:ext cx="2206879" cy="1773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3657600"/>
            <a:ext cx="2208022" cy="1771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2 (Radiology)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914400"/>
            <a:ext cx="80721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Hysterosalpingography</a:t>
            </a:r>
            <a:r>
              <a:rPr lang="en-US" sz="2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operative procedure </a:t>
            </a:r>
            <a:r>
              <a:rPr sz="2000" spc="-5" dirty="0">
                <a:latin typeface="Calibri"/>
                <a:cs typeface="Calibri"/>
              </a:rPr>
              <a:t>whereby a </a:t>
            </a:r>
            <a:r>
              <a:rPr sz="2000" spc="-10" dirty="0">
                <a:latin typeface="Calibri"/>
                <a:cs typeface="Calibri"/>
              </a:rPr>
              <a:t>radiographic study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interior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uterotubal anatomy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made using a </a:t>
            </a:r>
            <a:r>
              <a:rPr sz="2000" spc="-15" dirty="0">
                <a:latin typeface="Calibri"/>
                <a:cs typeface="Calibri"/>
              </a:rPr>
              <a:t>contrast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828800"/>
            <a:ext cx="51816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5562600"/>
            <a:ext cx="806830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 err="1">
                <a:latin typeface="Calibri"/>
                <a:cs typeface="Calibri"/>
              </a:rPr>
              <a:t>Salpingitis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n-US" sz="2000" spc="-15" dirty="0" smtClean="0">
                <a:latin typeface="Calibri"/>
                <a:cs typeface="Calibri"/>
              </a:rPr>
              <a:t>→ </a:t>
            </a:r>
            <a:r>
              <a:rPr sz="2000" spc="-5" dirty="0" smtClean="0">
                <a:latin typeface="Calibri"/>
                <a:cs typeface="Calibri"/>
              </a:rPr>
              <a:t>pelvic </a:t>
            </a:r>
            <a:r>
              <a:rPr sz="2000" spc="-10" dirty="0">
                <a:latin typeface="Calibri"/>
                <a:cs typeface="Calibri"/>
              </a:rPr>
              <a:t>inflammatory </a:t>
            </a:r>
            <a:r>
              <a:rPr sz="2000" spc="-5" dirty="0">
                <a:latin typeface="Calibri"/>
                <a:cs typeface="Calibri"/>
              </a:rPr>
              <a:t>disease </a:t>
            </a:r>
            <a:r>
              <a:rPr lang="en-US" sz="2000" spc="-5" dirty="0" smtClean="0">
                <a:latin typeface="Calibri"/>
                <a:cs typeface="Calibri"/>
              </a:rPr>
              <a:t>→ </a:t>
            </a:r>
            <a:r>
              <a:rPr sz="2000" spc="-5" dirty="0" smtClean="0">
                <a:latin typeface="Calibri"/>
                <a:cs typeface="Calibri"/>
              </a:rPr>
              <a:t>peritonitis </a:t>
            </a:r>
            <a:r>
              <a:rPr lang="en-US" sz="2000" spc="-10" dirty="0" smtClean="0">
                <a:latin typeface="Calibri"/>
                <a:cs typeface="Calibri"/>
              </a:rPr>
              <a:t>→ </a:t>
            </a:r>
            <a:r>
              <a:rPr sz="2000" spc="-10" dirty="0" err="1" smtClean="0">
                <a:latin typeface="Calibri"/>
                <a:cs typeface="Calibri"/>
              </a:rPr>
              <a:t>iritation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diaphragm </a:t>
            </a:r>
            <a:r>
              <a:rPr lang="en-US" sz="2000" spc="-10" dirty="0" smtClean="0">
                <a:latin typeface="Calibri"/>
                <a:cs typeface="Calibri"/>
              </a:rPr>
              <a:t>→ </a:t>
            </a:r>
            <a:r>
              <a:rPr sz="2000" spc="-10" dirty="0" err="1" smtClean="0">
                <a:latin typeface="Calibri"/>
                <a:cs typeface="Calibri"/>
              </a:rPr>
              <a:t>iritation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phrenic </a:t>
            </a:r>
            <a:r>
              <a:rPr sz="2000" spc="-5" dirty="0">
                <a:latin typeface="Calibri"/>
                <a:cs typeface="Calibri"/>
              </a:rPr>
              <a:t>nerves </a:t>
            </a:r>
            <a:r>
              <a:rPr sz="2000" spc="-10" dirty="0">
                <a:latin typeface="Calibri"/>
                <a:cs typeface="Calibri"/>
              </a:rPr>
              <a:t>(from </a:t>
            </a:r>
            <a:r>
              <a:rPr sz="2000" spc="-5" dirty="0">
                <a:latin typeface="Calibri"/>
                <a:cs typeface="Calibri"/>
              </a:rPr>
              <a:t>C3,C4,C5) </a:t>
            </a:r>
            <a:r>
              <a:rPr lang="en-US" sz="2000" spc="-5" dirty="0" smtClean="0">
                <a:latin typeface="Calibri"/>
                <a:cs typeface="Calibri"/>
              </a:rPr>
              <a:t>→ </a:t>
            </a:r>
            <a:r>
              <a:rPr sz="2000" dirty="0" smtClean="0">
                <a:latin typeface="Calibri"/>
                <a:cs typeface="Calibri"/>
              </a:rPr>
              <a:t>tip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lang="en-US" sz="2000" spc="-10" dirty="0" smtClean="0">
                <a:latin typeface="Calibri"/>
                <a:cs typeface="Calibri"/>
              </a:rPr>
              <a:t>right </a:t>
            </a:r>
            <a:r>
              <a:rPr sz="2000" spc="-5" dirty="0" smtClean="0">
                <a:latin typeface="Calibri"/>
                <a:cs typeface="Calibri"/>
              </a:rPr>
              <a:t>shoulder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 err="1" smtClean="0">
                <a:latin typeface="Calibri"/>
                <a:cs typeface="Calibri"/>
              </a:rPr>
              <a:t>iritated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2 (Radiology)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arleton.edu/Departments/anatomy/ov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02048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066800"/>
            <a:ext cx="868426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There are variant stages </a:t>
            </a:r>
            <a:r>
              <a:rPr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follicular </a:t>
            </a:r>
            <a:r>
              <a:rPr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development: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pc="-5" dirty="0" smtClean="0">
                <a:latin typeface="Calibri"/>
                <a:cs typeface="Calibri"/>
              </a:rPr>
              <a:t>Primary </a:t>
            </a:r>
            <a:r>
              <a:rPr spc="-10" dirty="0">
                <a:latin typeface="Calibri"/>
                <a:cs typeface="Calibri"/>
              </a:rPr>
              <a:t>oocyte surrounded by </a:t>
            </a:r>
            <a:r>
              <a:rPr b="1" spc="-5" dirty="0">
                <a:latin typeface="Calibri"/>
                <a:cs typeface="Calibri"/>
              </a:rPr>
              <a:t>squamous/flat follicular cells </a:t>
            </a:r>
            <a:r>
              <a:rPr spc="-10" dirty="0">
                <a:latin typeface="Calibri"/>
                <a:cs typeface="Calibri"/>
              </a:rPr>
              <a:t>(known </a:t>
            </a:r>
            <a:r>
              <a:rPr spc="-5" dirty="0">
                <a:latin typeface="Calibri"/>
                <a:cs typeface="Calibri"/>
              </a:rPr>
              <a:t>as </a:t>
            </a:r>
            <a:r>
              <a:rPr b="1" spc="-10" dirty="0">
                <a:latin typeface="Calibri"/>
                <a:cs typeface="Calibri"/>
              </a:rPr>
              <a:t>primordial</a:t>
            </a:r>
            <a:r>
              <a:rPr b="1" spc="20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follicle</a:t>
            </a:r>
            <a:r>
              <a:rPr spc="-5" dirty="0" smtClean="0">
                <a:latin typeface="Calibri"/>
                <a:cs typeface="Calibri"/>
              </a:rPr>
              <a:t>).</a:t>
            </a:r>
            <a:endParaRPr lang="en-US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b="1" spc="-5" dirty="0" smtClean="0">
                <a:latin typeface="Calibri"/>
                <a:cs typeface="Calibri"/>
              </a:rPr>
              <a:t>Simple </a:t>
            </a:r>
            <a:r>
              <a:rPr b="1" spc="-10" dirty="0">
                <a:latin typeface="Calibri"/>
                <a:cs typeface="Calibri"/>
              </a:rPr>
              <a:t>cuboidal/simpe colomnur </a:t>
            </a:r>
            <a:r>
              <a:rPr spc="-5" dirty="0">
                <a:latin typeface="Calibri"/>
                <a:cs typeface="Calibri"/>
              </a:rPr>
              <a:t>follicular cells </a:t>
            </a:r>
            <a:r>
              <a:rPr spc="-10" dirty="0">
                <a:latin typeface="Calibri"/>
                <a:cs typeface="Calibri"/>
              </a:rPr>
              <a:t>(known </a:t>
            </a:r>
            <a:r>
              <a:rPr spc="-5" dirty="0">
                <a:latin typeface="Calibri"/>
                <a:cs typeface="Calibri"/>
              </a:rPr>
              <a:t>as </a:t>
            </a:r>
            <a:r>
              <a:rPr b="1" spc="-5" dirty="0">
                <a:latin typeface="Calibri"/>
                <a:cs typeface="Calibri"/>
              </a:rPr>
              <a:t>primary</a:t>
            </a:r>
            <a:r>
              <a:rPr b="1" spc="1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follicle</a:t>
            </a:r>
            <a:r>
              <a:rPr spc="-5" dirty="0" smtClean="0">
                <a:latin typeface="Calibri"/>
                <a:cs typeface="Calibri"/>
              </a:rPr>
              <a:t>).</a:t>
            </a:r>
            <a:endParaRPr lang="en-US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pc="-5" dirty="0" smtClean="0">
                <a:latin typeface="Calibri"/>
                <a:cs typeface="Calibri"/>
              </a:rPr>
              <a:t>The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b="1" dirty="0" smtClean="0">
                <a:latin typeface="Calibri"/>
                <a:cs typeface="Calibri"/>
              </a:rPr>
              <a:t>p</a:t>
            </a:r>
            <a:r>
              <a:rPr b="1" spc="-10" dirty="0" smtClean="0">
                <a:latin typeface="Calibri"/>
                <a:cs typeface="Calibri"/>
              </a:rPr>
              <a:t>rima</a:t>
            </a:r>
            <a:r>
              <a:rPr b="1" spc="0" dirty="0" smtClean="0">
                <a:latin typeface="Calibri"/>
                <a:cs typeface="Calibri"/>
              </a:rPr>
              <a:t>r</a:t>
            </a:r>
            <a:r>
              <a:rPr b="1" spc="-5" dirty="0" smtClean="0">
                <a:latin typeface="Calibri"/>
                <a:cs typeface="Calibri"/>
              </a:rPr>
              <a:t>y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b="1" spc="-30" dirty="0" smtClean="0">
                <a:latin typeface="Calibri"/>
                <a:cs typeface="Calibri"/>
              </a:rPr>
              <a:t>f</a:t>
            </a:r>
            <a:r>
              <a:rPr b="1" spc="-5" dirty="0" smtClean="0">
                <a:latin typeface="Calibri"/>
                <a:cs typeface="Calibri"/>
              </a:rPr>
              <a:t>ol</a:t>
            </a:r>
            <a:r>
              <a:rPr b="1" spc="-10" dirty="0" smtClean="0">
                <a:latin typeface="Calibri"/>
                <a:cs typeface="Calibri"/>
              </a:rPr>
              <a:t>l</a:t>
            </a:r>
            <a:r>
              <a:rPr b="1" spc="-5" dirty="0" smtClean="0">
                <a:latin typeface="Calibri"/>
                <a:cs typeface="Calibri"/>
              </a:rPr>
              <a:t>i</a:t>
            </a:r>
            <a:r>
              <a:rPr b="1" dirty="0" smtClean="0">
                <a:latin typeface="Calibri"/>
                <a:cs typeface="Calibri"/>
              </a:rPr>
              <a:t>c</a:t>
            </a:r>
            <a:r>
              <a:rPr b="1" spc="-5" dirty="0" smtClean="0">
                <a:latin typeface="Calibri"/>
                <a:cs typeface="Calibri"/>
              </a:rPr>
              <a:t>le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g</a:t>
            </a:r>
            <a:r>
              <a:rPr spc="-30" dirty="0" smtClean="0">
                <a:latin typeface="Calibri"/>
                <a:cs typeface="Calibri"/>
              </a:rPr>
              <a:t>r</a:t>
            </a:r>
            <a:r>
              <a:rPr spc="-10" dirty="0" smtClean="0">
                <a:latin typeface="Calibri"/>
                <a:cs typeface="Calibri"/>
              </a:rPr>
              <a:t>o</a:t>
            </a:r>
            <a:r>
              <a:rPr spc="-20" dirty="0" smtClean="0">
                <a:latin typeface="Calibri"/>
                <a:cs typeface="Calibri"/>
              </a:rPr>
              <a:t>w</a:t>
            </a:r>
            <a:r>
              <a:rPr spc="-5" dirty="0" smtClean="0">
                <a:latin typeface="Calibri"/>
                <a:cs typeface="Calibri"/>
              </a:rPr>
              <a:t>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20" dirty="0" smtClean="0">
                <a:latin typeface="Calibri"/>
                <a:cs typeface="Calibri"/>
              </a:rPr>
              <a:t>e</a:t>
            </a:r>
            <a:r>
              <a:rPr spc="-5" dirty="0" smtClean="0">
                <a:latin typeface="Calibri"/>
                <a:cs typeface="Calibri"/>
              </a:rPr>
              <a:t>ven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mo</a:t>
            </a:r>
            <a:r>
              <a:rPr spc="-35" dirty="0" smtClean="0">
                <a:latin typeface="Calibri"/>
                <a:cs typeface="Calibri"/>
              </a:rPr>
              <a:t>r</a:t>
            </a:r>
            <a:r>
              <a:rPr spc="-5" dirty="0" smtClean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and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t</a:t>
            </a:r>
            <a:r>
              <a:rPr spc="-20" dirty="0" smtClean="0">
                <a:latin typeface="Calibri"/>
                <a:cs typeface="Calibri"/>
              </a:rPr>
              <a:t>h</a:t>
            </a:r>
            <a:r>
              <a:rPr spc="-5" dirty="0" smtClean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40" dirty="0" smtClean="0">
                <a:latin typeface="Calibri"/>
                <a:cs typeface="Calibri"/>
              </a:rPr>
              <a:t>f</a:t>
            </a:r>
            <a:r>
              <a:rPr spc="-10" dirty="0" smtClean="0">
                <a:latin typeface="Calibri"/>
                <a:cs typeface="Calibri"/>
              </a:rPr>
              <a:t>ol</a:t>
            </a:r>
            <a:r>
              <a:rPr dirty="0" smtClean="0">
                <a:latin typeface="Calibri"/>
                <a:cs typeface="Calibri"/>
              </a:rPr>
              <a:t>l</a:t>
            </a:r>
            <a:r>
              <a:rPr spc="-5" dirty="0" smtClean="0">
                <a:latin typeface="Calibri"/>
                <a:cs typeface="Calibri"/>
              </a:rPr>
              <a:t>ic</a:t>
            </a:r>
            <a:r>
              <a:rPr spc="-20" dirty="0" smtClean="0">
                <a:latin typeface="Calibri"/>
                <a:cs typeface="Calibri"/>
              </a:rPr>
              <a:t>u</a:t>
            </a:r>
            <a:r>
              <a:rPr spc="-5" dirty="0" smtClean="0">
                <a:latin typeface="Calibri"/>
                <a:cs typeface="Calibri"/>
              </a:rPr>
              <a:t>lar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c</a:t>
            </a:r>
            <a:r>
              <a:rPr spc="-15" dirty="0" smtClean="0">
                <a:latin typeface="Calibri"/>
                <a:cs typeface="Calibri"/>
              </a:rPr>
              <a:t>e</a:t>
            </a:r>
            <a:r>
              <a:rPr spc="-5" dirty="0" smtClean="0">
                <a:latin typeface="Calibri"/>
                <a:cs typeface="Calibri"/>
              </a:rPr>
              <a:t>lls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beco</a:t>
            </a:r>
            <a:r>
              <a:rPr spc="-5" dirty="0" smtClean="0">
                <a:latin typeface="Calibri"/>
                <a:cs typeface="Calibri"/>
              </a:rPr>
              <a:t>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b="1" spc="-20" dirty="0" smtClean="0">
                <a:latin typeface="Calibri"/>
                <a:cs typeface="Calibri"/>
              </a:rPr>
              <a:t>s</a:t>
            </a:r>
            <a:r>
              <a:rPr b="1" spc="-5" dirty="0" smtClean="0">
                <a:latin typeface="Calibri"/>
                <a:cs typeface="Calibri"/>
              </a:rPr>
              <a:t>t</a:t>
            </a:r>
            <a:r>
              <a:rPr b="1" spc="-50" dirty="0" smtClean="0">
                <a:latin typeface="Calibri"/>
                <a:cs typeface="Calibri"/>
              </a:rPr>
              <a:t>r</a:t>
            </a:r>
            <a:r>
              <a:rPr b="1" spc="-15" dirty="0" smtClean="0">
                <a:latin typeface="Calibri"/>
                <a:cs typeface="Calibri"/>
              </a:rPr>
              <a:t>a</a:t>
            </a:r>
            <a:r>
              <a:rPr b="1" spc="-5" dirty="0" smtClean="0">
                <a:latin typeface="Calibri"/>
                <a:cs typeface="Calibri"/>
              </a:rPr>
              <a:t>ti</a:t>
            </a:r>
            <a:r>
              <a:rPr b="1" spc="-15" dirty="0" smtClean="0">
                <a:latin typeface="Calibri"/>
                <a:cs typeface="Calibri"/>
              </a:rPr>
              <a:t>fi</a:t>
            </a:r>
            <a:r>
              <a:rPr b="1" spc="-5" dirty="0" smtClean="0">
                <a:latin typeface="Calibri"/>
                <a:cs typeface="Calibri"/>
              </a:rPr>
              <a:t>ed </a:t>
            </a:r>
            <a:r>
              <a:rPr b="1" spc="-10" dirty="0" err="1" smtClean="0">
                <a:latin typeface="Calibri"/>
                <a:cs typeface="Calibri"/>
              </a:rPr>
              <a:t>cuboidal</a:t>
            </a:r>
            <a:r>
              <a:rPr b="1" spc="-10" dirty="0" smtClean="0">
                <a:latin typeface="Calibri"/>
                <a:cs typeface="Calibri"/>
              </a:rPr>
              <a:t>/stratified</a:t>
            </a:r>
            <a:r>
              <a:rPr b="1" spc="-90" dirty="0" smtClean="0">
                <a:latin typeface="Calibri"/>
                <a:cs typeface="Calibri"/>
              </a:rPr>
              <a:t> </a:t>
            </a:r>
            <a:r>
              <a:rPr b="1" spc="-25" dirty="0" err="1" smtClean="0">
                <a:latin typeface="Calibri"/>
                <a:cs typeface="Calibri"/>
              </a:rPr>
              <a:t>colomnur</a:t>
            </a:r>
            <a:r>
              <a:rPr b="1" spc="-25" dirty="0" smtClean="0">
                <a:latin typeface="Calibri"/>
                <a:cs typeface="Calibri"/>
              </a:rPr>
              <a:t>.</a:t>
            </a:r>
            <a:endParaRPr lang="en-US" b="1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pc="-5" dirty="0" smtClean="0">
                <a:latin typeface="Calibri"/>
                <a:cs typeface="Calibri"/>
              </a:rPr>
              <a:t>Then </a:t>
            </a:r>
            <a:r>
              <a:rPr spc="-5" dirty="0">
                <a:latin typeface="Calibri"/>
                <a:cs typeface="Calibri"/>
              </a:rPr>
              <a:t>the primary </a:t>
            </a:r>
            <a:r>
              <a:rPr spc="-10" dirty="0">
                <a:latin typeface="Calibri"/>
                <a:cs typeface="Calibri"/>
              </a:rPr>
              <a:t>follicle become </a:t>
            </a:r>
            <a:r>
              <a:rPr spc="-5" dirty="0">
                <a:latin typeface="Calibri"/>
                <a:cs typeface="Calibri"/>
              </a:rPr>
              <a:t>a </a:t>
            </a:r>
            <a:r>
              <a:rPr b="1" spc="-5" dirty="0">
                <a:latin typeface="Calibri"/>
                <a:cs typeface="Calibri"/>
              </a:rPr>
              <a:t>secondary follicle </a:t>
            </a:r>
            <a:r>
              <a:rPr spc="-5" dirty="0">
                <a:latin typeface="Calibri"/>
                <a:cs typeface="Calibri"/>
              </a:rPr>
              <a:t>with </a:t>
            </a:r>
            <a:r>
              <a:rPr b="1" spc="-5" dirty="0">
                <a:latin typeface="Calibri"/>
                <a:cs typeface="Calibri"/>
              </a:rPr>
              <a:t>follicular</a:t>
            </a:r>
            <a:r>
              <a:rPr b="1" spc="75" dirty="0">
                <a:latin typeface="Calibri"/>
                <a:cs typeface="Calibri"/>
              </a:rPr>
              <a:t> </a:t>
            </a:r>
            <a:r>
              <a:rPr b="1" spc="-5" dirty="0" smtClean="0">
                <a:latin typeface="Calibri"/>
                <a:cs typeface="Calibri"/>
              </a:rPr>
              <a:t>spaces.</a:t>
            </a:r>
            <a:endParaRPr lang="en-US" b="1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pc="-20" dirty="0" smtClean="0">
                <a:latin typeface="Calibri"/>
                <a:cs typeface="Calibri"/>
              </a:rPr>
              <a:t>Finally</a:t>
            </a:r>
            <a:r>
              <a:rPr spc="-20" dirty="0">
                <a:latin typeface="Calibri"/>
                <a:cs typeface="Calibri"/>
              </a:rPr>
              <a:t>,  </a:t>
            </a:r>
            <a:r>
              <a:rPr spc="-5" dirty="0">
                <a:latin typeface="Calibri"/>
                <a:cs typeface="Calibri"/>
              </a:rPr>
              <a:t>these </a:t>
            </a:r>
            <a:r>
              <a:rPr spc="-10" dirty="0">
                <a:latin typeface="Calibri"/>
                <a:cs typeface="Calibri"/>
              </a:rPr>
              <a:t>follicular spaces  </a:t>
            </a:r>
            <a:r>
              <a:rPr spc="-5" dirty="0">
                <a:latin typeface="Calibri"/>
                <a:cs typeface="Calibri"/>
              </a:rPr>
              <a:t>will </a:t>
            </a:r>
            <a:r>
              <a:rPr spc="-10" dirty="0">
                <a:latin typeface="Calibri"/>
                <a:cs typeface="Calibri"/>
              </a:rPr>
              <a:t>merge  to </a:t>
            </a:r>
            <a:r>
              <a:rPr spc="-5" dirty="0">
                <a:latin typeface="Calibri"/>
                <a:cs typeface="Calibri"/>
              </a:rPr>
              <a:t>become  </a:t>
            </a:r>
            <a:r>
              <a:rPr spc="-10" dirty="0">
                <a:latin typeface="Calibri"/>
                <a:cs typeface="Calibri"/>
              </a:rPr>
              <a:t>one  larger  </a:t>
            </a:r>
            <a:r>
              <a:rPr spc="-5" dirty="0">
                <a:latin typeface="Calibri"/>
                <a:cs typeface="Calibri"/>
              </a:rPr>
              <a:t>space </a:t>
            </a:r>
            <a:r>
              <a:rPr spc="-10" dirty="0">
                <a:latin typeface="Calibri"/>
                <a:cs typeface="Calibri"/>
              </a:rPr>
              <a:t>that  </a:t>
            </a:r>
            <a:r>
              <a:rPr spc="-5" dirty="0">
                <a:latin typeface="Calibri"/>
                <a:cs typeface="Calibri"/>
              </a:rPr>
              <a:t>will </a:t>
            </a:r>
            <a:r>
              <a:rPr spc="-10" dirty="0">
                <a:latin typeface="Calibri"/>
                <a:cs typeface="Calibri"/>
              </a:rPr>
              <a:t>push </a:t>
            </a:r>
            <a:r>
              <a:rPr spc="130" dirty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the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5" dirty="0" err="1" smtClean="0">
                <a:latin typeface="Calibri"/>
                <a:cs typeface="Calibri"/>
              </a:rPr>
              <a:t>oocyte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 </a:t>
            </a:r>
            <a:r>
              <a:rPr spc="-5" dirty="0">
                <a:latin typeface="Calibri"/>
                <a:cs typeface="Calibri"/>
              </a:rPr>
              <a:t>one side of the </a:t>
            </a:r>
            <a:r>
              <a:rPr spc="-10" dirty="0">
                <a:latin typeface="Calibri"/>
                <a:cs typeface="Calibri"/>
              </a:rPr>
              <a:t>follicle (</a:t>
            </a:r>
            <a:r>
              <a:rPr b="1" spc="-10" dirty="0">
                <a:latin typeface="Calibri"/>
                <a:cs typeface="Calibri"/>
              </a:rPr>
              <a:t>mature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follicle</a:t>
            </a:r>
            <a:r>
              <a:rPr spc="-5" dirty="0">
                <a:latin typeface="Calibri"/>
                <a:cs typeface="Calibri"/>
              </a:rPr>
              <a:t>).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962400"/>
            <a:ext cx="1828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0" y="3962400"/>
            <a:ext cx="1781937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200" y="3962400"/>
            <a:ext cx="17526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3962400"/>
            <a:ext cx="1752600" cy="1827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0600" y="5867400"/>
            <a:ext cx="10210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Prim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ial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follicle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9400" y="5867400"/>
            <a:ext cx="14522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Primary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follicle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9200" y="5867400"/>
            <a:ext cx="1015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ary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follicle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000" y="5867400"/>
            <a:ext cx="140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Mature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follicle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52600" y="1447800"/>
            <a:ext cx="5486400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14478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609600">
                <a:moveTo>
                  <a:pt x="0" y="609600"/>
                </a:moveTo>
                <a:lnTo>
                  <a:pt x="1600200" y="609600"/>
                </a:lnTo>
                <a:lnTo>
                  <a:pt x="1600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1295400"/>
            <a:ext cx="8573897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600" y="6096000"/>
            <a:ext cx="24536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mature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follicle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838200"/>
            <a:ext cx="63881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bony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pelvis is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formed by three</a:t>
            </a:r>
            <a:r>
              <a:rPr sz="2000" b="1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bones: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544195" lvl="1" indent="-188595" algn="just">
              <a:lnSpc>
                <a:spcPct val="100000"/>
              </a:lnSpc>
              <a:buAutoNum type="arabicPeriod"/>
              <a:tabLst>
                <a:tab pos="544830" algn="l"/>
              </a:tabLst>
            </a:pPr>
            <a:r>
              <a:rPr sz="2000" b="1" spc="-5" dirty="0">
                <a:latin typeface="Calibri"/>
                <a:cs typeface="Calibri"/>
              </a:rPr>
              <a:t>Right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5" dirty="0">
                <a:latin typeface="Calibri"/>
                <a:cs typeface="Calibri"/>
              </a:rPr>
              <a:t>left </a:t>
            </a:r>
            <a:r>
              <a:rPr sz="2000" b="1" dirty="0">
                <a:latin typeface="Calibri"/>
                <a:cs typeface="Calibri"/>
              </a:rPr>
              <a:t>hip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bones:</a:t>
            </a:r>
            <a:endParaRPr sz="2000" dirty="0">
              <a:latin typeface="Calibri"/>
              <a:cs typeface="Calibri"/>
            </a:endParaRPr>
          </a:p>
          <a:p>
            <a:pPr marL="1027430" lvl="2" indent="-100330" algn="just">
              <a:lnSpc>
                <a:spcPct val="100000"/>
              </a:lnSpc>
              <a:buChar char="-"/>
              <a:tabLst>
                <a:tab pos="1028065" algn="l"/>
              </a:tabLst>
            </a:pPr>
            <a:r>
              <a:rPr sz="2000" u="sng" dirty="0">
                <a:latin typeface="Calibri"/>
                <a:cs typeface="Calibri"/>
              </a:rPr>
              <a:t>Ilium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superior, </a:t>
            </a:r>
            <a:r>
              <a:rPr sz="2000" spc="-10" dirty="0">
                <a:latin typeface="Calibri"/>
                <a:cs typeface="Calibri"/>
              </a:rPr>
              <a:t>flattened, </a:t>
            </a:r>
            <a:r>
              <a:rPr sz="2000" spc="-5" dirty="0">
                <a:latin typeface="Calibri"/>
                <a:cs typeface="Calibri"/>
              </a:rPr>
              <a:t>fan-shaped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part.</a:t>
            </a:r>
          </a:p>
          <a:p>
            <a:pPr marL="1027430" lvl="2" indent="-100330" algn="just">
              <a:lnSpc>
                <a:spcPct val="100000"/>
              </a:lnSpc>
              <a:buChar char="-"/>
              <a:tabLst>
                <a:tab pos="1028065" algn="l"/>
              </a:tabLst>
            </a:pPr>
            <a:r>
              <a:rPr sz="2000" u="sng" spc="-5" dirty="0">
                <a:latin typeface="Calibri"/>
                <a:cs typeface="Calibri"/>
              </a:rPr>
              <a:t>Ischium</a:t>
            </a:r>
            <a:r>
              <a:rPr sz="2000" spc="-5" dirty="0">
                <a:latin typeface="Calibri"/>
                <a:cs typeface="Calibri"/>
              </a:rPr>
              <a:t>: has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body </a:t>
            </a:r>
            <a:r>
              <a:rPr sz="2000" dirty="0">
                <a:latin typeface="Calibri"/>
                <a:cs typeface="Calibri"/>
              </a:rPr>
              <a:t>and 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ramus.</a:t>
            </a:r>
            <a:endParaRPr sz="2000" dirty="0">
              <a:latin typeface="Calibri"/>
              <a:cs typeface="Calibri"/>
            </a:endParaRPr>
          </a:p>
          <a:p>
            <a:pPr marL="1027430" lvl="2" indent="-100330" algn="just">
              <a:lnSpc>
                <a:spcPct val="100000"/>
              </a:lnSpc>
              <a:buChar char="-"/>
              <a:tabLst>
                <a:tab pos="1028065" algn="l"/>
              </a:tabLst>
            </a:pPr>
            <a:r>
              <a:rPr sz="2000" u="sng" dirty="0">
                <a:latin typeface="Calibri"/>
                <a:cs typeface="Calibri"/>
              </a:rPr>
              <a:t>Pubis</a:t>
            </a:r>
            <a:r>
              <a:rPr sz="2000" dirty="0">
                <a:latin typeface="Calibri"/>
                <a:cs typeface="Calibri"/>
              </a:rPr>
              <a:t>: an </a:t>
            </a:r>
            <a:r>
              <a:rPr sz="2000" spc="-5" dirty="0">
                <a:latin typeface="Calibri"/>
                <a:cs typeface="Calibri"/>
              </a:rPr>
              <a:t>angulated bone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superior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inferior </a:t>
            </a:r>
            <a:r>
              <a:rPr sz="2000" dirty="0">
                <a:latin typeface="Calibri"/>
                <a:cs typeface="Calibri"/>
              </a:rPr>
              <a:t>pubic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rami.</a:t>
            </a:r>
            <a:endParaRPr sz="2000" dirty="0">
              <a:latin typeface="Calibri"/>
              <a:cs typeface="Calibri"/>
            </a:endParaRPr>
          </a:p>
          <a:p>
            <a:pPr marL="544195" lvl="1" indent="-188595" algn="just">
              <a:lnSpc>
                <a:spcPct val="100000"/>
              </a:lnSpc>
              <a:buAutoNum type="arabicPeriod"/>
              <a:tabLst>
                <a:tab pos="544830" algn="l"/>
              </a:tabLst>
            </a:pPr>
            <a:r>
              <a:rPr sz="2000" b="1" spc="-5" dirty="0">
                <a:latin typeface="Calibri"/>
                <a:cs typeface="Calibri"/>
              </a:rPr>
              <a:t>Sacrum: </a:t>
            </a:r>
            <a:r>
              <a:rPr sz="2000" spc="-10" dirty="0">
                <a:latin typeface="Calibri"/>
                <a:cs typeface="Calibri"/>
              </a:rPr>
              <a:t>formed 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fusion </a:t>
            </a:r>
            <a:r>
              <a:rPr sz="2000" spc="-5" dirty="0">
                <a:latin typeface="Calibri"/>
                <a:cs typeface="Calibri"/>
              </a:rPr>
              <a:t>of five, originally </a:t>
            </a:r>
            <a:r>
              <a:rPr sz="2000" spc="-10" dirty="0">
                <a:latin typeface="Calibri"/>
                <a:cs typeface="Calibri"/>
              </a:rPr>
              <a:t>separate, sacral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vertebrae.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39000" y="114300"/>
            <a:ext cx="1752600" cy="170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39000" y="1981200"/>
            <a:ext cx="1752600" cy="109901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3980" marR="85725" algn="ctr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latin typeface="Calibri"/>
                <a:cs typeface="Calibri"/>
              </a:rPr>
              <a:t>Position </a:t>
            </a:r>
            <a:r>
              <a:rPr sz="1400" b="1" dirty="0">
                <a:latin typeface="Calibri"/>
                <a:cs typeface="Calibri"/>
              </a:rPr>
              <a:t>of the  pelvis: </a:t>
            </a:r>
            <a:r>
              <a:rPr sz="1400" b="1" spc="-5" dirty="0">
                <a:latin typeface="Calibri"/>
                <a:cs typeface="Calibri"/>
              </a:rPr>
              <a:t>anterior  </a:t>
            </a:r>
            <a:r>
              <a:rPr sz="1400" b="1" dirty="0">
                <a:latin typeface="Calibri"/>
                <a:cs typeface="Calibri"/>
              </a:rPr>
              <a:t>superior iliac spine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  in a </a:t>
            </a:r>
            <a:r>
              <a:rPr sz="1400" b="1" spc="-5" dirty="0">
                <a:latin typeface="Calibri"/>
                <a:cs typeface="Calibri"/>
              </a:rPr>
              <a:t>vertical </a:t>
            </a:r>
            <a:r>
              <a:rPr sz="1400" b="1" dirty="0">
                <a:latin typeface="Calibri"/>
                <a:cs typeface="Calibri"/>
              </a:rPr>
              <a:t>line with  the pubic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symphysis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482" t="37500" r="26598" b="29167"/>
          <a:stretch>
            <a:fillRect/>
          </a:stretch>
        </p:blipFill>
        <p:spPr bwMode="auto">
          <a:xfrm>
            <a:off x="2133600" y="3429000"/>
            <a:ext cx="5029200" cy="32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143000"/>
            <a:ext cx="8531860" cy="167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After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ovulation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release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occyte,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remnants </a:t>
            </a:r>
            <a:r>
              <a:rPr sz="17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follicle will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 </a:t>
            </a:r>
            <a:r>
              <a:rPr sz="17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converted 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 corpus</a:t>
            </a:r>
            <a:r>
              <a:rPr sz="17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luteum.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lvl="1" algn="just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582930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fertilization</a:t>
            </a:r>
            <a:r>
              <a:rPr sz="1700" b="1" spc="2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occurs,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229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corpus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luteum</a:t>
            </a:r>
            <a:r>
              <a:rPr sz="1700" spc="2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begins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to</a:t>
            </a:r>
            <a:r>
              <a:rPr sz="1700" spc="2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progesterone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to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maintain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pregnancy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(</a:t>
            </a:r>
            <a:r>
              <a:rPr sz="1700" b="1" u="heavy" spc="-10" dirty="0">
                <a:latin typeface="Calibri"/>
                <a:cs typeface="Calibri"/>
              </a:rPr>
              <a:t>corpus luteum </a:t>
            </a:r>
            <a:r>
              <a:rPr sz="1700" b="1" u="heavy" dirty="0">
                <a:latin typeface="Calibri"/>
                <a:cs typeface="Calibri"/>
              </a:rPr>
              <a:t>of </a:t>
            </a:r>
            <a:r>
              <a:rPr sz="1700" b="1" u="heavy" spc="-5" dirty="0">
                <a:latin typeface="Calibri"/>
                <a:cs typeface="Calibri"/>
              </a:rPr>
              <a:t>pregnancy</a:t>
            </a:r>
            <a:r>
              <a:rPr sz="1700" spc="-5" dirty="0">
                <a:latin typeface="Calibri"/>
                <a:cs typeface="Calibri"/>
              </a:rPr>
              <a:t>) until the 3</a:t>
            </a:r>
            <a:r>
              <a:rPr sz="1700" spc="-7" baseline="26455" dirty="0">
                <a:latin typeface="Calibri"/>
                <a:cs typeface="Calibri"/>
              </a:rPr>
              <a:t>rd  </a:t>
            </a:r>
            <a:r>
              <a:rPr sz="1700" spc="-10" dirty="0">
                <a:latin typeface="Calibri"/>
                <a:cs typeface="Calibri"/>
              </a:rPr>
              <a:t>month </a:t>
            </a:r>
            <a:r>
              <a:rPr sz="1700" spc="-5" dirty="0">
                <a:latin typeface="Calibri"/>
                <a:cs typeface="Calibri"/>
              </a:rPr>
              <a:t>(the </a:t>
            </a:r>
            <a:r>
              <a:rPr sz="1700" spc="-10" dirty="0">
                <a:latin typeface="Calibri"/>
                <a:cs typeface="Calibri"/>
              </a:rPr>
              <a:t>placenta </a:t>
            </a:r>
            <a:r>
              <a:rPr sz="1700" dirty="0">
                <a:latin typeface="Calibri"/>
                <a:cs typeface="Calibri"/>
              </a:rPr>
              <a:t>will </a:t>
            </a:r>
            <a:r>
              <a:rPr sz="1700" spc="-20" dirty="0">
                <a:latin typeface="Calibri"/>
                <a:cs typeface="Calibri"/>
              </a:rPr>
              <a:t>take </a:t>
            </a:r>
            <a:r>
              <a:rPr sz="1700" dirty="0">
                <a:latin typeface="Calibri"/>
                <a:cs typeface="Calibri"/>
              </a:rPr>
              <a:t>its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place).</a:t>
            </a:r>
            <a:endParaRPr sz="17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84"/>
              </a:spcBef>
              <a:buAutoNum type="arabicPeriod" startAt="2"/>
              <a:tabLst>
                <a:tab pos="555625" algn="l"/>
              </a:tabLst>
            </a:pPr>
            <a:r>
              <a:rPr sz="1700" dirty="0">
                <a:latin typeface="Calibri"/>
                <a:cs typeface="Calibri"/>
              </a:rPr>
              <a:t>If </a:t>
            </a:r>
            <a:r>
              <a:rPr sz="1700" b="1" spc="-10" dirty="0">
                <a:latin typeface="Calibri"/>
                <a:cs typeface="Calibri"/>
              </a:rPr>
              <a:t>fertilization </a:t>
            </a:r>
            <a:r>
              <a:rPr sz="1700" b="1" spc="-5" dirty="0">
                <a:latin typeface="Calibri"/>
                <a:cs typeface="Calibri"/>
              </a:rPr>
              <a:t>does not </a:t>
            </a:r>
            <a:r>
              <a:rPr sz="1700" b="1" spc="5" dirty="0">
                <a:latin typeface="Calibri"/>
                <a:cs typeface="Calibri"/>
              </a:rPr>
              <a:t>occur</a:t>
            </a:r>
            <a:r>
              <a:rPr sz="1700" spc="5" dirty="0">
                <a:latin typeface="Calibri"/>
                <a:cs typeface="Calibri"/>
              </a:rPr>
              <a:t>,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corpus luteum </a:t>
            </a:r>
            <a:r>
              <a:rPr sz="1700" spc="-5" dirty="0">
                <a:latin typeface="Calibri"/>
                <a:cs typeface="Calibri"/>
              </a:rPr>
              <a:t>will </a:t>
            </a:r>
            <a:r>
              <a:rPr sz="1700" spc="-10" dirty="0">
                <a:latin typeface="Calibri"/>
                <a:cs typeface="Calibri"/>
              </a:rPr>
              <a:t>degenerate after </a:t>
            </a:r>
            <a:r>
              <a:rPr sz="1700" spc="-5" dirty="0">
                <a:latin typeface="Calibri"/>
                <a:cs typeface="Calibri"/>
              </a:rPr>
              <a:t>10 </a:t>
            </a:r>
            <a:r>
              <a:rPr sz="1700" spc="-15" dirty="0">
                <a:latin typeface="Calibri"/>
                <a:cs typeface="Calibri"/>
              </a:rPr>
              <a:t>days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ovulation  </a:t>
            </a:r>
            <a:r>
              <a:rPr sz="1700" spc="-5" dirty="0">
                <a:latin typeface="Calibri"/>
                <a:cs typeface="Calibri"/>
              </a:rPr>
              <a:t>and will be </a:t>
            </a:r>
            <a:r>
              <a:rPr sz="1700" spc="-15" dirty="0">
                <a:latin typeface="Calibri"/>
                <a:cs typeface="Calibri"/>
              </a:rPr>
              <a:t>converted </a:t>
            </a:r>
            <a:r>
              <a:rPr sz="1700" spc="-1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a white </a:t>
            </a:r>
            <a:r>
              <a:rPr sz="1700" spc="-10" dirty="0">
                <a:latin typeface="Calibri"/>
                <a:cs typeface="Calibri"/>
              </a:rPr>
              <a:t>body </a:t>
            </a:r>
            <a:r>
              <a:rPr sz="1700" spc="-5" dirty="0">
                <a:latin typeface="Calibri"/>
                <a:cs typeface="Calibri"/>
              </a:rPr>
              <a:t>called </a:t>
            </a:r>
            <a:r>
              <a:rPr sz="1700" spc="-10" dirty="0">
                <a:latin typeface="Calibri"/>
                <a:cs typeface="Calibri"/>
              </a:rPr>
              <a:t>(</a:t>
            </a:r>
            <a:r>
              <a:rPr sz="1700" b="1" u="heavy" spc="-10" dirty="0">
                <a:latin typeface="Calibri"/>
                <a:cs typeface="Calibri"/>
              </a:rPr>
              <a:t>corpus</a:t>
            </a:r>
            <a:r>
              <a:rPr sz="1700" b="1" u="heavy" spc="140" dirty="0">
                <a:latin typeface="Calibri"/>
                <a:cs typeface="Calibri"/>
              </a:rPr>
              <a:t> </a:t>
            </a:r>
            <a:r>
              <a:rPr sz="1700" b="1" u="heavy" spc="-5" dirty="0">
                <a:latin typeface="Calibri"/>
                <a:cs typeface="Calibri"/>
              </a:rPr>
              <a:t>albicans</a:t>
            </a:r>
            <a:r>
              <a:rPr sz="1700" spc="-5" dirty="0">
                <a:latin typeface="Calibri"/>
                <a:cs typeface="Calibri"/>
              </a:rPr>
              <a:t>).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124200"/>
            <a:ext cx="5474208" cy="353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600" y="3124200"/>
            <a:ext cx="1752600" cy="304800"/>
          </a:xfrm>
          <a:custGeom>
            <a:avLst/>
            <a:gdLst/>
            <a:ahLst/>
            <a:cxnLst/>
            <a:rect l="l" t="t" r="r" b="b"/>
            <a:pathLst>
              <a:path w="1600200" h="381000">
                <a:moveTo>
                  <a:pt x="0" y="381000"/>
                </a:moveTo>
                <a:lnTo>
                  <a:pt x="1600200" y="381000"/>
                </a:lnTo>
                <a:lnTo>
                  <a:pt x="1600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34290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0" y="304800"/>
                </a:moveTo>
                <a:lnTo>
                  <a:pt x="1295400" y="304800"/>
                </a:lnTo>
                <a:lnTo>
                  <a:pt x="1295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066800"/>
            <a:ext cx="78486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Epithelium</a:t>
            </a:r>
            <a:r>
              <a:rPr spc="-5" dirty="0">
                <a:latin typeface="Calibri"/>
                <a:cs typeface="Calibri"/>
              </a:rPr>
              <a:t>: simple </a:t>
            </a:r>
            <a:r>
              <a:rPr spc="-10" dirty="0">
                <a:latin typeface="Calibri"/>
                <a:cs typeface="Calibri"/>
              </a:rPr>
              <a:t>colomnur </a:t>
            </a:r>
            <a:r>
              <a:rPr spc="-5" dirty="0">
                <a:latin typeface="Calibri"/>
                <a:cs typeface="Calibri"/>
              </a:rPr>
              <a:t>partially ciliated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epithelium.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Muscularis</a:t>
            </a:r>
            <a:r>
              <a:rPr spc="-5" dirty="0">
                <a:latin typeface="Calibri"/>
                <a:cs typeface="Calibri"/>
              </a:rPr>
              <a:t>: </a:t>
            </a:r>
            <a:r>
              <a:rPr spc="-10" dirty="0">
                <a:latin typeface="Calibri"/>
                <a:cs typeface="Calibri"/>
              </a:rPr>
              <a:t>smooth</a:t>
            </a:r>
            <a:r>
              <a:rPr spc="-5" dirty="0">
                <a:latin typeface="Calibri"/>
                <a:cs typeface="Calibri"/>
              </a:rPr>
              <a:t> muscles.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Serosa</a:t>
            </a:r>
            <a:r>
              <a:rPr spc="-10" dirty="0">
                <a:latin typeface="Calibri"/>
                <a:cs typeface="Calibri"/>
              </a:rPr>
              <a:t>: connective </a:t>
            </a:r>
            <a:r>
              <a:rPr spc="-5" dirty="0">
                <a:latin typeface="Calibri"/>
                <a:cs typeface="Calibri"/>
              </a:rPr>
              <a:t>tissue </a:t>
            </a:r>
            <a:r>
              <a:rPr spc="-15" dirty="0">
                <a:latin typeface="Calibri"/>
                <a:cs typeface="Calibri"/>
              </a:rPr>
              <a:t>covered </a:t>
            </a:r>
            <a:r>
              <a:rPr spc="-10" dirty="0">
                <a:latin typeface="Calibri"/>
                <a:cs typeface="Calibri"/>
              </a:rPr>
              <a:t>by </a:t>
            </a:r>
            <a:r>
              <a:rPr spc="-5" dirty="0">
                <a:latin typeface="Calibri"/>
                <a:cs typeface="Calibri"/>
              </a:rPr>
              <a:t>simple squamous</a:t>
            </a:r>
            <a:r>
              <a:rPr spc="1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epithelium</a:t>
            </a:r>
            <a:endParaRPr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lang="en-US" b="1" spc="-10" dirty="0">
                <a:latin typeface="Calibri"/>
                <a:cs typeface="Calibri"/>
              </a:rPr>
              <a:t> </a:t>
            </a:r>
            <a:r>
              <a:rPr lang="en-US" b="1" spc="-10" dirty="0" smtClean="0">
                <a:latin typeface="Calibri"/>
                <a:cs typeface="Calibri"/>
              </a:rPr>
              <a:t>      </a:t>
            </a:r>
            <a:r>
              <a:rPr b="1" spc="-10" dirty="0" smtClean="0">
                <a:latin typeface="Calibri"/>
                <a:cs typeface="Calibri"/>
              </a:rPr>
              <a:t>Note</a:t>
            </a:r>
            <a:r>
              <a:rPr spc="-10" dirty="0">
                <a:latin typeface="Calibri"/>
                <a:cs typeface="Calibri"/>
              </a:rPr>
              <a:t>: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cilia </a:t>
            </a:r>
            <a:r>
              <a:rPr spc="-15" dirty="0">
                <a:latin typeface="Calibri"/>
                <a:cs typeface="Calibri"/>
              </a:rPr>
              <a:t>are </a:t>
            </a:r>
            <a:r>
              <a:rPr spc="-10" dirty="0">
                <a:latin typeface="Calibri"/>
                <a:cs typeface="Calibri"/>
              </a:rPr>
              <a:t>microtubules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10" dirty="0">
                <a:latin typeface="Calibri"/>
                <a:cs typeface="Calibri"/>
              </a:rPr>
              <a:t>(9+2)</a:t>
            </a:r>
            <a:r>
              <a:rPr spc="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arrangement.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438400"/>
            <a:ext cx="3810000" cy="4000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2438400"/>
            <a:ext cx="3810000" cy="4000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(Histology of Ovaries)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914400"/>
            <a:ext cx="6244590" cy="567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Female</a:t>
            </a:r>
            <a:r>
              <a:rPr sz="1500" b="1" spc="-1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infertility: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ct val="100699"/>
              </a:lnSpc>
              <a:spcBef>
                <a:spcPts val="345"/>
              </a:spcBef>
              <a:buChar char="-"/>
              <a:tabLst>
                <a:tab pos="459740" algn="l"/>
              </a:tabLst>
            </a:pP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Can </a:t>
            </a:r>
            <a:r>
              <a:rPr sz="1500" dirty="0">
                <a:latin typeface="Calibri"/>
                <a:cs typeface="Calibri"/>
              </a:rPr>
              <a:t>be </a:t>
            </a:r>
            <a:r>
              <a:rPr sz="1500" spc="-5" dirty="0">
                <a:latin typeface="Calibri"/>
                <a:cs typeface="Calibri"/>
              </a:rPr>
              <a:t>cause by altered </a:t>
            </a:r>
            <a:r>
              <a:rPr sz="1500" spc="-10" dirty="0">
                <a:latin typeface="Calibri"/>
                <a:cs typeface="Calibri"/>
              </a:rPr>
              <a:t>hypothalamus/pituitary </a:t>
            </a:r>
            <a:r>
              <a:rPr sz="1500" spc="-5" dirty="0">
                <a:latin typeface="Calibri"/>
                <a:cs typeface="Calibri"/>
              </a:rPr>
              <a:t>function (reduction </a:t>
            </a:r>
            <a:r>
              <a:rPr sz="1500" dirty="0">
                <a:latin typeface="Calibri"/>
                <a:cs typeface="Calibri"/>
              </a:rPr>
              <a:t>in the  </a:t>
            </a:r>
            <a:r>
              <a:rPr sz="1500" spc="-5" dirty="0">
                <a:latin typeface="Calibri"/>
                <a:cs typeface="Calibri"/>
              </a:rPr>
              <a:t>release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GnRH--</a:t>
            </a:r>
            <a:r>
              <a:rPr sz="1500" spc="-5" dirty="0">
                <a:latin typeface="Arial"/>
                <a:cs typeface="Arial"/>
              </a:rPr>
              <a:t>&lt;</a:t>
            </a:r>
            <a:r>
              <a:rPr sz="1500" spc="-5" dirty="0">
                <a:latin typeface="Calibri"/>
                <a:cs typeface="Calibri"/>
              </a:rPr>
              <a:t>FSH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LH).</a:t>
            </a:r>
          </a:p>
          <a:p>
            <a:pPr marL="455930" lvl="1" indent="-100330" algn="just">
              <a:lnSpc>
                <a:spcPct val="100000"/>
              </a:lnSpc>
              <a:spcBef>
                <a:spcPts val="345"/>
              </a:spcBef>
              <a:buChar char="-"/>
              <a:tabLst>
                <a:tab pos="456565" algn="l"/>
              </a:tabLst>
            </a:pPr>
            <a:r>
              <a:rPr sz="1500" spc="-5" dirty="0">
                <a:latin typeface="Calibri"/>
                <a:cs typeface="Calibri"/>
              </a:rPr>
              <a:t>Structural </a:t>
            </a:r>
            <a:r>
              <a:rPr sz="1500" dirty="0">
                <a:latin typeface="Calibri"/>
                <a:cs typeface="Calibri"/>
              </a:rPr>
              <a:t>abnormalities of the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uterus.</a:t>
            </a:r>
            <a:endParaRPr sz="1500" dirty="0">
              <a:latin typeface="Calibri"/>
              <a:cs typeface="Calibri"/>
            </a:endParaRPr>
          </a:p>
          <a:p>
            <a:pPr marL="455930" lvl="1" indent="-100330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456565" algn="l"/>
              </a:tabLst>
            </a:pPr>
            <a:r>
              <a:rPr sz="1500" spc="-5" dirty="0">
                <a:latin typeface="Calibri"/>
                <a:cs typeface="Calibri"/>
              </a:rPr>
              <a:t>Obstruction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5" dirty="0">
                <a:latin typeface="Calibri"/>
                <a:cs typeface="Calibri"/>
              </a:rPr>
              <a:t>fallopian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tubes.</a:t>
            </a:r>
          </a:p>
          <a:p>
            <a:pPr marL="455930" lvl="1" indent="-100330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456565" algn="l"/>
              </a:tabLst>
            </a:pPr>
            <a:r>
              <a:rPr sz="1500" dirty="0">
                <a:latin typeface="Calibri"/>
                <a:cs typeface="Calibri"/>
              </a:rPr>
              <a:t>No access of </a:t>
            </a:r>
            <a:r>
              <a:rPr sz="1500" spc="-5" dirty="0">
                <a:latin typeface="Calibri"/>
                <a:cs typeface="Calibri"/>
              </a:rPr>
              <a:t>viable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sperm:</a:t>
            </a:r>
            <a:endParaRPr lang="en-US" sz="1500" dirty="0">
              <a:latin typeface="Calibri"/>
              <a:cs typeface="Calibri"/>
            </a:endParaRPr>
          </a:p>
          <a:p>
            <a:pPr marL="913130" lvl="2" indent="-100330" algn="just">
              <a:spcBef>
                <a:spcPts val="360"/>
              </a:spcBef>
              <a:buFont typeface="Arial" pitchFamily="34" charset="0"/>
              <a:buChar char="•"/>
              <a:tabLst>
                <a:tab pos="456565" algn="l"/>
              </a:tabLst>
            </a:pPr>
            <a:r>
              <a:rPr sz="1500" dirty="0" smtClean="0">
                <a:latin typeface="Calibri"/>
                <a:cs typeface="Calibri"/>
              </a:rPr>
              <a:t>A </a:t>
            </a:r>
            <a:r>
              <a:rPr sz="1500" spc="-5" dirty="0">
                <a:latin typeface="Calibri"/>
                <a:cs typeface="Calibri"/>
              </a:rPr>
              <a:t>change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vaginal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sz="1500" dirty="0" err="1" smtClean="0">
                <a:latin typeface="Calibri"/>
                <a:cs typeface="Calibri"/>
              </a:rPr>
              <a:t>pH.</a:t>
            </a:r>
            <a:endParaRPr lang="en-US" sz="1500" dirty="0">
              <a:latin typeface="Calibri"/>
              <a:cs typeface="Calibri"/>
            </a:endParaRPr>
          </a:p>
          <a:p>
            <a:pPr marL="913130" lvl="2" indent="-100330" algn="just">
              <a:spcBef>
                <a:spcPts val="360"/>
              </a:spcBef>
              <a:buFont typeface="Arial" pitchFamily="34" charset="0"/>
              <a:buChar char="•"/>
              <a:tabLst>
                <a:tab pos="456565" algn="l"/>
              </a:tabLst>
            </a:pPr>
            <a:r>
              <a:rPr sz="1500" spc="-10" dirty="0" smtClean="0">
                <a:latin typeface="Calibri"/>
                <a:cs typeface="Calibri"/>
              </a:rPr>
              <a:t>Secretion </a:t>
            </a:r>
            <a:r>
              <a:rPr sz="1500" dirty="0">
                <a:latin typeface="Calibri"/>
                <a:cs typeface="Calibri"/>
              </a:rPr>
              <a:t>of thick </a:t>
            </a:r>
            <a:r>
              <a:rPr sz="1500" spc="-5" dirty="0">
                <a:latin typeface="Calibri"/>
                <a:cs typeface="Calibri"/>
              </a:rPr>
              <a:t>cervical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mucus.</a:t>
            </a:r>
            <a:endParaRPr lang="en-US" sz="1500" dirty="0" smtClean="0">
              <a:latin typeface="Calibri"/>
              <a:cs typeface="Calibri"/>
            </a:endParaRPr>
          </a:p>
          <a:p>
            <a:pPr marL="913130" lvl="2" indent="-100330" algn="just">
              <a:spcBef>
                <a:spcPts val="360"/>
              </a:spcBef>
              <a:buFont typeface="Arial" pitchFamily="34" charset="0"/>
              <a:buChar char="•"/>
              <a:tabLst>
                <a:tab pos="456565" algn="l"/>
              </a:tabLst>
            </a:pPr>
            <a:r>
              <a:rPr sz="1500" spc="-5" dirty="0" smtClean="0">
                <a:latin typeface="Calibri"/>
                <a:cs typeface="Calibri"/>
              </a:rPr>
              <a:t>Development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antibodies.</a:t>
            </a:r>
            <a:endParaRPr sz="1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Endometriosis: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59"/>
              </a:spcBef>
              <a:buChar char="-"/>
              <a:tabLst>
                <a:tab pos="518795" algn="l"/>
              </a:tabLst>
            </a:pP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It </a:t>
            </a:r>
            <a:r>
              <a:rPr sz="1500" dirty="0">
                <a:latin typeface="Calibri"/>
                <a:cs typeface="Calibri"/>
              </a:rPr>
              <a:t>is a disease in which cells similar </a:t>
            </a:r>
            <a:r>
              <a:rPr sz="1500" spc="-10" dirty="0">
                <a:latin typeface="Calibri"/>
                <a:cs typeface="Calibri"/>
              </a:rPr>
              <a:t>to that </a:t>
            </a:r>
            <a:r>
              <a:rPr sz="1500" dirty="0">
                <a:latin typeface="Calibri"/>
                <a:cs typeface="Calibri"/>
              </a:rPr>
              <a:t>which line the </a:t>
            </a:r>
            <a:r>
              <a:rPr sz="1500" spc="-5" dirty="0">
                <a:latin typeface="Calibri"/>
                <a:cs typeface="Calibri"/>
              </a:rPr>
              <a:t>uterus  (endometrium) </a:t>
            </a:r>
            <a:r>
              <a:rPr sz="1500" spc="-15" dirty="0">
                <a:latin typeface="Calibri"/>
                <a:cs typeface="Calibri"/>
              </a:rPr>
              <a:t>grow </a:t>
            </a:r>
            <a:r>
              <a:rPr sz="1500" dirty="0">
                <a:latin typeface="Calibri"/>
                <a:cs typeface="Calibri"/>
              </a:rPr>
              <a:t>outside the </a:t>
            </a:r>
            <a:r>
              <a:rPr sz="1500" spc="-5" dirty="0">
                <a:latin typeface="Calibri"/>
                <a:cs typeface="Calibri"/>
              </a:rPr>
              <a:t>uterine </a:t>
            </a:r>
            <a:r>
              <a:rPr sz="1500" spc="-25" dirty="0">
                <a:latin typeface="Calibri"/>
                <a:cs typeface="Calibri"/>
              </a:rPr>
              <a:t>cavity. </a:t>
            </a:r>
            <a:r>
              <a:rPr sz="1500" spc="-5" dirty="0">
                <a:latin typeface="Calibri"/>
                <a:cs typeface="Calibri"/>
              </a:rPr>
              <a:t>This can cause secondary  dysamenorrhea and might </a:t>
            </a:r>
            <a:r>
              <a:rPr sz="1500" dirty="0">
                <a:latin typeface="Calibri"/>
                <a:cs typeface="Calibri"/>
              </a:rPr>
              <a:t>be </a:t>
            </a:r>
            <a:r>
              <a:rPr sz="1500" spc="-5" dirty="0">
                <a:latin typeface="Calibri"/>
                <a:cs typeface="Calibri"/>
              </a:rPr>
              <a:t>associated </a:t>
            </a:r>
            <a:r>
              <a:rPr sz="1500" dirty="0">
                <a:latin typeface="Calibri"/>
                <a:cs typeface="Calibri"/>
              </a:rPr>
              <a:t>with </a:t>
            </a:r>
            <a:r>
              <a:rPr sz="1500" spc="-5" dirty="0">
                <a:latin typeface="Calibri"/>
                <a:cs typeface="Calibri"/>
              </a:rPr>
              <a:t>infertility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females. The  disease can </a:t>
            </a:r>
            <a:r>
              <a:rPr sz="1500" dirty="0">
                <a:latin typeface="Calibri"/>
                <a:cs typeface="Calibri"/>
              </a:rPr>
              <a:t>also </a:t>
            </a:r>
            <a:r>
              <a:rPr sz="1500" spc="-10" dirty="0">
                <a:latin typeface="Calibri"/>
                <a:cs typeface="Calibri"/>
              </a:rPr>
              <a:t>present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as:</a:t>
            </a:r>
            <a:endParaRPr lang="en-US" sz="1500" dirty="0">
              <a:latin typeface="Calibri"/>
              <a:cs typeface="Calibri"/>
            </a:endParaRPr>
          </a:p>
          <a:p>
            <a:pPr marL="812800" marR="5080" lvl="2" algn="just">
              <a:spcBef>
                <a:spcPts val="359"/>
              </a:spcBef>
              <a:buFont typeface="Arial" pitchFamily="34" charset="0"/>
              <a:buChar char="•"/>
              <a:tabLst>
                <a:tab pos="518795" algn="l"/>
              </a:tabLst>
            </a:pPr>
            <a:r>
              <a:rPr lang="en-US" sz="1500" b="1" spc="-10" dirty="0" smtClean="0">
                <a:latin typeface="Calibri"/>
                <a:cs typeface="Calibri"/>
              </a:rPr>
              <a:t> </a:t>
            </a:r>
            <a:r>
              <a:rPr sz="1500" b="1" spc="-10" dirty="0" smtClean="0">
                <a:latin typeface="Calibri"/>
                <a:cs typeface="Calibri"/>
              </a:rPr>
              <a:t>Chocolate </a:t>
            </a:r>
            <a:r>
              <a:rPr sz="1500" b="1" spc="-10" dirty="0">
                <a:latin typeface="Calibri"/>
                <a:cs typeface="Calibri"/>
              </a:rPr>
              <a:t>cyst </a:t>
            </a:r>
            <a:r>
              <a:rPr sz="1500" b="1" spc="-5" dirty="0">
                <a:latin typeface="Calibri"/>
                <a:cs typeface="Calibri"/>
              </a:rPr>
              <a:t>of the ovary </a:t>
            </a:r>
            <a:r>
              <a:rPr sz="1500" b="1" dirty="0">
                <a:latin typeface="Calibri"/>
                <a:cs typeface="Calibri"/>
              </a:rPr>
              <a:t>(see </a:t>
            </a:r>
            <a:r>
              <a:rPr sz="1500" b="1" spc="-5" dirty="0">
                <a:latin typeface="Calibri"/>
                <a:cs typeface="Calibri"/>
              </a:rPr>
              <a:t>the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pic).</a:t>
            </a:r>
            <a:endParaRPr sz="1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Adhesions: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360"/>
              </a:spcBef>
              <a:buChar char="-"/>
              <a:tabLst>
                <a:tab pos="495934" algn="l"/>
              </a:tabLst>
            </a:pPr>
            <a:r>
              <a:rPr sz="1500" spc="-5" dirty="0">
                <a:latin typeface="Calibri"/>
                <a:cs typeface="Calibri"/>
              </a:rPr>
              <a:t>The pelvic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abdominal </a:t>
            </a:r>
            <a:r>
              <a:rPr sz="1500" spc="-15" dirty="0">
                <a:latin typeface="Calibri"/>
                <a:cs typeface="Calibri"/>
              </a:rPr>
              <a:t>organs, </a:t>
            </a:r>
            <a:r>
              <a:rPr sz="1500" spc="-5" dirty="0">
                <a:latin typeface="Calibri"/>
                <a:cs typeface="Calibri"/>
              </a:rPr>
              <a:t>such </a:t>
            </a:r>
            <a:r>
              <a:rPr sz="1500" dirty="0">
                <a:latin typeface="Calibri"/>
                <a:cs typeface="Calibri"/>
              </a:rPr>
              <a:t>as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ovaries </a:t>
            </a:r>
            <a:r>
              <a:rPr sz="1500" spc="-5" dirty="0">
                <a:latin typeface="Calibri"/>
                <a:cs typeface="Calibri"/>
              </a:rPr>
              <a:t>and uterus, </a:t>
            </a:r>
            <a:r>
              <a:rPr sz="1500" spc="-10" dirty="0">
                <a:latin typeface="Calibri"/>
                <a:cs typeface="Calibri"/>
              </a:rPr>
              <a:t>are  wrapped </a:t>
            </a:r>
            <a:r>
              <a:rPr sz="1500" dirty="0">
                <a:latin typeface="Calibri"/>
                <a:cs typeface="Calibri"/>
              </a:rPr>
              <a:t>in a clear </a:t>
            </a:r>
            <a:r>
              <a:rPr sz="1500" spc="-5" dirty="0">
                <a:latin typeface="Calibri"/>
                <a:cs typeface="Calibri"/>
              </a:rPr>
              <a:t>membrane known </a:t>
            </a:r>
            <a:r>
              <a:rPr sz="1500" dirty="0">
                <a:latin typeface="Calibri"/>
                <a:cs typeface="Calibri"/>
              </a:rPr>
              <a:t>as the </a:t>
            </a:r>
            <a:r>
              <a:rPr sz="1500" spc="-5" dirty="0">
                <a:latin typeface="Calibri"/>
                <a:cs typeface="Calibri"/>
              </a:rPr>
              <a:t>peritoneum </a:t>
            </a:r>
            <a:r>
              <a:rPr sz="1500" spc="-10" dirty="0">
                <a:latin typeface="Calibri"/>
                <a:cs typeface="Calibri"/>
              </a:rPr>
              <a:t>(membrane that  wraps </a:t>
            </a:r>
            <a:r>
              <a:rPr sz="1500" dirty="0">
                <a:latin typeface="Calibri"/>
                <a:cs typeface="Calibri"/>
              </a:rPr>
              <a:t>the pelvic and </a:t>
            </a:r>
            <a:r>
              <a:rPr sz="1500" spc="-5" dirty="0">
                <a:latin typeface="Calibri"/>
                <a:cs typeface="Calibri"/>
              </a:rPr>
              <a:t>abdominal </a:t>
            </a:r>
            <a:r>
              <a:rPr sz="1500" spc="-15" dirty="0">
                <a:latin typeface="Calibri"/>
                <a:cs typeface="Calibri"/>
              </a:rPr>
              <a:t>organs). </a:t>
            </a:r>
            <a:r>
              <a:rPr sz="1500" spc="-5" dirty="0">
                <a:latin typeface="Calibri"/>
                <a:cs typeface="Calibri"/>
              </a:rPr>
              <a:t>Whenever there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any </a:t>
            </a:r>
            <a:r>
              <a:rPr sz="1500" spc="-20" dirty="0">
                <a:latin typeface="Calibri"/>
                <a:cs typeface="Calibri"/>
              </a:rPr>
              <a:t>injury,  </a:t>
            </a:r>
            <a:r>
              <a:rPr sz="1500" spc="-10" dirty="0">
                <a:latin typeface="Calibri"/>
                <a:cs typeface="Calibri"/>
              </a:rPr>
              <a:t>trauma or infection, </a:t>
            </a:r>
            <a:r>
              <a:rPr sz="1500" dirty="0">
                <a:latin typeface="Calibri"/>
                <a:cs typeface="Calibri"/>
              </a:rPr>
              <a:t>or when </a:t>
            </a:r>
            <a:r>
              <a:rPr sz="1500" spc="-10" dirty="0">
                <a:latin typeface="Calibri"/>
                <a:cs typeface="Calibri"/>
              </a:rPr>
              <a:t>surgery </a:t>
            </a:r>
            <a:r>
              <a:rPr sz="1500" spc="-5" dirty="0">
                <a:latin typeface="Calibri"/>
                <a:cs typeface="Calibri"/>
              </a:rPr>
              <a:t>is performed </a:t>
            </a:r>
            <a:r>
              <a:rPr sz="1500" dirty="0">
                <a:latin typeface="Calibri"/>
                <a:cs typeface="Calibri"/>
              </a:rPr>
              <a:t>in this </a:t>
            </a:r>
            <a:r>
              <a:rPr sz="1500" spc="-5" dirty="0">
                <a:latin typeface="Calibri"/>
                <a:cs typeface="Calibri"/>
              </a:rPr>
              <a:t>area, adhesions  can </a:t>
            </a:r>
            <a:r>
              <a:rPr sz="1500" spc="-10" dirty="0">
                <a:latin typeface="Calibri"/>
                <a:cs typeface="Calibri"/>
              </a:rPr>
              <a:t>form. Removing </a:t>
            </a:r>
            <a:r>
              <a:rPr sz="1500" dirty="0">
                <a:latin typeface="Calibri"/>
                <a:cs typeface="Calibri"/>
              </a:rPr>
              <a:t>these bands of </a:t>
            </a:r>
            <a:r>
              <a:rPr sz="1500" spc="-10" dirty="0">
                <a:latin typeface="Calibri"/>
                <a:cs typeface="Calibri"/>
              </a:rPr>
              <a:t>scar </a:t>
            </a:r>
            <a:r>
              <a:rPr sz="1500" spc="-5" dirty="0">
                <a:latin typeface="Calibri"/>
                <a:cs typeface="Calibri"/>
              </a:rPr>
              <a:t>tissue </a:t>
            </a:r>
            <a:r>
              <a:rPr sz="1500" spc="-15" dirty="0">
                <a:latin typeface="Calibri"/>
                <a:cs typeface="Calibri"/>
              </a:rPr>
              <a:t>aggravates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healing </a:t>
            </a:r>
            <a:r>
              <a:rPr sz="1500" spc="-5" dirty="0">
                <a:latin typeface="Calibri"/>
                <a:cs typeface="Calibri"/>
              </a:rPr>
              <a:t>cycle, 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can </a:t>
            </a:r>
            <a:r>
              <a:rPr sz="1500" spc="-15" dirty="0">
                <a:latin typeface="Calibri"/>
                <a:cs typeface="Calibri"/>
              </a:rPr>
              <a:t>therefore </a:t>
            </a:r>
            <a:r>
              <a:rPr sz="1500" spc="-5" dirty="0">
                <a:latin typeface="Calibri"/>
                <a:cs typeface="Calibri"/>
              </a:rPr>
              <a:t>cause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formation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new </a:t>
            </a:r>
            <a:r>
              <a:rPr sz="1500" dirty="0">
                <a:latin typeface="Calibri"/>
                <a:cs typeface="Calibri"/>
              </a:rPr>
              <a:t>adhesions </a:t>
            </a:r>
            <a:r>
              <a:rPr sz="1500" spc="-5" dirty="0">
                <a:latin typeface="Calibri"/>
                <a:cs typeface="Calibri"/>
              </a:rPr>
              <a:t>(see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pic).</a:t>
            </a:r>
          </a:p>
        </p:txBody>
      </p:sp>
      <p:sp>
        <p:nvSpPr>
          <p:cNvPr id="4" name="object 4"/>
          <p:cNvSpPr/>
          <p:nvPr/>
        </p:nvSpPr>
        <p:spPr>
          <a:xfrm>
            <a:off x="6553200" y="1219200"/>
            <a:ext cx="2432811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4267200"/>
            <a:ext cx="2514600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(Clinical Correlations)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143000"/>
            <a:ext cx="5939790" cy="526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Pelvic Inflammatory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Disease</a:t>
            </a:r>
            <a:r>
              <a:rPr sz="16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(PID):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8255" lvl="1" algn="just">
              <a:lnSpc>
                <a:spcPct val="90100"/>
              </a:lnSpc>
              <a:spcBef>
                <a:spcPts val="380"/>
              </a:spcBef>
              <a:buChar char="-"/>
              <a:tabLst>
                <a:tab pos="506730" algn="l"/>
              </a:tabLst>
            </a:pP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term for inflammation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uterus, fallopian tubes and/or  ovaries </a:t>
            </a:r>
            <a:r>
              <a:rPr sz="1600" spc="-5" dirty="0">
                <a:latin typeface="Calibri"/>
                <a:cs typeface="Calibri"/>
              </a:rPr>
              <a:t>as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progresses to </a:t>
            </a:r>
            <a:r>
              <a:rPr sz="1600" spc="-5" dirty="0">
                <a:latin typeface="Calibri"/>
                <a:cs typeface="Calibri"/>
              </a:rPr>
              <a:t>scar </a:t>
            </a:r>
            <a:r>
              <a:rPr sz="1600" spc="-10" dirty="0">
                <a:latin typeface="Calibri"/>
                <a:cs typeface="Calibri"/>
              </a:rPr>
              <a:t>formation </a:t>
            </a:r>
            <a:r>
              <a:rPr sz="1600" spc="-5" dirty="0">
                <a:latin typeface="Calibri"/>
                <a:cs typeface="Calibri"/>
              </a:rPr>
              <a:t>with adhesions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nearby  tissues and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organs.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190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10" dirty="0">
                <a:latin typeface="Calibri"/>
                <a:cs typeface="Calibri"/>
              </a:rPr>
              <a:t>Short-term concerns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peritonitis.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190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10" dirty="0">
                <a:latin typeface="Calibri"/>
                <a:cs typeface="Calibri"/>
              </a:rPr>
              <a:t>Long-term concerns</a:t>
            </a:r>
            <a:r>
              <a:rPr sz="1600" spc="-10" dirty="0">
                <a:latin typeface="Calibri"/>
                <a:cs typeface="Calibri"/>
              </a:rPr>
              <a:t>: infertility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ectopic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pregnancy.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190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5" dirty="0" smtClean="0">
                <a:latin typeface="Calibri"/>
                <a:cs typeface="Calibri"/>
              </a:rPr>
              <a:t>Etiology</a:t>
            </a:r>
            <a:r>
              <a:rPr sz="1600" spc="-5" dirty="0" smtClean="0">
                <a:latin typeface="Calibri"/>
                <a:cs typeface="Calibri"/>
              </a:rPr>
              <a:t>:</a:t>
            </a:r>
            <a:endParaRPr lang="en-US" sz="16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19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5" dirty="0" smtClean="0">
                <a:latin typeface="Calibri"/>
                <a:cs typeface="Calibri"/>
              </a:rPr>
              <a:t>Gonorrhea.</a:t>
            </a:r>
            <a:endParaRPr lang="en-US" sz="16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19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5" dirty="0" err="1" smtClean="0">
                <a:latin typeface="Calibri"/>
                <a:cs typeface="Calibri"/>
              </a:rPr>
              <a:t>Chlamidyosis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919480" lvl="2" indent="-106680" algn="just">
              <a:spcBef>
                <a:spcPts val="190"/>
              </a:spcBef>
              <a:buFont typeface="Arial" pitchFamily="34" charset="0"/>
              <a:buChar char="•"/>
              <a:tabLst>
                <a:tab pos="462280" algn="l"/>
              </a:tabLst>
            </a:pPr>
            <a:r>
              <a:rPr sz="1600" spc="-5" dirty="0" smtClean="0">
                <a:latin typeface="Calibri"/>
                <a:cs typeface="Calibri"/>
              </a:rPr>
              <a:t>IUD </a:t>
            </a:r>
            <a:r>
              <a:rPr sz="1600" spc="-5" dirty="0">
                <a:latin typeface="Calibri"/>
                <a:cs typeface="Calibri"/>
              </a:rPr>
              <a:t>(if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causes </a:t>
            </a:r>
            <a:r>
              <a:rPr sz="1600" spc="-15" dirty="0">
                <a:latin typeface="Calibri"/>
                <a:cs typeface="Calibri"/>
              </a:rPr>
              <a:t>perforation).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Ovarian</a:t>
            </a:r>
            <a:r>
              <a:rPr sz="16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cyst: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ct val="90100"/>
              </a:lnSpc>
              <a:spcBef>
                <a:spcPts val="380"/>
              </a:spcBef>
              <a:buChar char="-"/>
              <a:tabLst>
                <a:tab pos="482600" algn="l"/>
              </a:tabLst>
            </a:pPr>
            <a:r>
              <a:rPr lang="en-US" sz="1600" spc="-15" dirty="0" smtClean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Any </a:t>
            </a:r>
            <a:r>
              <a:rPr sz="1600" spc="-10" dirty="0">
                <a:latin typeface="Calibri"/>
                <a:cs typeface="Calibri"/>
              </a:rPr>
              <a:t>collection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fluid, surrounded by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very </a:t>
            </a:r>
            <a:r>
              <a:rPr sz="1600" spc="-5" dirty="0">
                <a:latin typeface="Calibri"/>
                <a:cs typeface="Calibri"/>
              </a:rPr>
              <a:t>thin </a:t>
            </a:r>
            <a:r>
              <a:rPr sz="1600" spc="-10" dirty="0">
                <a:latin typeface="Calibri"/>
                <a:cs typeface="Calibri"/>
              </a:rPr>
              <a:t>wall, </a:t>
            </a:r>
            <a:r>
              <a:rPr sz="1600" spc="-5" dirty="0">
                <a:latin typeface="Calibri"/>
                <a:cs typeface="Calibri"/>
              </a:rPr>
              <a:t>within an  </a:t>
            </a:r>
            <a:r>
              <a:rPr sz="1600" spc="-25" dirty="0">
                <a:latin typeface="Calibri"/>
                <a:cs typeface="Calibri"/>
              </a:rPr>
              <a:t>ovary. </a:t>
            </a:r>
            <a:r>
              <a:rPr sz="1600" spc="-15" dirty="0">
                <a:latin typeface="Calibri"/>
                <a:cs typeface="Calibri"/>
              </a:rPr>
              <a:t>Any </a:t>
            </a:r>
            <a:r>
              <a:rPr sz="1600" spc="-10" dirty="0">
                <a:latin typeface="Calibri"/>
                <a:cs typeface="Calibri"/>
              </a:rPr>
              <a:t>ovarian follicle that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larger </a:t>
            </a:r>
            <a:r>
              <a:rPr sz="1600" spc="-5" dirty="0">
                <a:latin typeface="Calibri"/>
                <a:cs typeface="Calibri"/>
              </a:rPr>
              <a:t>than about </a:t>
            </a:r>
            <a:r>
              <a:rPr sz="1600" spc="-10" dirty="0">
                <a:latin typeface="Calibri"/>
                <a:cs typeface="Calibri"/>
              </a:rPr>
              <a:t>two </a:t>
            </a:r>
            <a:r>
              <a:rPr sz="1600" spc="-15" dirty="0">
                <a:latin typeface="Calibri"/>
                <a:cs typeface="Calibri"/>
              </a:rPr>
              <a:t>centimeters 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termed an </a:t>
            </a:r>
            <a:r>
              <a:rPr sz="1600" spc="-10" dirty="0">
                <a:latin typeface="Calibri"/>
                <a:cs typeface="Calibri"/>
              </a:rPr>
              <a:t>ovarian cyst. Such cysts </a:t>
            </a:r>
            <a:r>
              <a:rPr sz="1600" spc="-15" dirty="0">
                <a:latin typeface="Calibri"/>
                <a:cs typeface="Calibri"/>
              </a:rPr>
              <a:t>range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5" dirty="0">
                <a:latin typeface="Calibri"/>
                <a:cs typeface="Calibri"/>
              </a:rPr>
              <a:t>size </a:t>
            </a:r>
            <a:r>
              <a:rPr sz="1600" spc="-5" dirty="0">
                <a:latin typeface="Calibri"/>
                <a:cs typeface="Calibri"/>
              </a:rPr>
              <a:t>from as </a:t>
            </a:r>
            <a:r>
              <a:rPr sz="1600" spc="-10" dirty="0">
                <a:latin typeface="Calibri"/>
                <a:cs typeface="Calibri"/>
              </a:rPr>
              <a:t>small </a:t>
            </a:r>
            <a:r>
              <a:rPr sz="1600" spc="-5" dirty="0">
                <a:latin typeface="Calibri"/>
                <a:cs typeface="Calibri"/>
              </a:rPr>
              <a:t>as a  </a:t>
            </a:r>
            <a:r>
              <a:rPr sz="1600" spc="-10" dirty="0">
                <a:latin typeface="Calibri"/>
                <a:cs typeface="Calibri"/>
              </a:rPr>
              <a:t>pea to larger </a:t>
            </a:r>
            <a:r>
              <a:rPr sz="1600" spc="-5" dirty="0">
                <a:latin typeface="Calibri"/>
                <a:cs typeface="Calibri"/>
              </a:rPr>
              <a:t>than an</a:t>
            </a:r>
            <a:r>
              <a:rPr sz="1600" spc="-15" dirty="0">
                <a:latin typeface="Calibri"/>
                <a:cs typeface="Calibri"/>
              </a:rPr>
              <a:t> orange.</a:t>
            </a:r>
            <a:endParaRPr sz="16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190"/>
              </a:spcBef>
              <a:buChar char="-"/>
              <a:tabLst>
                <a:tab pos="462280" algn="l"/>
              </a:tabLst>
            </a:pPr>
            <a:r>
              <a:rPr sz="1600" spc="-10" dirty="0">
                <a:latin typeface="Calibri"/>
                <a:cs typeface="Calibri"/>
              </a:rPr>
              <a:t>Most ovarian cysts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functional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5" dirty="0">
                <a:latin typeface="Calibri"/>
                <a:cs typeface="Calibri"/>
              </a:rPr>
              <a:t>nature </a:t>
            </a:r>
            <a:r>
              <a:rPr sz="1600" spc="-5" dirty="0">
                <a:latin typeface="Calibri"/>
                <a:cs typeface="Calibri"/>
              </a:rPr>
              <a:t>and harmless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(benign).</a:t>
            </a:r>
            <a:endParaRPr sz="1600" dirty="0">
              <a:latin typeface="Calibri"/>
              <a:cs typeface="Calibri"/>
            </a:endParaRPr>
          </a:p>
          <a:p>
            <a:pPr marL="355600" marR="8255" lvl="1" algn="just">
              <a:lnSpc>
                <a:spcPts val="1730"/>
              </a:lnSpc>
              <a:spcBef>
                <a:spcPts val="405"/>
              </a:spcBef>
              <a:buChar char="-"/>
              <a:tabLst>
                <a:tab pos="492759" algn="l"/>
              </a:tabLst>
            </a:pPr>
            <a:r>
              <a:rPr lang="en-US" sz="1600" spc="-10" dirty="0" smtClean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Ovarian </a:t>
            </a:r>
            <a:r>
              <a:rPr sz="1600" spc="-10" dirty="0">
                <a:latin typeface="Calibri"/>
                <a:cs typeface="Calibri"/>
              </a:rPr>
              <a:t>cysts </a:t>
            </a:r>
            <a:r>
              <a:rPr sz="1600" spc="-15" dirty="0">
                <a:latin typeface="Calibri"/>
                <a:cs typeface="Calibri"/>
              </a:rPr>
              <a:t>affect </a:t>
            </a:r>
            <a:r>
              <a:rPr sz="1600" spc="-5" dirty="0">
                <a:latin typeface="Calibri"/>
                <a:cs typeface="Calibri"/>
              </a:rPr>
              <a:t>women of </a:t>
            </a:r>
            <a:r>
              <a:rPr sz="1600" dirty="0">
                <a:latin typeface="Calibri"/>
                <a:cs typeface="Calibri"/>
              </a:rPr>
              <a:t>all </a:t>
            </a:r>
            <a:r>
              <a:rPr sz="1600" spc="-5" dirty="0">
                <a:latin typeface="Calibri"/>
                <a:cs typeface="Calibri"/>
              </a:rPr>
              <a:t>ages. </a:t>
            </a:r>
            <a:r>
              <a:rPr sz="1600" spc="-10" dirty="0">
                <a:latin typeface="Calibri"/>
                <a:cs typeface="Calibri"/>
              </a:rPr>
              <a:t>They </a:t>
            </a:r>
            <a:r>
              <a:rPr sz="1600" spc="-5" dirty="0">
                <a:latin typeface="Calibri"/>
                <a:cs typeface="Calibri"/>
              </a:rPr>
              <a:t>occur </a:t>
            </a:r>
            <a:r>
              <a:rPr sz="1600" spc="-10" dirty="0">
                <a:latin typeface="Calibri"/>
                <a:cs typeface="Calibri"/>
              </a:rPr>
              <a:t>most often,  </a:t>
            </a:r>
            <a:r>
              <a:rPr sz="1600" spc="-30" dirty="0">
                <a:latin typeface="Calibri"/>
                <a:cs typeface="Calibri"/>
              </a:rPr>
              <a:t>however, </a:t>
            </a:r>
            <a:r>
              <a:rPr sz="1600" spc="-5" dirty="0">
                <a:latin typeface="Calibri"/>
                <a:cs typeface="Calibri"/>
              </a:rPr>
              <a:t>during a </a:t>
            </a:r>
            <a:r>
              <a:rPr sz="1600" spc="-10" dirty="0">
                <a:latin typeface="Calibri"/>
                <a:cs typeface="Calibri"/>
              </a:rPr>
              <a:t>woman's </a:t>
            </a:r>
            <a:r>
              <a:rPr sz="1600" spc="-5" dirty="0">
                <a:latin typeface="Calibri"/>
                <a:cs typeface="Calibri"/>
              </a:rPr>
              <a:t>childbearing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years.</a:t>
            </a:r>
            <a:endParaRPr sz="1600" dirty="0">
              <a:latin typeface="Calibri"/>
              <a:cs typeface="Calibri"/>
            </a:endParaRPr>
          </a:p>
          <a:p>
            <a:pPr marL="355600" marR="5715" lvl="1" algn="just">
              <a:lnSpc>
                <a:spcPts val="1730"/>
              </a:lnSpc>
              <a:spcBef>
                <a:spcPts val="380"/>
              </a:spcBef>
              <a:buChar char="-"/>
              <a:tabLst>
                <a:tab pos="492759" algn="l"/>
              </a:tabLst>
            </a:pP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Some </a:t>
            </a:r>
            <a:r>
              <a:rPr sz="1600" spc="-10" dirty="0">
                <a:latin typeface="Calibri"/>
                <a:cs typeface="Calibri"/>
              </a:rPr>
              <a:t>ovarian cysts </a:t>
            </a:r>
            <a:r>
              <a:rPr sz="1600" spc="-5" dirty="0">
                <a:latin typeface="Calibri"/>
                <a:cs typeface="Calibri"/>
              </a:rPr>
              <a:t>cause </a:t>
            </a:r>
            <a:r>
              <a:rPr sz="1600" spc="-10" dirty="0">
                <a:latin typeface="Calibri"/>
                <a:cs typeface="Calibri"/>
              </a:rPr>
              <a:t>problems, </a:t>
            </a:r>
            <a:r>
              <a:rPr sz="1600" spc="-5" dirty="0">
                <a:latin typeface="Calibri"/>
                <a:cs typeface="Calibri"/>
              </a:rPr>
              <a:t>such as bleeding and </a:t>
            </a:r>
            <a:r>
              <a:rPr sz="1600" spc="-10" dirty="0">
                <a:latin typeface="Calibri"/>
                <a:cs typeface="Calibri"/>
              </a:rPr>
              <a:t>pain.  Surgery </a:t>
            </a:r>
            <a:r>
              <a:rPr sz="1600" spc="-15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required to remove cysts larger </a:t>
            </a:r>
            <a:r>
              <a:rPr sz="1600" spc="-5" dirty="0">
                <a:latin typeface="Calibri"/>
                <a:cs typeface="Calibri"/>
              </a:rPr>
              <a:t>than 5 </a:t>
            </a:r>
            <a:r>
              <a:rPr sz="1600" spc="-10" dirty="0">
                <a:latin typeface="Calibri"/>
                <a:cs typeface="Calibri"/>
              </a:rPr>
              <a:t>centimeters 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diameter.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1447800"/>
            <a:ext cx="266700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114800"/>
            <a:ext cx="266700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(Clinical Correlations)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1143000"/>
            <a:ext cx="5634355" cy="5068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Cervical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cancer:</a:t>
            </a:r>
            <a:endParaRPr sz="1800" dirty="0">
              <a:latin typeface="Calibri"/>
              <a:cs typeface="Calibri"/>
            </a:endParaRPr>
          </a:p>
          <a:p>
            <a:pPr marL="355600" marR="5080" lvl="1" algn="just">
              <a:lnSpc>
                <a:spcPct val="90000"/>
              </a:lnSpc>
              <a:spcBef>
                <a:spcPts val="430"/>
              </a:spcBef>
              <a:buChar char="-"/>
              <a:tabLst>
                <a:tab pos="574040" algn="l"/>
              </a:tabLst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Cancer </a:t>
            </a:r>
            <a:r>
              <a:rPr sz="1800" spc="-5" dirty="0">
                <a:latin typeface="Calibri"/>
                <a:cs typeface="Calibri"/>
              </a:rPr>
              <a:t>arising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cervix.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abnormal </a:t>
            </a:r>
            <a:r>
              <a:rPr sz="1800" spc="-10" dirty="0">
                <a:latin typeface="Calibri"/>
                <a:cs typeface="Calibri"/>
              </a:rPr>
              <a:t>growth </a:t>
            </a:r>
            <a:r>
              <a:rPr sz="1800" spc="-5" dirty="0">
                <a:latin typeface="Calibri"/>
                <a:cs typeface="Calibri"/>
              </a:rPr>
              <a:t>of cells that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the ability </a:t>
            </a:r>
            <a:r>
              <a:rPr sz="1800" spc="-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invade 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spread to </a:t>
            </a:r>
            <a:r>
              <a:rPr sz="1800" spc="-5" dirty="0">
                <a:latin typeface="Calibri"/>
                <a:cs typeface="Calibri"/>
              </a:rPr>
              <a:t>other parts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0" dirty="0">
                <a:latin typeface="Calibri"/>
                <a:cs typeface="Calibri"/>
              </a:rPr>
              <a:t>body. </a:t>
            </a:r>
            <a:r>
              <a:rPr sz="1800" spc="-10" dirty="0">
                <a:latin typeface="Calibri"/>
                <a:cs typeface="Calibri"/>
              </a:rPr>
              <a:t>Early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there are  </a:t>
            </a:r>
            <a:r>
              <a:rPr sz="1800" spc="-5" dirty="0">
                <a:latin typeface="Calibri"/>
                <a:cs typeface="Calibri"/>
              </a:rPr>
              <a:t>typically </a:t>
            </a:r>
            <a:r>
              <a:rPr sz="1800" dirty="0">
                <a:latin typeface="Calibri"/>
                <a:cs typeface="Calibri"/>
              </a:rPr>
              <a:t>no </a:t>
            </a:r>
            <a:r>
              <a:rPr sz="1800" spc="-10" dirty="0">
                <a:latin typeface="Calibri"/>
                <a:cs typeface="Calibri"/>
              </a:rPr>
              <a:t>symptoms. Later symptoms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include:  abnormal </a:t>
            </a:r>
            <a:r>
              <a:rPr sz="1800" spc="-10" dirty="0">
                <a:latin typeface="Calibri"/>
                <a:cs typeface="Calibri"/>
              </a:rPr>
              <a:t>vaginal </a:t>
            </a:r>
            <a:r>
              <a:rPr sz="1800" dirty="0">
                <a:latin typeface="Calibri"/>
                <a:cs typeface="Calibri"/>
              </a:rPr>
              <a:t>bleeding, pelvic </a:t>
            </a:r>
            <a:r>
              <a:rPr sz="1800" spc="-5" dirty="0">
                <a:latin typeface="Calibri"/>
                <a:cs typeface="Calibri"/>
              </a:rPr>
              <a:t>pain or </a:t>
            </a:r>
            <a:r>
              <a:rPr sz="1800" dirty="0">
                <a:latin typeface="Calibri"/>
                <a:cs typeface="Calibri"/>
              </a:rPr>
              <a:t>pain </a:t>
            </a:r>
            <a:r>
              <a:rPr sz="1800" spc="-5" dirty="0">
                <a:latin typeface="Calibri"/>
                <a:cs typeface="Calibri"/>
              </a:rPr>
              <a:t>during  </a:t>
            </a:r>
            <a:r>
              <a:rPr sz="1800" spc="-10" dirty="0">
                <a:latin typeface="Calibri"/>
                <a:cs typeface="Calibri"/>
              </a:rPr>
              <a:t>sexual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intercourse.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2400" dirty="0">
              <a:latin typeface="Times New Roman"/>
              <a:cs typeface="Times New Roman"/>
            </a:endParaRPr>
          </a:p>
          <a:p>
            <a:pPr marL="355600" marR="5715" lvl="1" algn="just">
              <a:lnSpc>
                <a:spcPct val="90000"/>
              </a:lnSpc>
              <a:buChar char="-"/>
              <a:tabLst>
                <a:tab pos="517525" algn="l"/>
              </a:tabLst>
            </a:pP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Human </a:t>
            </a:r>
            <a:r>
              <a:rPr sz="1800" spc="-5" dirty="0">
                <a:latin typeface="Calibri"/>
                <a:cs typeface="Calibri"/>
              </a:rPr>
              <a:t>papillomavirus </a:t>
            </a:r>
            <a:r>
              <a:rPr sz="1800" spc="-10" dirty="0">
                <a:latin typeface="Calibri"/>
                <a:cs typeface="Calibri"/>
              </a:rPr>
              <a:t>(HPV) infection </a:t>
            </a:r>
            <a:r>
              <a:rPr sz="1800" spc="-5" dirty="0">
                <a:latin typeface="Calibri"/>
                <a:cs typeface="Calibri"/>
              </a:rPr>
              <a:t>appears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  </a:t>
            </a:r>
            <a:r>
              <a:rPr sz="1800" spc="-10" dirty="0">
                <a:latin typeface="Calibri"/>
                <a:cs typeface="Calibri"/>
              </a:rPr>
              <a:t>involved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development of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than </a:t>
            </a:r>
            <a:r>
              <a:rPr sz="1800" spc="-5" dirty="0">
                <a:latin typeface="Calibri"/>
                <a:cs typeface="Calibri"/>
              </a:rPr>
              <a:t>90% of cases;  most people </a:t>
            </a:r>
            <a:r>
              <a:rPr sz="1800" dirty="0">
                <a:latin typeface="Calibri"/>
                <a:cs typeface="Calibri"/>
              </a:rPr>
              <a:t>who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had </a:t>
            </a:r>
            <a:r>
              <a:rPr sz="1800" spc="-10" dirty="0">
                <a:latin typeface="Calibri"/>
                <a:cs typeface="Calibri"/>
              </a:rPr>
              <a:t>HPV infections, </a:t>
            </a:r>
            <a:r>
              <a:rPr sz="1800" spc="-25" dirty="0">
                <a:latin typeface="Calibri"/>
                <a:cs typeface="Calibri"/>
              </a:rPr>
              <a:t>however, </a:t>
            </a:r>
            <a:r>
              <a:rPr sz="1800" dirty="0">
                <a:latin typeface="Calibri"/>
                <a:cs typeface="Calibri"/>
              </a:rPr>
              <a:t>do  </a:t>
            </a:r>
            <a:r>
              <a:rPr sz="1800" spc="-5" dirty="0">
                <a:latin typeface="Calibri"/>
                <a:cs typeface="Calibri"/>
              </a:rPr>
              <a:t>not develop cervical </a:t>
            </a:r>
            <a:r>
              <a:rPr sz="1800" spc="-30" dirty="0">
                <a:latin typeface="Calibri"/>
                <a:cs typeface="Calibri"/>
              </a:rPr>
              <a:t>cancer. </a:t>
            </a:r>
            <a:r>
              <a:rPr sz="1800" spc="-5" dirty="0">
                <a:latin typeface="Calibri"/>
                <a:cs typeface="Calibri"/>
              </a:rPr>
              <a:t>Other risk </a:t>
            </a:r>
            <a:r>
              <a:rPr sz="1800" spc="-15" dirty="0">
                <a:latin typeface="Calibri"/>
                <a:cs typeface="Calibri"/>
              </a:rPr>
              <a:t>factors </a:t>
            </a:r>
            <a:r>
              <a:rPr sz="1800" spc="-5" dirty="0">
                <a:latin typeface="Calibri"/>
                <a:cs typeface="Calibri"/>
              </a:rPr>
              <a:t>include:  smoking,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weak immune </a:t>
            </a:r>
            <a:r>
              <a:rPr sz="1800" spc="-20" dirty="0">
                <a:latin typeface="Calibri"/>
                <a:cs typeface="Calibri"/>
              </a:rPr>
              <a:t>system, </a:t>
            </a:r>
            <a:r>
              <a:rPr sz="1800" spc="-5" dirty="0">
                <a:latin typeface="Calibri"/>
                <a:cs typeface="Calibri"/>
              </a:rPr>
              <a:t>birth </a:t>
            </a:r>
            <a:r>
              <a:rPr sz="1800" spc="-10" dirty="0">
                <a:latin typeface="Calibri"/>
                <a:cs typeface="Calibri"/>
              </a:rPr>
              <a:t>control </a:t>
            </a:r>
            <a:r>
              <a:rPr sz="1800" spc="-5" dirty="0">
                <a:latin typeface="Calibri"/>
                <a:cs typeface="Calibri"/>
              </a:rPr>
              <a:t>pills,  </a:t>
            </a:r>
            <a:r>
              <a:rPr sz="1800" spc="-10" dirty="0">
                <a:latin typeface="Calibri"/>
                <a:cs typeface="Calibri"/>
              </a:rPr>
              <a:t>starting sex at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young </a:t>
            </a:r>
            <a:r>
              <a:rPr sz="1800" spc="-5" dirty="0">
                <a:latin typeface="Calibri"/>
                <a:cs typeface="Calibri"/>
              </a:rPr>
              <a:t>age </a:t>
            </a:r>
            <a:r>
              <a:rPr sz="1800" spc="-1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having </a:t>
            </a:r>
            <a:r>
              <a:rPr sz="1800" spc="-10" dirty="0">
                <a:latin typeface="Calibri"/>
                <a:cs typeface="Calibri"/>
              </a:rPr>
              <a:t>many </a:t>
            </a:r>
            <a:r>
              <a:rPr sz="1800" spc="-15" dirty="0">
                <a:latin typeface="Calibri"/>
                <a:cs typeface="Calibri"/>
              </a:rPr>
              <a:t>sexual  </a:t>
            </a:r>
            <a:r>
              <a:rPr sz="1800" spc="-10" dirty="0">
                <a:latin typeface="Calibri"/>
                <a:cs typeface="Calibri"/>
              </a:rPr>
              <a:t>partners, </a:t>
            </a:r>
            <a:r>
              <a:rPr sz="1800" dirty="0">
                <a:latin typeface="Calibri"/>
                <a:cs typeface="Calibri"/>
              </a:rPr>
              <a:t>but these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less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important.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2400" dirty="0">
              <a:latin typeface="Times New Roman"/>
              <a:cs typeface="Times New Roman"/>
            </a:endParaRPr>
          </a:p>
          <a:p>
            <a:pPr marL="355600" marR="6350" lvl="1" algn="just">
              <a:lnSpc>
                <a:spcPct val="90000"/>
              </a:lnSpc>
              <a:buChar char="-"/>
              <a:tabLst>
                <a:tab pos="490220" algn="l"/>
              </a:tabLst>
            </a:pP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Diagnosis </a:t>
            </a:r>
            <a:r>
              <a:rPr sz="1800" spc="-5" dirty="0">
                <a:latin typeface="Calibri"/>
                <a:cs typeface="Calibri"/>
              </a:rPr>
              <a:t>is typically by </a:t>
            </a:r>
            <a:r>
              <a:rPr sz="1800" dirty="0">
                <a:latin typeface="Calibri"/>
                <a:cs typeface="Calibri"/>
              </a:rPr>
              <a:t>cervical </a:t>
            </a:r>
            <a:r>
              <a:rPr sz="1800" spc="-5" dirty="0">
                <a:latin typeface="Calibri"/>
                <a:cs typeface="Calibri"/>
              </a:rPr>
              <a:t>screening (pap smear)  </a:t>
            </a:r>
            <a:r>
              <a:rPr sz="1800" spc="-15" dirty="0">
                <a:latin typeface="Calibri"/>
                <a:cs typeface="Calibri"/>
              </a:rPr>
              <a:t>followed </a:t>
            </a:r>
            <a:r>
              <a:rPr sz="1800" spc="-10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biopsy.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dirty="0">
                <a:latin typeface="Calibri"/>
                <a:cs typeface="Calibri"/>
              </a:rPr>
              <a:t>imaging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then </a:t>
            </a:r>
            <a:r>
              <a:rPr sz="1800" spc="-5" dirty="0">
                <a:latin typeface="Calibri"/>
                <a:cs typeface="Calibri"/>
              </a:rPr>
              <a:t>done </a:t>
            </a:r>
            <a:r>
              <a:rPr sz="1800" spc="-20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determine whether or not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cancer has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spread.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438400"/>
            <a:ext cx="3200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(Clinical Correlations)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52400"/>
            <a:ext cx="8607425" cy="3236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External female </a:t>
            </a:r>
            <a:r>
              <a:rPr sz="17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genital organs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are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found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perineum below the pelvic </a:t>
            </a: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diaphragm. They 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include: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lvl="1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469900" algn="l"/>
              </a:tabLst>
            </a:pPr>
            <a:r>
              <a:rPr lang="en-US" sz="1700" b="1" spc="-5" dirty="0" smtClean="0">
                <a:latin typeface="Calibri"/>
                <a:cs typeface="Calibri"/>
              </a:rPr>
              <a:t> </a:t>
            </a:r>
            <a:r>
              <a:rPr sz="1700" b="1" spc="-5" dirty="0" smtClean="0">
                <a:latin typeface="Calibri"/>
                <a:cs typeface="Calibri"/>
              </a:rPr>
              <a:t>Mons </a:t>
            </a:r>
            <a:r>
              <a:rPr sz="1700" b="1" dirty="0">
                <a:latin typeface="Calibri"/>
                <a:cs typeface="Calibri"/>
              </a:rPr>
              <a:t>pubis</a:t>
            </a:r>
            <a:r>
              <a:rPr sz="170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rounded </a:t>
            </a:r>
            <a:r>
              <a:rPr sz="1700" spc="-15" dirty="0">
                <a:latin typeface="Calibri"/>
                <a:cs typeface="Calibri"/>
              </a:rPr>
              <a:t>fatty </a:t>
            </a:r>
            <a:r>
              <a:rPr sz="1700" dirty="0">
                <a:latin typeface="Calibri"/>
                <a:cs typeface="Calibri"/>
              </a:rPr>
              <a:t>eminence </a:t>
            </a:r>
            <a:r>
              <a:rPr sz="1700" spc="-5" dirty="0">
                <a:latin typeface="Calibri"/>
                <a:cs typeface="Calibri"/>
              </a:rPr>
              <a:t>anterior to </a:t>
            </a:r>
            <a:r>
              <a:rPr sz="1700" dirty="0">
                <a:latin typeface="Calibri"/>
                <a:cs typeface="Calibri"/>
              </a:rPr>
              <a:t>pubic </a:t>
            </a:r>
            <a:r>
              <a:rPr sz="1700" spc="-10" dirty="0">
                <a:latin typeface="Calibri"/>
                <a:cs typeface="Calibri"/>
              </a:rPr>
              <a:t>symphysis </a:t>
            </a:r>
            <a:r>
              <a:rPr sz="1700" dirty="0">
                <a:latin typeface="Calibri"/>
                <a:cs typeface="Calibri"/>
              </a:rPr>
              <a:t>&amp; superior </a:t>
            </a:r>
            <a:r>
              <a:rPr sz="1700" spc="-5" dirty="0">
                <a:latin typeface="Calibri"/>
                <a:cs typeface="Calibri"/>
              </a:rPr>
              <a:t>pubic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rami.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409"/>
              </a:spcBef>
            </a:pPr>
            <a:r>
              <a:rPr sz="1700" spc="-5" dirty="0" smtClean="0">
                <a:latin typeface="Calibri"/>
                <a:cs typeface="Calibri"/>
              </a:rPr>
              <a:t>-</a:t>
            </a:r>
            <a:r>
              <a:rPr lang="en-US" sz="1700" spc="-5" dirty="0" smtClean="0">
                <a:latin typeface="Calibri"/>
                <a:cs typeface="Calibri"/>
              </a:rPr>
              <a:t> </a:t>
            </a:r>
            <a:r>
              <a:rPr sz="1700" b="1" spc="-5" dirty="0" smtClean="0">
                <a:latin typeface="Calibri"/>
                <a:cs typeface="Calibri"/>
              </a:rPr>
              <a:t>Labia </a:t>
            </a:r>
            <a:r>
              <a:rPr sz="1700" b="1" spc="-10" dirty="0">
                <a:latin typeface="Calibri"/>
                <a:cs typeface="Calibri"/>
              </a:rPr>
              <a:t>majora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containing </a:t>
            </a:r>
            <a:r>
              <a:rPr sz="1700" spc="-20" dirty="0">
                <a:latin typeface="Calibri"/>
                <a:cs typeface="Calibri"/>
              </a:rPr>
              <a:t>fat </a:t>
            </a:r>
            <a:r>
              <a:rPr sz="1700" dirty="0">
                <a:latin typeface="Calibri"/>
                <a:cs typeface="Calibri"/>
              </a:rPr>
              <a:t>+ smooth muscles and it is </a:t>
            </a:r>
            <a:r>
              <a:rPr sz="1700" spc="-5" dirty="0">
                <a:latin typeface="Calibri"/>
                <a:cs typeface="Calibri"/>
              </a:rPr>
              <a:t>protecting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orfices.</a:t>
            </a: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469900" algn="l"/>
              </a:tabLst>
            </a:pPr>
            <a:r>
              <a:rPr sz="1700" b="1" dirty="0">
                <a:latin typeface="Calibri"/>
                <a:cs typeface="Calibri"/>
              </a:rPr>
              <a:t>Labia </a:t>
            </a:r>
            <a:r>
              <a:rPr sz="1700" b="1" spc="-10" dirty="0">
                <a:latin typeface="Calibri"/>
                <a:cs typeface="Calibri"/>
              </a:rPr>
              <a:t>minora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15" dirty="0">
                <a:latin typeface="Calibri"/>
                <a:cs typeface="Calibri"/>
              </a:rPr>
              <a:t>fat-free </a:t>
            </a:r>
            <a:r>
              <a:rPr sz="1700" dirty="0">
                <a:latin typeface="Calibri"/>
                <a:cs typeface="Calibri"/>
              </a:rPr>
              <a:t>hairless skin + erectile tissues and it is pink in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color.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469900" algn="l"/>
              </a:tabLst>
            </a:pPr>
            <a:r>
              <a:rPr sz="1700" b="1" spc="-5" dirty="0">
                <a:latin typeface="Calibri"/>
                <a:cs typeface="Calibri"/>
              </a:rPr>
              <a:t>Clitoris</a:t>
            </a:r>
            <a:r>
              <a:rPr sz="1700" spc="-5" dirty="0">
                <a:latin typeface="Calibri"/>
                <a:cs typeface="Calibri"/>
              </a:rPr>
              <a:t>: </a:t>
            </a:r>
            <a:r>
              <a:rPr sz="1700" dirty="0">
                <a:latin typeface="Calibri"/>
                <a:cs typeface="Calibri"/>
              </a:rPr>
              <a:t>erectile </a:t>
            </a:r>
            <a:r>
              <a:rPr sz="1700" spc="-15" dirty="0">
                <a:latin typeface="Calibri"/>
                <a:cs typeface="Calibri"/>
              </a:rPr>
              <a:t>organ </a:t>
            </a:r>
            <a:r>
              <a:rPr sz="1700" spc="-5" dirty="0">
                <a:latin typeface="Calibri"/>
                <a:cs typeface="Calibri"/>
              </a:rPr>
              <a:t>consisting </a:t>
            </a:r>
            <a:r>
              <a:rPr sz="1700" dirty="0">
                <a:latin typeface="Calibri"/>
                <a:cs typeface="Calibri"/>
              </a:rPr>
              <a:t>of a </a:t>
            </a:r>
            <a:r>
              <a:rPr sz="1700" spc="-10" dirty="0">
                <a:latin typeface="Calibri"/>
                <a:cs typeface="Calibri"/>
              </a:rPr>
              <a:t>root </a:t>
            </a:r>
            <a:r>
              <a:rPr sz="1700" dirty="0">
                <a:latin typeface="Calibri"/>
                <a:cs typeface="Calibri"/>
              </a:rPr>
              <a:t>and a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body.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469900" algn="l"/>
              </a:tabLst>
            </a:pPr>
            <a:r>
              <a:rPr sz="1700" b="1" spc="-15" dirty="0">
                <a:latin typeface="Calibri"/>
                <a:cs typeface="Calibri"/>
              </a:rPr>
              <a:t>Vestibule</a:t>
            </a:r>
            <a:r>
              <a:rPr sz="1700" spc="-15" dirty="0">
                <a:latin typeface="Calibri"/>
                <a:cs typeface="Calibri"/>
              </a:rPr>
              <a:t>:  </a:t>
            </a:r>
            <a:r>
              <a:rPr sz="1700" spc="-5" dirty="0">
                <a:latin typeface="Calibri"/>
                <a:cs typeface="Calibri"/>
              </a:rPr>
              <a:t>containing both </a:t>
            </a:r>
            <a:r>
              <a:rPr sz="1700" spc="-15" dirty="0">
                <a:latin typeface="Calibri"/>
                <a:cs typeface="Calibri"/>
              </a:rPr>
              <a:t>urethral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5" dirty="0">
                <a:latin typeface="Calibri"/>
                <a:cs typeface="Calibri"/>
              </a:rPr>
              <a:t>vaginal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openings.</a:t>
            </a:r>
          </a:p>
          <a:p>
            <a:pPr marL="355600" marR="7620" lvl="1" algn="just">
              <a:lnSpc>
                <a:spcPct val="100000"/>
              </a:lnSpc>
              <a:spcBef>
                <a:spcPts val="409"/>
              </a:spcBef>
              <a:buFont typeface="Calibri"/>
              <a:buChar char="-"/>
              <a:tabLst>
                <a:tab pos="479425" algn="l"/>
              </a:tabLst>
            </a:pPr>
            <a:r>
              <a:rPr lang="en-US" sz="1700" b="1" spc="-5" dirty="0" smtClean="0">
                <a:latin typeface="Calibri"/>
                <a:cs typeface="Calibri"/>
              </a:rPr>
              <a:t> </a:t>
            </a:r>
            <a:r>
              <a:rPr sz="1700" b="1" spc="-5" dirty="0" smtClean="0">
                <a:latin typeface="Calibri"/>
                <a:cs typeface="Calibri"/>
              </a:rPr>
              <a:t>Bulbs </a:t>
            </a:r>
            <a:r>
              <a:rPr sz="1700" b="1" spc="-5" dirty="0">
                <a:latin typeface="Calibri"/>
                <a:cs typeface="Calibri"/>
              </a:rPr>
              <a:t>of </a:t>
            </a:r>
            <a:r>
              <a:rPr sz="1700" b="1" spc="-10" dirty="0">
                <a:latin typeface="Calibri"/>
                <a:cs typeface="Calibri"/>
              </a:rPr>
              <a:t>vestibule</a:t>
            </a:r>
            <a:r>
              <a:rPr sz="1700" spc="-10" dirty="0">
                <a:latin typeface="Calibri"/>
                <a:cs typeface="Calibri"/>
              </a:rPr>
              <a:t>: elongated </a:t>
            </a:r>
            <a:r>
              <a:rPr sz="1700" spc="-5" dirty="0">
                <a:latin typeface="Calibri"/>
                <a:cs typeface="Calibri"/>
              </a:rPr>
              <a:t>erectile tissues along the sides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vaginal </a:t>
            </a:r>
            <a:r>
              <a:rPr sz="1700" spc="-5" dirty="0">
                <a:latin typeface="Calibri"/>
                <a:cs typeface="Calibri"/>
              </a:rPr>
              <a:t>orfice under the  </a:t>
            </a:r>
            <a:r>
              <a:rPr sz="1700" spc="-10" dirty="0">
                <a:latin typeface="Calibri"/>
                <a:cs typeface="Calibri"/>
              </a:rPr>
              <a:t>cover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bulbospongiosus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muscles.</a:t>
            </a:r>
          </a:p>
          <a:p>
            <a:pPr marL="355600" marR="5715" lvl="1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502284" algn="l"/>
                <a:tab pos="2283460" algn="l"/>
              </a:tabLst>
            </a:pPr>
            <a:r>
              <a:rPr lang="en-US" sz="1700" b="1" spc="-15" dirty="0" smtClean="0">
                <a:latin typeface="Calibri"/>
                <a:cs typeface="Calibri"/>
              </a:rPr>
              <a:t> </a:t>
            </a:r>
            <a:r>
              <a:rPr sz="1700" b="1" spc="-15" dirty="0" smtClean="0">
                <a:latin typeface="Calibri"/>
                <a:cs typeface="Calibri"/>
              </a:rPr>
              <a:t>Vestibular</a:t>
            </a:r>
            <a:r>
              <a:rPr sz="1700" b="1" spc="254" dirty="0" smtClean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glands</a:t>
            </a:r>
            <a:r>
              <a:rPr sz="1700" spc="-5" dirty="0">
                <a:latin typeface="Calibri"/>
                <a:cs typeface="Calibri"/>
              </a:rPr>
              <a:t>:	</a:t>
            </a:r>
            <a:r>
              <a:rPr sz="1700" spc="-10" dirty="0">
                <a:latin typeface="Calibri"/>
                <a:cs typeface="Calibri"/>
              </a:rPr>
              <a:t>greater  </a:t>
            </a:r>
            <a:r>
              <a:rPr sz="1700" dirty="0">
                <a:latin typeface="Calibri"/>
                <a:cs typeface="Calibri"/>
              </a:rPr>
              <a:t>&amp; </a:t>
            </a:r>
            <a:r>
              <a:rPr sz="1700" spc="-10" dirty="0">
                <a:latin typeface="Calibri"/>
                <a:cs typeface="Calibri"/>
              </a:rPr>
              <a:t>lesser  </a:t>
            </a:r>
            <a:r>
              <a:rPr sz="1700" spc="-5" dirty="0">
                <a:latin typeface="Calibri"/>
                <a:cs typeface="Calibri"/>
              </a:rPr>
              <a:t>(secreting  mucus </a:t>
            </a:r>
            <a:r>
              <a:rPr sz="1700" spc="-10" dirty="0">
                <a:latin typeface="Calibri"/>
                <a:cs typeface="Calibri"/>
              </a:rPr>
              <a:t>into 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vestibule 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especially</a:t>
            </a:r>
            <a:r>
              <a:rPr sz="1700" spc="25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during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sexual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arousal).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113529" y="3113529"/>
            <a:ext cx="685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cine.academic.ru/pictures/medicine/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4495800" cy="3236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066800"/>
            <a:ext cx="8529955" cy="510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Internal </a:t>
            </a: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female </a:t>
            </a:r>
            <a:r>
              <a:rPr sz="1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genital</a:t>
            </a:r>
            <a:r>
              <a:rPr sz="15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organs: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544195" lvl="1" indent="-188595" algn="just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544830" algn="l"/>
              </a:tabLst>
            </a:pPr>
            <a:r>
              <a:rPr sz="1500" b="1" spc="-15" dirty="0" smtClean="0">
                <a:latin typeface="Calibri"/>
                <a:cs typeface="Calibri"/>
              </a:rPr>
              <a:t>Vagina:</a:t>
            </a:r>
            <a:endParaRPr lang="en-US" sz="1500" dirty="0">
              <a:latin typeface="Calibri"/>
              <a:cs typeface="Calibri"/>
            </a:endParaRPr>
          </a:p>
          <a:p>
            <a:pPr marL="1001395" lvl="2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sz="1500" dirty="0" smtClean="0">
                <a:latin typeface="Calibri"/>
                <a:cs typeface="Calibri"/>
              </a:rPr>
              <a:t>C</a:t>
            </a:r>
            <a:r>
              <a:rPr sz="1500" spc="-5" dirty="0" smtClean="0">
                <a:latin typeface="Calibri"/>
                <a:cs typeface="Calibri"/>
              </a:rPr>
              <a:t>o</a:t>
            </a:r>
            <a:r>
              <a:rPr sz="1500" dirty="0" smtClean="0">
                <a:latin typeface="Calibri"/>
                <a:cs typeface="Calibri"/>
              </a:rPr>
              <a:t>n</a:t>
            </a:r>
            <a:r>
              <a:rPr sz="1500" spc="-5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i</a:t>
            </a:r>
            <a:r>
              <a:rPr sz="1500" spc="-15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t</a:t>
            </a:r>
            <a:r>
              <a:rPr sz="1500" spc="-10" dirty="0" smtClean="0">
                <a:latin typeface="Calibri"/>
                <a:cs typeface="Calibri"/>
              </a:rPr>
              <a:t>i</a:t>
            </a:r>
            <a:r>
              <a:rPr sz="1500" dirty="0" smtClean="0">
                <a:latin typeface="Calibri"/>
                <a:cs typeface="Calibri"/>
              </a:rPr>
              <a:t>ng</a:t>
            </a: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of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sz="1500" u="sng" dirty="0" smtClean="0">
                <a:latin typeface="Calibri"/>
                <a:cs typeface="Calibri"/>
              </a:rPr>
              <a:t>mu</a:t>
            </a:r>
            <a:r>
              <a:rPr sz="1500" u="sng" spc="-15" dirty="0" smtClean="0">
                <a:latin typeface="Calibri"/>
                <a:cs typeface="Calibri"/>
              </a:rPr>
              <a:t>c</a:t>
            </a:r>
            <a:r>
              <a:rPr sz="1500" u="sng" spc="-5" dirty="0" smtClean="0">
                <a:latin typeface="Calibri"/>
                <a:cs typeface="Calibri"/>
              </a:rPr>
              <a:t>os</a:t>
            </a:r>
            <a:r>
              <a:rPr sz="1500" u="sng" dirty="0" smtClean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	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spc="-10" dirty="0" smtClean="0">
                <a:latin typeface="Calibri"/>
                <a:cs typeface="Calibri"/>
              </a:rPr>
              <a:t>n</a:t>
            </a:r>
            <a:r>
              <a:rPr sz="1500" spc="-5" dirty="0" smtClean="0">
                <a:latin typeface="Calibri"/>
                <a:cs typeface="Calibri"/>
              </a:rPr>
              <a:t>o</a:t>
            </a:r>
            <a:r>
              <a:rPr sz="1500" spc="5" dirty="0" smtClean="0">
                <a:latin typeface="Calibri"/>
                <a:cs typeface="Calibri"/>
              </a:rPr>
              <a:t>n</a:t>
            </a:r>
            <a:r>
              <a:rPr sz="1500" spc="-5" dirty="0" smtClean="0">
                <a:latin typeface="Calibri"/>
                <a:cs typeface="Calibri"/>
              </a:rPr>
              <a:t>-</a:t>
            </a:r>
            <a:r>
              <a:rPr sz="1500" spc="-50" dirty="0" smtClean="0">
                <a:latin typeface="Calibri"/>
                <a:cs typeface="Calibri"/>
              </a:rPr>
              <a:t>k</a:t>
            </a:r>
            <a:r>
              <a:rPr sz="1500" dirty="0" smtClean="0">
                <a:latin typeface="Calibri"/>
                <a:cs typeface="Calibri"/>
              </a:rPr>
              <a:t>e</a:t>
            </a:r>
            <a:r>
              <a:rPr sz="1500" spc="-35" dirty="0" smtClean="0">
                <a:latin typeface="Calibri"/>
                <a:cs typeface="Calibri"/>
              </a:rPr>
              <a:t>r</a:t>
            </a:r>
            <a:r>
              <a:rPr sz="1500" spc="-15" dirty="0" smtClean="0">
                <a:latin typeface="Calibri"/>
                <a:cs typeface="Calibri"/>
              </a:rPr>
              <a:t>at</a:t>
            </a:r>
            <a:r>
              <a:rPr sz="1500" dirty="0" smtClean="0">
                <a:latin typeface="Calibri"/>
                <a:cs typeface="Calibri"/>
              </a:rPr>
              <a:t>i</a:t>
            </a:r>
            <a:r>
              <a:rPr sz="1500" spc="5" dirty="0" smtClean="0">
                <a:latin typeface="Calibri"/>
                <a:cs typeface="Calibri"/>
              </a:rPr>
              <a:t>n</a:t>
            </a:r>
            <a:r>
              <a:rPr sz="1500" dirty="0" smtClean="0">
                <a:latin typeface="Calibri"/>
                <a:cs typeface="Calibri"/>
              </a:rPr>
              <a:t>i</a:t>
            </a:r>
            <a:r>
              <a:rPr sz="1500" spc="-40" dirty="0" smtClean="0">
                <a:latin typeface="Calibri"/>
                <a:cs typeface="Calibri"/>
              </a:rPr>
              <a:t>z</a:t>
            </a:r>
            <a:r>
              <a:rPr sz="1500" dirty="0" smtClean="0">
                <a:latin typeface="Calibri"/>
                <a:cs typeface="Calibri"/>
              </a:rPr>
              <a:t>ed</a:t>
            </a: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spc="-15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t</a:t>
            </a:r>
            <a:r>
              <a:rPr sz="1500" spc="-30" dirty="0" smtClean="0">
                <a:latin typeface="Calibri"/>
                <a:cs typeface="Calibri"/>
              </a:rPr>
              <a:t>r</a:t>
            </a:r>
            <a:r>
              <a:rPr sz="1500" spc="-25" dirty="0" smtClean="0">
                <a:latin typeface="Calibri"/>
                <a:cs typeface="Calibri"/>
              </a:rPr>
              <a:t>a</a:t>
            </a:r>
            <a:r>
              <a:rPr sz="1500" dirty="0" smtClean="0">
                <a:latin typeface="Calibri"/>
                <a:cs typeface="Calibri"/>
              </a:rPr>
              <a:t>ti</a:t>
            </a:r>
            <a:r>
              <a:rPr sz="1500" spc="-5" dirty="0" smtClean="0">
                <a:latin typeface="Calibri"/>
                <a:cs typeface="Calibri"/>
              </a:rPr>
              <a:t>fie</a:t>
            </a:r>
            <a:r>
              <a:rPr sz="1500" dirty="0" smtClean="0">
                <a:latin typeface="Calibri"/>
                <a:cs typeface="Calibri"/>
              </a:rPr>
              <a:t>d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sz="1500" spc="-5" dirty="0" err="1" smtClean="0">
                <a:latin typeface="Calibri"/>
                <a:cs typeface="Calibri"/>
              </a:rPr>
              <a:t>s</a:t>
            </a:r>
            <a:r>
              <a:rPr sz="1500" dirty="0" err="1" smtClean="0">
                <a:latin typeface="Calibri"/>
                <a:cs typeface="Calibri"/>
              </a:rPr>
              <a:t>qua</a:t>
            </a:r>
            <a:r>
              <a:rPr sz="1500" spc="-10" dirty="0" err="1" smtClean="0">
                <a:latin typeface="Calibri"/>
                <a:cs typeface="Calibri"/>
              </a:rPr>
              <a:t>m</a:t>
            </a:r>
            <a:r>
              <a:rPr sz="1500" spc="-5" dirty="0" err="1" smtClean="0">
                <a:latin typeface="Calibri"/>
                <a:cs typeface="Calibri"/>
              </a:rPr>
              <a:t>o</a:t>
            </a:r>
            <a:r>
              <a:rPr sz="1500" dirty="0" err="1" smtClean="0">
                <a:latin typeface="Calibri"/>
                <a:cs typeface="Calibri"/>
              </a:rPr>
              <a:t>us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sz="1500" spc="-10" dirty="0" smtClean="0">
                <a:latin typeface="Calibri"/>
                <a:cs typeface="Calibri"/>
              </a:rPr>
              <a:t>l</a:t>
            </a:r>
            <a:r>
              <a:rPr sz="1500" dirty="0" smtClean="0">
                <a:latin typeface="Calibri"/>
                <a:cs typeface="Calibri"/>
              </a:rPr>
              <a:t>ubri</a:t>
            </a:r>
            <a:r>
              <a:rPr sz="1500" spc="-20" dirty="0" smtClean="0">
                <a:latin typeface="Calibri"/>
                <a:cs typeface="Calibri"/>
              </a:rPr>
              <a:t>c</a:t>
            </a:r>
            <a:r>
              <a:rPr sz="1500" spc="-15" dirty="0" smtClean="0">
                <a:latin typeface="Calibri"/>
                <a:cs typeface="Calibri"/>
              </a:rPr>
              <a:t>ate</a:t>
            </a:r>
            <a:r>
              <a:rPr sz="1500" dirty="0" smtClean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	</a:t>
            </a:r>
            <a:r>
              <a:rPr lang="en-US" sz="1500" dirty="0" smtClean="0">
                <a:latin typeface="Calibri"/>
                <a:cs typeface="Calibri"/>
              </a:rPr>
              <a:t> </a:t>
            </a:r>
            <a:r>
              <a:rPr sz="1500" spc="-10" dirty="0" smtClean="0">
                <a:latin typeface="Calibri"/>
                <a:cs typeface="Calibri"/>
              </a:rPr>
              <a:t>b</a:t>
            </a:r>
            <a:r>
              <a:rPr sz="1500" dirty="0" smtClean="0">
                <a:latin typeface="Calibri"/>
                <a:cs typeface="Calibri"/>
              </a:rPr>
              <a:t>y</a:t>
            </a:r>
            <a:r>
              <a:rPr lang="en-US" sz="1500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ce</a:t>
            </a:r>
            <a:r>
              <a:rPr sz="1500" spc="10" dirty="0" smtClean="0">
                <a:latin typeface="Calibri"/>
                <a:cs typeface="Calibri"/>
              </a:rPr>
              <a:t>r</a:t>
            </a:r>
            <a:r>
              <a:rPr sz="1500" spc="-10" dirty="0" smtClean="0">
                <a:latin typeface="Calibri"/>
                <a:cs typeface="Calibri"/>
              </a:rPr>
              <a:t>v</a:t>
            </a:r>
            <a:r>
              <a:rPr sz="1500" dirty="0" smtClean="0">
                <a:latin typeface="Calibri"/>
                <a:cs typeface="Calibri"/>
              </a:rPr>
              <a:t>i</a:t>
            </a:r>
            <a:r>
              <a:rPr sz="1500" spc="-10" dirty="0" smtClean="0">
                <a:latin typeface="Calibri"/>
                <a:cs typeface="Calibri"/>
              </a:rPr>
              <a:t>c</a:t>
            </a:r>
            <a:r>
              <a:rPr sz="1500" dirty="0" smtClean="0">
                <a:latin typeface="Calibri"/>
                <a:cs typeface="Calibri"/>
              </a:rPr>
              <a:t>al</a:t>
            </a:r>
            <a:r>
              <a:rPr sz="1500" dirty="0">
                <a:latin typeface="Calibri"/>
                <a:cs typeface="Calibri"/>
              </a:rPr>
              <a:t>	a</a:t>
            </a:r>
            <a:r>
              <a:rPr sz="1500" spc="-10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d  </a:t>
            </a:r>
            <a:r>
              <a:rPr sz="1500" spc="-5" dirty="0">
                <a:latin typeface="Calibri"/>
                <a:cs typeface="Calibri"/>
              </a:rPr>
              <a:t>vestibular glands), </a:t>
            </a:r>
            <a:r>
              <a:rPr sz="1500" u="sng" spc="-5" dirty="0">
                <a:latin typeface="Calibri"/>
                <a:cs typeface="Calibri"/>
              </a:rPr>
              <a:t>muscularis </a:t>
            </a:r>
            <a:r>
              <a:rPr sz="1500" dirty="0">
                <a:latin typeface="Calibri"/>
                <a:cs typeface="Calibri"/>
              </a:rPr>
              <a:t>(smooth </a:t>
            </a:r>
            <a:r>
              <a:rPr sz="1500" spc="-5" dirty="0">
                <a:latin typeface="Calibri"/>
                <a:cs typeface="Calibri"/>
              </a:rPr>
              <a:t>muscles)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u="sng" spc="-5" dirty="0">
                <a:latin typeface="Calibri"/>
                <a:cs typeface="Calibri"/>
              </a:rPr>
              <a:t>adventitia </a:t>
            </a:r>
            <a:r>
              <a:rPr sz="1500" dirty="0">
                <a:latin typeface="Calibri"/>
                <a:cs typeface="Calibri"/>
              </a:rPr>
              <a:t>(of </a:t>
            </a:r>
            <a:r>
              <a:rPr sz="1500" spc="-5" dirty="0">
                <a:latin typeface="Calibri"/>
                <a:cs typeface="Calibri"/>
              </a:rPr>
              <a:t>connective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tissue</a:t>
            </a:r>
            <a:r>
              <a:rPr sz="1500" spc="-5" dirty="0" smtClean="0">
                <a:latin typeface="Calibri"/>
                <a:cs typeface="Calibri"/>
              </a:rPr>
              <a:t>).</a:t>
            </a:r>
            <a:endParaRPr lang="en-US" sz="1500" dirty="0">
              <a:latin typeface="Calibri"/>
              <a:cs typeface="Calibri"/>
            </a:endParaRPr>
          </a:p>
          <a:p>
            <a:pPr marL="1001395" lvl="2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lang="en-US" sz="1500" b="1" spc="-5" dirty="0">
                <a:cs typeface="Calibri"/>
              </a:rPr>
              <a:t>It </a:t>
            </a:r>
            <a:r>
              <a:rPr lang="en-US" sz="1500" b="1" dirty="0">
                <a:cs typeface="Calibri"/>
              </a:rPr>
              <a:t>is divided</a:t>
            </a:r>
            <a:r>
              <a:rPr lang="en-US" sz="1500" b="1" spc="-140" dirty="0">
                <a:cs typeface="Calibri"/>
              </a:rPr>
              <a:t> </a:t>
            </a:r>
            <a:r>
              <a:rPr lang="en-US" sz="1500" b="1" spc="-10" dirty="0">
                <a:cs typeface="Calibri"/>
              </a:rPr>
              <a:t>to:</a:t>
            </a:r>
          </a:p>
          <a:p>
            <a:pPr marL="1458595" lvl="3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lang="en-US" sz="1500" u="sng" dirty="0">
                <a:cs typeface="Calibri"/>
              </a:rPr>
              <a:t>A </a:t>
            </a:r>
            <a:r>
              <a:rPr lang="en-US" sz="1500" u="sng" spc="-5" dirty="0">
                <a:cs typeface="Calibri"/>
              </a:rPr>
              <a:t>lower third</a:t>
            </a:r>
            <a:r>
              <a:rPr lang="en-US" sz="1500" spc="-5" dirty="0">
                <a:cs typeface="Calibri"/>
              </a:rPr>
              <a:t>: </a:t>
            </a:r>
            <a:r>
              <a:rPr lang="en-US" sz="1500" dirty="0">
                <a:cs typeface="Calibri"/>
              </a:rPr>
              <a:t>which is </a:t>
            </a:r>
            <a:r>
              <a:rPr lang="en-US" sz="1500" spc="-5" dirty="0">
                <a:cs typeface="Calibri"/>
              </a:rPr>
              <a:t>sensitive </a:t>
            </a:r>
            <a:r>
              <a:rPr lang="en-US" sz="1500" spc="-10" dirty="0">
                <a:cs typeface="Calibri"/>
              </a:rPr>
              <a:t>to </a:t>
            </a:r>
            <a:r>
              <a:rPr lang="en-US" sz="1500" dirty="0">
                <a:cs typeface="Calibri"/>
              </a:rPr>
              <a:t>pain (supplied </a:t>
            </a:r>
            <a:r>
              <a:rPr lang="en-US" sz="1500" spc="-5" dirty="0">
                <a:cs typeface="Calibri"/>
              </a:rPr>
              <a:t>by </a:t>
            </a:r>
            <a:r>
              <a:rPr lang="en-US" sz="1500" dirty="0" err="1">
                <a:cs typeface="Calibri"/>
              </a:rPr>
              <a:t>pudendal</a:t>
            </a:r>
            <a:r>
              <a:rPr lang="en-US" sz="1500" spc="-90" dirty="0">
                <a:cs typeface="Calibri"/>
              </a:rPr>
              <a:t> </a:t>
            </a:r>
            <a:r>
              <a:rPr lang="en-US" sz="1500" spc="-5" dirty="0">
                <a:cs typeface="Calibri"/>
              </a:rPr>
              <a:t>nerve).</a:t>
            </a:r>
          </a:p>
          <a:p>
            <a:pPr marL="1458595" lvl="3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lang="en-US" sz="1500" u="sng" dirty="0">
                <a:cs typeface="Calibri"/>
              </a:rPr>
              <a:t>A middle</a:t>
            </a:r>
            <a:r>
              <a:rPr lang="en-US" sz="1500" u="sng" spc="-90" dirty="0">
                <a:cs typeface="Calibri"/>
              </a:rPr>
              <a:t> </a:t>
            </a:r>
            <a:r>
              <a:rPr lang="en-US" sz="1500" u="sng" spc="-5" dirty="0">
                <a:cs typeface="Calibri"/>
              </a:rPr>
              <a:t>third</a:t>
            </a:r>
            <a:r>
              <a:rPr lang="en-US" sz="1500" spc="-5" dirty="0">
                <a:cs typeface="Calibri"/>
              </a:rPr>
              <a:t>.</a:t>
            </a:r>
          </a:p>
          <a:p>
            <a:pPr marL="1458595" lvl="3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lang="en-US" sz="1500" u="sng" dirty="0">
                <a:cs typeface="Calibri"/>
              </a:rPr>
              <a:t>An upper </a:t>
            </a:r>
            <a:r>
              <a:rPr lang="en-US" sz="1500" u="sng" spc="-5" dirty="0">
                <a:cs typeface="Calibri"/>
              </a:rPr>
              <a:t>third</a:t>
            </a:r>
            <a:r>
              <a:rPr lang="en-US" sz="1500" spc="-5" dirty="0">
                <a:cs typeface="Calibri"/>
              </a:rPr>
              <a:t>: where you </a:t>
            </a:r>
            <a:r>
              <a:rPr lang="en-US" sz="1500" spc="-10" dirty="0">
                <a:cs typeface="Calibri"/>
              </a:rPr>
              <a:t>found </a:t>
            </a:r>
            <a:r>
              <a:rPr lang="en-US" sz="1500" spc="-20" dirty="0">
                <a:cs typeface="Calibri"/>
              </a:rPr>
              <a:t>anterior, </a:t>
            </a:r>
            <a:r>
              <a:rPr lang="en-US" sz="1500" spc="-5" dirty="0">
                <a:cs typeface="Calibri"/>
              </a:rPr>
              <a:t>posterior </a:t>
            </a:r>
            <a:r>
              <a:rPr lang="en-US" sz="1500" dirty="0">
                <a:cs typeface="Calibri"/>
              </a:rPr>
              <a:t>and </a:t>
            </a:r>
            <a:r>
              <a:rPr lang="en-US" sz="1500" spc="-10" dirty="0">
                <a:cs typeface="Calibri"/>
              </a:rPr>
              <a:t>lateral</a:t>
            </a:r>
            <a:r>
              <a:rPr lang="en-US" sz="1500" spc="-120" dirty="0">
                <a:cs typeface="Calibri"/>
              </a:rPr>
              <a:t> </a:t>
            </a:r>
            <a:r>
              <a:rPr lang="en-US" sz="1500" spc="-5" dirty="0" err="1">
                <a:cs typeface="Calibri"/>
              </a:rPr>
              <a:t>fornices</a:t>
            </a:r>
            <a:r>
              <a:rPr lang="en-US" sz="1500" dirty="0">
                <a:cs typeface="Calibri"/>
              </a:rPr>
              <a:t> </a:t>
            </a:r>
            <a:r>
              <a:rPr lang="en-US" sz="1500" spc="-10" dirty="0">
                <a:cs typeface="Calibri"/>
              </a:rPr>
              <a:t>formed </a:t>
            </a:r>
            <a:r>
              <a:rPr lang="en-US" sz="1500" spc="-5" dirty="0">
                <a:cs typeface="Calibri"/>
              </a:rPr>
              <a:t>by </a:t>
            </a:r>
            <a:r>
              <a:rPr lang="en-US" sz="1500" dirty="0">
                <a:cs typeface="Calibri"/>
              </a:rPr>
              <a:t>the </a:t>
            </a:r>
            <a:r>
              <a:rPr lang="en-US" sz="1500" spc="-5" dirty="0">
                <a:cs typeface="Calibri"/>
              </a:rPr>
              <a:t>projection of </a:t>
            </a:r>
            <a:r>
              <a:rPr lang="en-US" sz="1500" dirty="0">
                <a:cs typeface="Calibri"/>
              </a:rPr>
              <a:t>the cervix </a:t>
            </a:r>
            <a:r>
              <a:rPr lang="en-US" sz="1500" spc="-10" dirty="0">
                <a:cs typeface="Calibri"/>
              </a:rPr>
              <a:t>into </a:t>
            </a:r>
            <a:r>
              <a:rPr lang="en-US" sz="1500" dirty="0">
                <a:cs typeface="Calibri"/>
              </a:rPr>
              <a:t>the</a:t>
            </a:r>
            <a:r>
              <a:rPr lang="en-US" sz="1500" spc="-55" dirty="0">
                <a:cs typeface="Calibri"/>
              </a:rPr>
              <a:t> </a:t>
            </a:r>
            <a:r>
              <a:rPr lang="en-US" sz="1500" spc="-5" dirty="0">
                <a:cs typeface="Calibri"/>
              </a:rPr>
              <a:t>vagina.</a:t>
            </a:r>
          </a:p>
          <a:p>
            <a:pPr marL="1458595" lvl="3" indent="-188595" algn="just">
              <a:spcBef>
                <a:spcPts val="180"/>
              </a:spcBef>
              <a:tabLst>
                <a:tab pos="544830" algn="l"/>
              </a:tabLst>
            </a:pPr>
            <a:r>
              <a:rPr lang="en-US" sz="1500" b="1" spc="-5" dirty="0">
                <a:cs typeface="Calibri"/>
              </a:rPr>
              <a:t>	</a:t>
            </a:r>
            <a:r>
              <a:rPr lang="en-US" sz="1500" b="1" spc="-10" dirty="0">
                <a:cs typeface="Calibri"/>
              </a:rPr>
              <a:t>Note</a:t>
            </a:r>
            <a:r>
              <a:rPr lang="en-US" sz="1500" spc="-10" dirty="0">
                <a:cs typeface="Calibri"/>
              </a:rPr>
              <a:t>: </a:t>
            </a:r>
            <a:r>
              <a:rPr lang="en-US" sz="1500" spc="-5" dirty="0">
                <a:cs typeface="Calibri"/>
              </a:rPr>
              <a:t>both </a:t>
            </a:r>
            <a:r>
              <a:rPr lang="en-US" sz="1500" dirty="0">
                <a:cs typeface="Calibri"/>
              </a:rPr>
              <a:t>the middle and upper parts </a:t>
            </a:r>
            <a:r>
              <a:rPr lang="en-US" sz="1500" spc="-10" dirty="0">
                <a:cs typeface="Calibri"/>
              </a:rPr>
              <a:t>are </a:t>
            </a:r>
            <a:r>
              <a:rPr lang="en-US" sz="1500" spc="-5" dirty="0">
                <a:cs typeface="Calibri"/>
              </a:rPr>
              <a:t>insensitive </a:t>
            </a:r>
            <a:r>
              <a:rPr lang="en-US" sz="1500" spc="-10" dirty="0">
                <a:cs typeface="Calibri"/>
              </a:rPr>
              <a:t>to</a:t>
            </a:r>
            <a:r>
              <a:rPr lang="en-US" sz="1500" spc="-60" dirty="0">
                <a:cs typeface="Calibri"/>
              </a:rPr>
              <a:t> </a:t>
            </a:r>
            <a:r>
              <a:rPr lang="en-US" sz="1500" dirty="0">
                <a:cs typeface="Calibri"/>
              </a:rPr>
              <a:t>pain.</a:t>
            </a:r>
          </a:p>
          <a:p>
            <a:pPr marL="1001395" lvl="2" indent="-188595" algn="just">
              <a:spcBef>
                <a:spcPts val="180"/>
              </a:spcBef>
              <a:buFont typeface="Arial" pitchFamily="34" charset="0"/>
              <a:buChar char="•"/>
              <a:tabLst>
                <a:tab pos="544830" algn="l"/>
              </a:tabLst>
            </a:pPr>
            <a:r>
              <a:rPr lang="en-US" sz="1500" b="1" spc="-10" dirty="0">
                <a:cs typeface="Calibri"/>
              </a:rPr>
              <a:t>Relations </a:t>
            </a:r>
            <a:r>
              <a:rPr lang="en-US" sz="1500" b="1" spc="-5" dirty="0">
                <a:cs typeface="Calibri"/>
              </a:rPr>
              <a:t>of the vagina</a:t>
            </a:r>
            <a:r>
              <a:rPr lang="en-US" sz="1500" spc="-5" dirty="0">
                <a:cs typeface="Calibri"/>
              </a:rPr>
              <a:t>: </a:t>
            </a:r>
            <a:r>
              <a:rPr lang="en-US" sz="1500" dirty="0">
                <a:cs typeface="Calibri"/>
              </a:rPr>
              <a:t>urinary </a:t>
            </a:r>
            <a:r>
              <a:rPr lang="en-US" sz="1500" spc="-5" dirty="0">
                <a:cs typeface="Calibri"/>
              </a:rPr>
              <a:t>bladder and </a:t>
            </a:r>
            <a:r>
              <a:rPr lang="en-US" sz="1500" spc="-10" dirty="0">
                <a:cs typeface="Calibri"/>
              </a:rPr>
              <a:t>urethra </a:t>
            </a:r>
            <a:r>
              <a:rPr lang="en-US" sz="1500" spc="-5" dirty="0">
                <a:cs typeface="Calibri"/>
              </a:rPr>
              <a:t>(</a:t>
            </a:r>
            <a:r>
              <a:rPr lang="en-US" sz="1500" spc="-5" dirty="0" err="1">
                <a:cs typeface="Calibri"/>
              </a:rPr>
              <a:t>anteriorly</a:t>
            </a:r>
            <a:r>
              <a:rPr lang="en-US" sz="1500" spc="-5" dirty="0">
                <a:cs typeface="Calibri"/>
              </a:rPr>
              <a:t>) </a:t>
            </a:r>
            <a:r>
              <a:rPr lang="en-US" sz="1500" dirty="0">
                <a:cs typeface="Calibri"/>
              </a:rPr>
              <a:t>– </a:t>
            </a:r>
            <a:r>
              <a:rPr lang="en-US" sz="1500" spc="-5" dirty="0">
                <a:cs typeface="Calibri"/>
              </a:rPr>
              <a:t>rectum and anal </a:t>
            </a:r>
            <a:r>
              <a:rPr lang="en-US" sz="1500" spc="-10" dirty="0">
                <a:cs typeface="Calibri"/>
              </a:rPr>
              <a:t>canal  </a:t>
            </a:r>
            <a:r>
              <a:rPr lang="en-US" sz="1500" spc="-5" dirty="0">
                <a:cs typeface="Calibri"/>
              </a:rPr>
              <a:t>(</a:t>
            </a:r>
            <a:r>
              <a:rPr lang="en-US" sz="1500" spc="-5" dirty="0" err="1">
                <a:cs typeface="Calibri"/>
              </a:rPr>
              <a:t>posteriorly</a:t>
            </a:r>
            <a:r>
              <a:rPr lang="en-US" sz="1500" spc="-5" dirty="0" smtClean="0">
                <a:cs typeface="Calibri"/>
              </a:rPr>
              <a:t>).</a:t>
            </a:r>
            <a:endParaRPr lang="en-US" sz="1500" b="1" spc="-5" dirty="0" smtClean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44195" lvl="1" indent="-188595" algn="just">
              <a:lnSpc>
                <a:spcPct val="100000"/>
              </a:lnSpc>
              <a:buAutoNum type="arabicPeriod" startAt="2"/>
              <a:tabLst>
                <a:tab pos="544830" algn="l"/>
              </a:tabLst>
            </a:pPr>
            <a:r>
              <a:rPr sz="1500" b="1" spc="-10" dirty="0" smtClean="0">
                <a:latin typeface="Calibri"/>
                <a:cs typeface="Calibri"/>
              </a:rPr>
              <a:t>Uterus:</a:t>
            </a:r>
            <a:endParaRPr lang="en-US" sz="1500" dirty="0">
              <a:latin typeface="Calibri"/>
              <a:cs typeface="Calibri"/>
            </a:endParaRPr>
          </a:p>
          <a:p>
            <a:pPr marL="1001395" lvl="2" indent="-188595" algn="just">
              <a:buFont typeface="Arial" pitchFamily="34" charset="0"/>
              <a:buChar char="•"/>
              <a:tabLst>
                <a:tab pos="544830" algn="l"/>
              </a:tabLst>
            </a:pPr>
            <a:r>
              <a:rPr sz="1500" dirty="0" smtClean="0">
                <a:latin typeface="Calibri"/>
                <a:cs typeface="Calibri"/>
              </a:rPr>
              <a:t>A </a:t>
            </a:r>
            <a:r>
              <a:rPr sz="1500" spc="-5" dirty="0">
                <a:latin typeface="Calibri"/>
                <a:cs typeface="Calibri"/>
              </a:rPr>
              <a:t>thick-walled, </a:t>
            </a:r>
            <a:r>
              <a:rPr sz="1500" dirty="0">
                <a:latin typeface="Calibri"/>
                <a:cs typeface="Calibri"/>
              </a:rPr>
              <a:t>pear-shaped, </a:t>
            </a:r>
            <a:r>
              <a:rPr sz="1500" spc="-5" dirty="0">
                <a:latin typeface="Calibri"/>
                <a:cs typeface="Calibri"/>
              </a:rPr>
              <a:t>hollow </a:t>
            </a:r>
            <a:r>
              <a:rPr sz="1500" spc="-5" dirty="0" smtClean="0">
                <a:latin typeface="Calibri"/>
                <a:cs typeface="Calibri"/>
              </a:rPr>
              <a:t>muscular</a:t>
            </a:r>
            <a:r>
              <a:rPr sz="1500" spc="-70" dirty="0" smtClean="0">
                <a:latin typeface="Calibri"/>
                <a:cs typeface="Calibri"/>
              </a:rPr>
              <a:t> </a:t>
            </a:r>
            <a:r>
              <a:rPr sz="1500" spc="-15" dirty="0" smtClean="0">
                <a:latin typeface="Calibri"/>
                <a:cs typeface="Calibri"/>
              </a:rPr>
              <a:t>organ.</a:t>
            </a:r>
            <a:endParaRPr lang="en-US" sz="1500" dirty="0">
              <a:latin typeface="Calibri"/>
              <a:cs typeface="Calibri"/>
            </a:endParaRPr>
          </a:p>
          <a:p>
            <a:pPr marL="1001395" lvl="2" indent="-188595" algn="just">
              <a:buFont typeface="Arial" pitchFamily="34" charset="0"/>
              <a:buChar char="•"/>
              <a:tabLst>
                <a:tab pos="544830" algn="l"/>
              </a:tabLst>
            </a:pPr>
            <a:r>
              <a:rPr sz="1500" dirty="0" smtClean="0">
                <a:latin typeface="Calibri"/>
                <a:cs typeface="Calibri"/>
              </a:rPr>
              <a:t>It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consisting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u="sng" spc="-5" dirty="0">
                <a:latin typeface="Calibri"/>
                <a:cs typeface="Calibri"/>
              </a:rPr>
              <a:t>endometrium </a:t>
            </a:r>
            <a:r>
              <a:rPr sz="1500" spc="-5" dirty="0">
                <a:latin typeface="Calibri"/>
                <a:cs typeface="Calibri"/>
              </a:rPr>
              <a:t>(simple colomnur secretory), </a:t>
            </a:r>
            <a:r>
              <a:rPr sz="1500" u="sng" spc="-5" dirty="0">
                <a:latin typeface="Calibri"/>
                <a:cs typeface="Calibri"/>
              </a:rPr>
              <a:t>myometrium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u="sng" dirty="0" err="1" smtClean="0">
                <a:latin typeface="Calibri"/>
                <a:cs typeface="Calibri"/>
              </a:rPr>
              <a:t>perimetrium</a:t>
            </a:r>
            <a:r>
              <a:rPr sz="1500" dirty="0" smtClean="0">
                <a:latin typeface="Calibri"/>
                <a:cs typeface="Calibri"/>
              </a:rPr>
              <a:t>.</a:t>
            </a:r>
            <a:endParaRPr lang="en-US" sz="1500" dirty="0" smtClean="0">
              <a:latin typeface="Calibri"/>
              <a:cs typeface="Calibri"/>
            </a:endParaRPr>
          </a:p>
          <a:p>
            <a:pPr marL="1001395" lvl="2" indent="-188595" algn="just">
              <a:buFont typeface="Arial" pitchFamily="34" charset="0"/>
              <a:buChar char="•"/>
              <a:tabLst>
                <a:tab pos="544830" algn="l"/>
              </a:tabLst>
            </a:pPr>
            <a:r>
              <a:rPr sz="1500" b="1" spc="-5" dirty="0" smtClean="0">
                <a:latin typeface="Calibri"/>
                <a:cs typeface="Calibri"/>
              </a:rPr>
              <a:t>It </a:t>
            </a:r>
            <a:r>
              <a:rPr sz="1500" b="1" dirty="0">
                <a:latin typeface="Calibri"/>
                <a:cs typeface="Calibri"/>
              </a:rPr>
              <a:t>is divided </a:t>
            </a:r>
            <a:r>
              <a:rPr sz="1500" b="1" spc="-10" dirty="0">
                <a:latin typeface="Calibri"/>
                <a:cs typeface="Calibri"/>
              </a:rPr>
              <a:t>into two </a:t>
            </a:r>
            <a:r>
              <a:rPr sz="1500" b="1" dirty="0">
                <a:latin typeface="Calibri"/>
                <a:cs typeface="Calibri"/>
              </a:rPr>
              <a:t>main</a:t>
            </a:r>
            <a:r>
              <a:rPr sz="1500" b="1" spc="-114" dirty="0">
                <a:latin typeface="Calibri"/>
                <a:cs typeface="Calibri"/>
              </a:rPr>
              <a:t> </a:t>
            </a:r>
            <a:r>
              <a:rPr sz="1500" b="1" spc="-5" dirty="0" smtClean="0">
                <a:latin typeface="Calibri"/>
                <a:cs typeface="Calibri"/>
              </a:rPr>
              <a:t>parts:</a:t>
            </a:r>
            <a:endParaRPr lang="en-US" sz="1500" dirty="0">
              <a:latin typeface="Calibri"/>
              <a:cs typeface="Calibri"/>
            </a:endParaRPr>
          </a:p>
          <a:p>
            <a:pPr marL="1458595" lvl="3" indent="-188595" algn="just">
              <a:buFont typeface="Arial" pitchFamily="34" charset="0"/>
              <a:buChar char="•"/>
              <a:tabLst>
                <a:tab pos="544830" algn="l"/>
              </a:tabLst>
            </a:pPr>
            <a:r>
              <a:rPr sz="1500" u="sng" dirty="0" smtClean="0">
                <a:latin typeface="Calibri"/>
                <a:cs typeface="Calibri"/>
              </a:rPr>
              <a:t>Body </a:t>
            </a:r>
            <a:r>
              <a:rPr sz="1500" u="sng" dirty="0">
                <a:latin typeface="Calibri"/>
                <a:cs typeface="Calibri"/>
              </a:rPr>
              <a:t>of the </a:t>
            </a:r>
            <a:r>
              <a:rPr sz="1500" u="sng" spc="-5" dirty="0">
                <a:latin typeface="Calibri"/>
                <a:cs typeface="Calibri"/>
              </a:rPr>
              <a:t>uterus</a:t>
            </a:r>
            <a:r>
              <a:rPr sz="1500" spc="-5" dirty="0">
                <a:latin typeface="Calibri"/>
                <a:cs typeface="Calibri"/>
              </a:rPr>
              <a:t>: consisting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5" dirty="0">
                <a:latin typeface="Calibri"/>
                <a:cs typeface="Calibri"/>
              </a:rPr>
              <a:t>fundus (superior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orfices </a:t>
            </a:r>
            <a:r>
              <a:rPr sz="1500" dirty="0">
                <a:latin typeface="Calibri"/>
                <a:cs typeface="Calibri"/>
              </a:rPr>
              <a:t>of the  </a:t>
            </a:r>
            <a:r>
              <a:rPr sz="1500" spc="-5" dirty="0">
                <a:latin typeface="Calibri"/>
                <a:cs typeface="Calibri"/>
              </a:rPr>
              <a:t>uterine </a:t>
            </a:r>
            <a:r>
              <a:rPr sz="1500" dirty="0">
                <a:latin typeface="Calibri"/>
                <a:cs typeface="Calibri"/>
              </a:rPr>
              <a:t>tubes), </a:t>
            </a:r>
            <a:r>
              <a:rPr sz="1500" spc="-5" dirty="0">
                <a:latin typeface="Calibri"/>
                <a:cs typeface="Calibri"/>
              </a:rPr>
              <a:t>isthmus (constricted region 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body)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uterine horns  </a:t>
            </a:r>
            <a:r>
              <a:rPr sz="1500" spc="-10" dirty="0">
                <a:latin typeface="Calibri"/>
                <a:cs typeface="Calibri"/>
              </a:rPr>
              <a:t>(where </a:t>
            </a:r>
            <a:r>
              <a:rPr sz="1500" spc="-5" dirty="0">
                <a:latin typeface="Calibri"/>
                <a:cs typeface="Calibri"/>
              </a:rPr>
              <a:t>uterine </a:t>
            </a:r>
            <a:r>
              <a:rPr sz="1500" dirty="0">
                <a:latin typeface="Calibri"/>
                <a:cs typeface="Calibri"/>
              </a:rPr>
              <a:t>tubes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enter</a:t>
            </a:r>
            <a:r>
              <a:rPr lang="en-US" sz="1500" spc="-5" dirty="0" smtClean="0">
                <a:latin typeface="Calibri"/>
                <a:cs typeface="Calibri"/>
              </a:rPr>
              <a:t>.</a:t>
            </a:r>
          </a:p>
          <a:p>
            <a:pPr marL="1458595" lvl="3" indent="-188595" algn="just">
              <a:buFont typeface="Arial" pitchFamily="34" charset="0"/>
              <a:buChar char="•"/>
              <a:tabLst>
                <a:tab pos="544830" algn="l"/>
              </a:tabLst>
            </a:pPr>
            <a:r>
              <a:rPr sz="1500" u="sng" dirty="0" smtClean="0">
                <a:latin typeface="Calibri"/>
                <a:cs typeface="Calibri"/>
              </a:rPr>
              <a:t>Cervix </a:t>
            </a:r>
            <a:r>
              <a:rPr sz="1500" u="sng" dirty="0">
                <a:latin typeface="Calibri"/>
                <a:cs typeface="Calibri"/>
              </a:rPr>
              <a:t>of the </a:t>
            </a:r>
            <a:r>
              <a:rPr sz="1500" u="sng" spc="-5" dirty="0">
                <a:latin typeface="Calibri"/>
                <a:cs typeface="Calibri"/>
              </a:rPr>
              <a:t>uterus</a:t>
            </a:r>
            <a:r>
              <a:rPr sz="1500" spc="-5" dirty="0">
                <a:latin typeface="Calibri"/>
                <a:cs typeface="Calibri"/>
              </a:rPr>
              <a:t>: cylindrecal, </a:t>
            </a:r>
            <a:r>
              <a:rPr sz="1500" spc="-25" dirty="0">
                <a:latin typeface="Calibri"/>
                <a:cs typeface="Calibri"/>
              </a:rPr>
              <a:t>narrow, </a:t>
            </a:r>
            <a:r>
              <a:rPr sz="1500" spc="-10" dirty="0">
                <a:latin typeface="Calibri"/>
                <a:cs typeface="Calibri"/>
              </a:rPr>
              <a:t>inferior </a:t>
            </a:r>
            <a:r>
              <a:rPr sz="1500" dirty="0">
                <a:latin typeface="Calibri"/>
                <a:cs typeface="Calibri"/>
              </a:rPr>
              <a:t>part of the </a:t>
            </a:r>
            <a:r>
              <a:rPr sz="1500" spc="-5" dirty="0">
                <a:latin typeface="Calibri"/>
                <a:cs typeface="Calibri"/>
              </a:rPr>
              <a:t>uterus </a:t>
            </a:r>
            <a:r>
              <a:rPr sz="1500" dirty="0">
                <a:latin typeface="Calibri"/>
                <a:cs typeface="Calibri"/>
              </a:rPr>
              <a:t>with a  </a:t>
            </a:r>
            <a:r>
              <a:rPr sz="1500" spc="-10" dirty="0">
                <a:latin typeface="Calibri"/>
                <a:cs typeface="Calibri"/>
              </a:rPr>
              <a:t>supravaginal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vaginal </a:t>
            </a:r>
            <a:r>
              <a:rPr sz="1500" dirty="0">
                <a:latin typeface="Calibri"/>
                <a:cs typeface="Calibri"/>
              </a:rPr>
              <a:t>parts. It </a:t>
            </a:r>
            <a:r>
              <a:rPr sz="1500" spc="-5" dirty="0">
                <a:latin typeface="Calibri"/>
                <a:cs typeface="Calibri"/>
              </a:rPr>
              <a:t>also </a:t>
            </a:r>
            <a:r>
              <a:rPr sz="1500" dirty="0">
                <a:latin typeface="Calibri"/>
                <a:cs typeface="Calibri"/>
              </a:rPr>
              <a:t>has and </a:t>
            </a:r>
            <a:r>
              <a:rPr sz="1500" spc="-5" dirty="0">
                <a:latin typeface="Calibri"/>
                <a:cs typeface="Calibri"/>
              </a:rPr>
              <a:t>internal </a:t>
            </a:r>
            <a:r>
              <a:rPr sz="1500" dirty="0">
                <a:latin typeface="Calibri"/>
                <a:cs typeface="Calibri"/>
              </a:rPr>
              <a:t>os and an </a:t>
            </a:r>
            <a:r>
              <a:rPr sz="1500" spc="-10" dirty="0">
                <a:latin typeface="Calibri"/>
                <a:cs typeface="Calibri"/>
              </a:rPr>
              <a:t>external</a:t>
            </a:r>
            <a:r>
              <a:rPr sz="1500" spc="-1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r="48563" b="35310"/>
          <a:stretch>
            <a:fillRect/>
          </a:stretch>
        </p:blipFill>
        <p:spPr bwMode="auto">
          <a:xfrm>
            <a:off x="1524000" y="1219200"/>
            <a:ext cx="6172200" cy="5329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143000"/>
            <a:ext cx="5366385" cy="4442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indent="-200660" algn="just">
              <a:lnSpc>
                <a:spcPct val="100000"/>
              </a:lnSpc>
              <a:buAutoNum type="arabicPeriod" startAt="3"/>
              <a:tabLst>
                <a:tab pos="213995" algn="l"/>
              </a:tabLst>
            </a:pP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Uterine</a:t>
            </a:r>
            <a:r>
              <a:rPr sz="1600" b="1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tubes: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670560" lvl="1" indent="-200660" algn="just">
              <a:buFont typeface="Arial" pitchFamily="34" charset="0"/>
              <a:buChar char="•"/>
              <a:tabLst>
                <a:tab pos="213995" algn="l"/>
              </a:tabLst>
            </a:pPr>
            <a:r>
              <a:rPr sz="1600" b="1" spc="-10" dirty="0" smtClean="0">
                <a:latin typeface="Calibri"/>
                <a:cs typeface="Calibri"/>
              </a:rPr>
              <a:t>Each </a:t>
            </a:r>
            <a:r>
              <a:rPr sz="1600" b="1" spc="-10" dirty="0">
                <a:latin typeface="Calibri"/>
                <a:cs typeface="Calibri"/>
              </a:rPr>
              <a:t>uterine tube </a:t>
            </a:r>
            <a:r>
              <a:rPr sz="1600" b="1" spc="-5" dirty="0">
                <a:latin typeface="Calibri"/>
                <a:cs typeface="Calibri"/>
              </a:rPr>
              <a:t>is </a:t>
            </a:r>
            <a:r>
              <a:rPr sz="1600" b="1" spc="-10" dirty="0">
                <a:latin typeface="Calibri"/>
                <a:cs typeface="Calibri"/>
              </a:rPr>
              <a:t>devided into </a:t>
            </a:r>
            <a:r>
              <a:rPr sz="1600" b="1" spc="-5" dirty="0">
                <a:latin typeface="Calibri"/>
                <a:cs typeface="Calibri"/>
              </a:rPr>
              <a:t>4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parts:</a:t>
            </a:r>
            <a:endParaRPr lang="en-US" sz="1600" dirty="0">
              <a:latin typeface="Calibri"/>
              <a:cs typeface="Calibri"/>
            </a:endParaRPr>
          </a:p>
          <a:p>
            <a:pPr marL="1127760" lvl="2" indent="-200660" algn="just">
              <a:buFont typeface="Arial" pitchFamily="34" charset="0"/>
              <a:buChar char="•"/>
              <a:tabLst>
                <a:tab pos="213995" algn="l"/>
              </a:tabLst>
            </a:pPr>
            <a:r>
              <a:rPr sz="1600" u="sng" spc="-5" dirty="0" err="1" smtClean="0">
                <a:latin typeface="Calibri"/>
                <a:cs typeface="Calibri"/>
              </a:rPr>
              <a:t>Infundibulum</a:t>
            </a:r>
            <a:r>
              <a:rPr sz="1600" spc="-5" dirty="0">
                <a:latin typeface="Calibri"/>
                <a:cs typeface="Calibri"/>
              </a:rPr>
              <a:t>: funnel-shaped. The finger –  </a:t>
            </a:r>
            <a:r>
              <a:rPr sz="1600" spc="-20" dirty="0">
                <a:latin typeface="Calibri"/>
                <a:cs typeface="Calibri"/>
              </a:rPr>
              <a:t>like </a:t>
            </a:r>
            <a:r>
              <a:rPr sz="1600" spc="-10" dirty="0">
                <a:latin typeface="Calibri"/>
                <a:cs typeface="Calibri"/>
              </a:rPr>
              <a:t>projections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called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fimbriae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1127760" lvl="2" indent="-200660" algn="just">
              <a:buFont typeface="Arial" pitchFamily="34" charset="0"/>
              <a:buChar char="•"/>
              <a:tabLst>
                <a:tab pos="213995" algn="l"/>
              </a:tabLst>
            </a:pPr>
            <a:r>
              <a:rPr sz="1600" u="sng" spc="-5" dirty="0" err="1" smtClean="0">
                <a:latin typeface="Calibri"/>
                <a:cs typeface="Calibri"/>
              </a:rPr>
              <a:t>Ampulla</a:t>
            </a:r>
            <a:r>
              <a:rPr sz="1600" spc="-5" dirty="0">
                <a:latin typeface="Calibri"/>
                <a:cs typeface="Calibri"/>
              </a:rPr>
              <a:t>: widest and </a:t>
            </a:r>
            <a:r>
              <a:rPr sz="1600" spc="-10" dirty="0">
                <a:latin typeface="Calibri"/>
                <a:cs typeface="Calibri"/>
              </a:rPr>
              <a:t>longest </a:t>
            </a:r>
            <a:r>
              <a:rPr sz="1600" spc="-5" dirty="0">
                <a:latin typeface="Calibri"/>
                <a:cs typeface="Calibri"/>
              </a:rPr>
              <a:t>part </a:t>
            </a:r>
            <a:r>
              <a:rPr sz="1600" spc="-10" dirty="0">
                <a:latin typeface="Calibri"/>
                <a:cs typeface="Calibri"/>
              </a:rPr>
              <a:t>where  fertilization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occurs.</a:t>
            </a:r>
            <a:endParaRPr lang="en-US" sz="1600" dirty="0">
              <a:latin typeface="Calibri"/>
              <a:cs typeface="Calibri"/>
            </a:endParaRPr>
          </a:p>
          <a:p>
            <a:pPr marL="1127760" lvl="2" indent="-200660" algn="just">
              <a:buFont typeface="Arial" pitchFamily="34" charset="0"/>
              <a:buChar char="•"/>
              <a:tabLst>
                <a:tab pos="213995" algn="l"/>
              </a:tabLst>
            </a:pPr>
            <a:r>
              <a:rPr sz="1600" u="sng" spc="-5" dirty="0" smtClean="0">
                <a:latin typeface="Calibri"/>
                <a:cs typeface="Calibri"/>
              </a:rPr>
              <a:t>Isthmus</a:t>
            </a:r>
            <a:r>
              <a:rPr sz="1600" spc="-5" dirty="0">
                <a:latin typeface="Calibri"/>
                <a:cs typeface="Calibri"/>
              </a:rPr>
              <a:t>: thick-walled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part.</a:t>
            </a:r>
            <a:endParaRPr lang="en-US" sz="1600" dirty="0">
              <a:latin typeface="Calibri"/>
              <a:cs typeface="Calibri"/>
            </a:endParaRPr>
          </a:p>
          <a:p>
            <a:pPr marL="1127760" lvl="2" indent="-200660" algn="just">
              <a:buFont typeface="Arial" pitchFamily="34" charset="0"/>
              <a:buChar char="•"/>
              <a:tabLst>
                <a:tab pos="213995" algn="l"/>
              </a:tabLst>
            </a:pPr>
            <a:r>
              <a:rPr sz="1600" u="sng" spc="-5" dirty="0" smtClean="0">
                <a:latin typeface="Calibri"/>
                <a:cs typeface="Calibri"/>
              </a:rPr>
              <a:t>Uterine</a:t>
            </a:r>
            <a:r>
              <a:rPr sz="1600" u="sng" spc="-85" dirty="0" smtClean="0">
                <a:latin typeface="Calibri"/>
                <a:cs typeface="Calibri"/>
              </a:rPr>
              <a:t> </a:t>
            </a:r>
            <a:r>
              <a:rPr sz="1600" u="sng" spc="-5" dirty="0">
                <a:latin typeface="Calibri"/>
                <a:cs typeface="Calibri"/>
              </a:rPr>
              <a:t>part.</a:t>
            </a:r>
            <a:endParaRPr sz="1600" u="sng" dirty="0">
              <a:latin typeface="Calibri"/>
              <a:cs typeface="Calibri"/>
            </a:endParaRPr>
          </a:p>
          <a:p>
            <a:pPr marL="213360" indent="-200660" algn="just">
              <a:lnSpc>
                <a:spcPct val="100000"/>
              </a:lnSpc>
              <a:spcBef>
                <a:spcPts val="384"/>
              </a:spcBef>
              <a:buAutoNum type="arabicPeriod" startAt="4"/>
              <a:tabLst>
                <a:tab pos="213995" algn="l"/>
              </a:tabLst>
            </a:pPr>
            <a:r>
              <a:rPr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Ovaries: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670560" lvl="1" indent="-200660" algn="just">
              <a:spcBef>
                <a:spcPts val="384"/>
              </a:spcBef>
              <a:buFont typeface="Arial" pitchFamily="34" charset="0"/>
              <a:buChar char="•"/>
              <a:tabLst>
                <a:tab pos="213995" algn="l"/>
              </a:tabLst>
            </a:pPr>
            <a:r>
              <a:rPr sz="1600" spc="-5" dirty="0" smtClean="0">
                <a:latin typeface="Calibri"/>
                <a:cs typeface="Calibri"/>
              </a:rPr>
              <a:t>Almond-shaped.</a:t>
            </a:r>
            <a:endParaRPr lang="en-US" sz="1600" dirty="0">
              <a:latin typeface="Calibri"/>
              <a:cs typeface="Calibri"/>
            </a:endParaRPr>
          </a:p>
          <a:p>
            <a:pPr marL="670560" lvl="1" indent="-200660" algn="just">
              <a:spcBef>
                <a:spcPts val="384"/>
              </a:spcBef>
              <a:buFont typeface="Arial" pitchFamily="34" charset="0"/>
              <a:buChar char="•"/>
              <a:tabLst>
                <a:tab pos="213995" algn="l"/>
              </a:tabLst>
            </a:pPr>
            <a:r>
              <a:rPr sz="1600" spc="-15" dirty="0" smtClean="0">
                <a:latin typeface="Calibri"/>
                <a:cs typeface="Calibri"/>
              </a:rPr>
              <a:t>Attached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part of the </a:t>
            </a:r>
            <a:r>
              <a:rPr sz="1600" spc="-10" dirty="0">
                <a:latin typeface="Calibri"/>
                <a:cs typeface="Calibri"/>
              </a:rPr>
              <a:t>broad ligament  by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mesoverium</a:t>
            </a:r>
            <a:r>
              <a:rPr sz="1600" b="1" spc="-10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670560" lvl="1" indent="-200660" algn="just">
              <a:spcBef>
                <a:spcPts val="384"/>
              </a:spcBef>
              <a:buFont typeface="Arial" pitchFamily="34" charset="0"/>
              <a:buChar char="•"/>
              <a:tabLst>
                <a:tab pos="213995" algn="l"/>
              </a:tabLst>
            </a:pPr>
            <a:r>
              <a:rPr sz="1600" spc="-5" dirty="0" smtClean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ovaries </a:t>
            </a:r>
            <a:r>
              <a:rPr sz="1600" spc="-5" dirty="0">
                <a:latin typeface="Calibri"/>
                <a:cs typeface="Calibri"/>
              </a:rPr>
              <a:t>also </a:t>
            </a:r>
            <a:r>
              <a:rPr sz="1600" spc="-10" dirty="0">
                <a:latin typeface="Calibri"/>
                <a:cs typeface="Calibri"/>
              </a:rPr>
              <a:t>attach 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uterus by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ligament </a:t>
            </a:r>
            <a:r>
              <a:rPr sz="1600" b="1" dirty="0">
                <a:latin typeface="Calibri"/>
                <a:cs typeface="Calibri"/>
              </a:rPr>
              <a:t>of  </a:t>
            </a:r>
            <a:r>
              <a:rPr sz="1600" b="1" spc="-20" dirty="0" smtClean="0">
                <a:latin typeface="Calibri"/>
                <a:cs typeface="Calibri"/>
              </a:rPr>
              <a:t>ovary.</a:t>
            </a:r>
            <a:endParaRPr lang="en-US" sz="1600" dirty="0">
              <a:latin typeface="Calibri"/>
              <a:cs typeface="Calibri"/>
            </a:endParaRPr>
          </a:p>
          <a:p>
            <a:pPr marL="670560" lvl="1" indent="-200660" algn="just">
              <a:spcBef>
                <a:spcPts val="384"/>
              </a:spcBef>
              <a:buFont typeface="Arial" pitchFamily="34" charset="0"/>
              <a:buChar char="•"/>
              <a:tabLst>
                <a:tab pos="213995" algn="l"/>
              </a:tabLst>
            </a:pPr>
            <a:r>
              <a:rPr sz="1600" spc="-5" dirty="0" smtClean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suspensory </a:t>
            </a:r>
            <a:r>
              <a:rPr sz="1600" b="1" spc="-10" dirty="0">
                <a:latin typeface="Calibri"/>
                <a:cs typeface="Calibri"/>
              </a:rPr>
              <a:t>ligament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ovaries </a:t>
            </a:r>
            <a:r>
              <a:rPr sz="1600" spc="-15" dirty="0">
                <a:latin typeface="Calibri"/>
                <a:cs typeface="Calibri"/>
              </a:rPr>
              <a:t>conveys </a:t>
            </a:r>
            <a:r>
              <a:rPr sz="1600" spc="-10" dirty="0">
                <a:latin typeface="Calibri"/>
                <a:cs typeface="Calibri"/>
              </a:rPr>
              <a:t>the  ovarian </a:t>
            </a:r>
            <a:r>
              <a:rPr sz="1600" spc="-5" dirty="0">
                <a:latin typeface="Calibri"/>
                <a:cs typeface="Calibri"/>
              </a:rPr>
              <a:t>vessels, lymphatics </a:t>
            </a:r>
            <a:r>
              <a:rPr sz="1600" spc="-1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nerves and </a:t>
            </a:r>
            <a:r>
              <a:rPr sz="1600" spc="-10" dirty="0">
                <a:latin typeface="Calibri"/>
                <a:cs typeface="Calibri"/>
              </a:rPr>
              <a:t>attaches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ovaries to </a:t>
            </a:r>
            <a:r>
              <a:rPr sz="1600" spc="-5" dirty="0">
                <a:latin typeface="Calibri"/>
                <a:cs typeface="Calibri"/>
              </a:rPr>
              <a:t>the pelvic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wall.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838200"/>
            <a:ext cx="3352800" cy="2339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3276600"/>
            <a:ext cx="33528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371600"/>
            <a:ext cx="8686800" cy="462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734" t="26154" r="21288" b="33846"/>
          <a:stretch>
            <a:fillRect/>
          </a:stretch>
        </p:blipFill>
        <p:spPr bwMode="auto">
          <a:xfrm>
            <a:off x="381000" y="1219200"/>
            <a:ext cx="83820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524000"/>
            <a:ext cx="4348099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600200"/>
            <a:ext cx="1447800" cy="742950"/>
          </a:xfrm>
          <a:custGeom>
            <a:avLst/>
            <a:gdLst/>
            <a:ahLst/>
            <a:cxnLst/>
            <a:rect l="l" t="t" r="r" b="b"/>
            <a:pathLst>
              <a:path w="1447800" h="990600">
                <a:moveTo>
                  <a:pt x="0" y="495300"/>
                </a:moveTo>
                <a:lnTo>
                  <a:pt x="2177" y="456591"/>
                </a:lnTo>
                <a:lnTo>
                  <a:pt x="8604" y="418697"/>
                </a:lnTo>
                <a:lnTo>
                  <a:pt x="19118" y="381728"/>
                </a:lnTo>
                <a:lnTo>
                  <a:pt x="33559" y="345795"/>
                </a:lnTo>
                <a:lnTo>
                  <a:pt x="51766" y="311007"/>
                </a:lnTo>
                <a:lnTo>
                  <a:pt x="73578" y="277474"/>
                </a:lnTo>
                <a:lnTo>
                  <a:pt x="98834" y="245307"/>
                </a:lnTo>
                <a:lnTo>
                  <a:pt x="127372" y="214616"/>
                </a:lnTo>
                <a:lnTo>
                  <a:pt x="159033" y="185510"/>
                </a:lnTo>
                <a:lnTo>
                  <a:pt x="193655" y="158100"/>
                </a:lnTo>
                <a:lnTo>
                  <a:pt x="231077" y="132496"/>
                </a:lnTo>
                <a:lnTo>
                  <a:pt x="271138" y="108808"/>
                </a:lnTo>
                <a:lnTo>
                  <a:pt x="313678" y="87146"/>
                </a:lnTo>
                <a:lnTo>
                  <a:pt x="358535" y="67620"/>
                </a:lnTo>
                <a:lnTo>
                  <a:pt x="405548" y="50340"/>
                </a:lnTo>
                <a:lnTo>
                  <a:pt x="454557" y="35417"/>
                </a:lnTo>
                <a:lnTo>
                  <a:pt x="505400" y="22960"/>
                </a:lnTo>
                <a:lnTo>
                  <a:pt x="557917" y="13080"/>
                </a:lnTo>
                <a:lnTo>
                  <a:pt x="611946" y="5887"/>
                </a:lnTo>
                <a:lnTo>
                  <a:pt x="667328" y="1490"/>
                </a:lnTo>
                <a:lnTo>
                  <a:pt x="723900" y="0"/>
                </a:lnTo>
                <a:lnTo>
                  <a:pt x="780471" y="1490"/>
                </a:lnTo>
                <a:lnTo>
                  <a:pt x="835853" y="5887"/>
                </a:lnTo>
                <a:lnTo>
                  <a:pt x="889882" y="13080"/>
                </a:lnTo>
                <a:lnTo>
                  <a:pt x="942399" y="22960"/>
                </a:lnTo>
                <a:lnTo>
                  <a:pt x="993242" y="35417"/>
                </a:lnTo>
                <a:lnTo>
                  <a:pt x="1042251" y="50340"/>
                </a:lnTo>
                <a:lnTo>
                  <a:pt x="1089264" y="67620"/>
                </a:lnTo>
                <a:lnTo>
                  <a:pt x="1134121" y="87146"/>
                </a:lnTo>
                <a:lnTo>
                  <a:pt x="1176661" y="108808"/>
                </a:lnTo>
                <a:lnTo>
                  <a:pt x="1216722" y="132496"/>
                </a:lnTo>
                <a:lnTo>
                  <a:pt x="1254144" y="158100"/>
                </a:lnTo>
                <a:lnTo>
                  <a:pt x="1288766" y="185510"/>
                </a:lnTo>
                <a:lnTo>
                  <a:pt x="1320427" y="214616"/>
                </a:lnTo>
                <a:lnTo>
                  <a:pt x="1348965" y="245307"/>
                </a:lnTo>
                <a:lnTo>
                  <a:pt x="1374221" y="277474"/>
                </a:lnTo>
                <a:lnTo>
                  <a:pt x="1396033" y="311007"/>
                </a:lnTo>
                <a:lnTo>
                  <a:pt x="1414240" y="345795"/>
                </a:lnTo>
                <a:lnTo>
                  <a:pt x="1428681" y="381728"/>
                </a:lnTo>
                <a:lnTo>
                  <a:pt x="1439195" y="418697"/>
                </a:lnTo>
                <a:lnTo>
                  <a:pt x="1445622" y="456591"/>
                </a:lnTo>
                <a:lnTo>
                  <a:pt x="1447800" y="495300"/>
                </a:lnTo>
                <a:lnTo>
                  <a:pt x="1445622" y="534008"/>
                </a:lnTo>
                <a:lnTo>
                  <a:pt x="1439195" y="571902"/>
                </a:lnTo>
                <a:lnTo>
                  <a:pt x="1428681" y="608871"/>
                </a:lnTo>
                <a:lnTo>
                  <a:pt x="1414240" y="644804"/>
                </a:lnTo>
                <a:lnTo>
                  <a:pt x="1396033" y="679592"/>
                </a:lnTo>
                <a:lnTo>
                  <a:pt x="1374221" y="713125"/>
                </a:lnTo>
                <a:lnTo>
                  <a:pt x="1348965" y="745292"/>
                </a:lnTo>
                <a:lnTo>
                  <a:pt x="1320427" y="775983"/>
                </a:lnTo>
                <a:lnTo>
                  <a:pt x="1288766" y="805089"/>
                </a:lnTo>
                <a:lnTo>
                  <a:pt x="1254144" y="832499"/>
                </a:lnTo>
                <a:lnTo>
                  <a:pt x="1216722" y="858103"/>
                </a:lnTo>
                <a:lnTo>
                  <a:pt x="1176661" y="881791"/>
                </a:lnTo>
                <a:lnTo>
                  <a:pt x="1134121" y="903453"/>
                </a:lnTo>
                <a:lnTo>
                  <a:pt x="1089264" y="922979"/>
                </a:lnTo>
                <a:lnTo>
                  <a:pt x="1042251" y="940259"/>
                </a:lnTo>
                <a:lnTo>
                  <a:pt x="993242" y="955182"/>
                </a:lnTo>
                <a:lnTo>
                  <a:pt x="942399" y="967639"/>
                </a:lnTo>
                <a:lnTo>
                  <a:pt x="889882" y="977519"/>
                </a:lnTo>
                <a:lnTo>
                  <a:pt x="835853" y="984712"/>
                </a:lnTo>
                <a:lnTo>
                  <a:pt x="780471" y="989109"/>
                </a:lnTo>
                <a:lnTo>
                  <a:pt x="723900" y="990600"/>
                </a:lnTo>
                <a:lnTo>
                  <a:pt x="667328" y="989109"/>
                </a:lnTo>
                <a:lnTo>
                  <a:pt x="611946" y="984712"/>
                </a:lnTo>
                <a:lnTo>
                  <a:pt x="557917" y="977519"/>
                </a:lnTo>
                <a:lnTo>
                  <a:pt x="505400" y="967639"/>
                </a:lnTo>
                <a:lnTo>
                  <a:pt x="454557" y="955182"/>
                </a:lnTo>
                <a:lnTo>
                  <a:pt x="405548" y="940259"/>
                </a:lnTo>
                <a:lnTo>
                  <a:pt x="358535" y="922979"/>
                </a:lnTo>
                <a:lnTo>
                  <a:pt x="313678" y="903453"/>
                </a:lnTo>
                <a:lnTo>
                  <a:pt x="271138" y="881791"/>
                </a:lnTo>
                <a:lnTo>
                  <a:pt x="231077" y="858103"/>
                </a:lnTo>
                <a:lnTo>
                  <a:pt x="193655" y="832499"/>
                </a:lnTo>
                <a:lnTo>
                  <a:pt x="159033" y="805089"/>
                </a:lnTo>
                <a:lnTo>
                  <a:pt x="127372" y="775983"/>
                </a:lnTo>
                <a:lnTo>
                  <a:pt x="98834" y="745292"/>
                </a:lnTo>
                <a:lnTo>
                  <a:pt x="73578" y="713125"/>
                </a:lnTo>
                <a:lnTo>
                  <a:pt x="51766" y="679592"/>
                </a:lnTo>
                <a:lnTo>
                  <a:pt x="33559" y="644804"/>
                </a:lnTo>
                <a:lnTo>
                  <a:pt x="19118" y="608871"/>
                </a:lnTo>
                <a:lnTo>
                  <a:pt x="8604" y="571902"/>
                </a:lnTo>
                <a:lnTo>
                  <a:pt x="2177" y="534008"/>
                </a:lnTo>
                <a:lnTo>
                  <a:pt x="0" y="495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1524000"/>
            <a:ext cx="4343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7859" y="1634490"/>
            <a:ext cx="894588" cy="84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1040" y="1651635"/>
            <a:ext cx="695960" cy="691514"/>
          </a:xfrm>
          <a:custGeom>
            <a:avLst/>
            <a:gdLst/>
            <a:ahLst/>
            <a:cxnLst/>
            <a:rect l="l" t="t" r="r" b="b"/>
            <a:pathLst>
              <a:path w="695960" h="922019">
                <a:moveTo>
                  <a:pt x="598043" y="853186"/>
                </a:moveTo>
                <a:lnTo>
                  <a:pt x="590676" y="856234"/>
                </a:lnTo>
                <a:lnTo>
                  <a:pt x="587883" y="862711"/>
                </a:lnTo>
                <a:lnTo>
                  <a:pt x="585215" y="869188"/>
                </a:lnTo>
                <a:lnTo>
                  <a:pt x="588137" y="876554"/>
                </a:lnTo>
                <a:lnTo>
                  <a:pt x="594613" y="879348"/>
                </a:lnTo>
                <a:lnTo>
                  <a:pt x="695960" y="922020"/>
                </a:lnTo>
                <a:lnTo>
                  <a:pt x="694527" y="909574"/>
                </a:lnTo>
                <a:lnTo>
                  <a:pt x="670687" y="909574"/>
                </a:lnTo>
                <a:lnTo>
                  <a:pt x="642377" y="871823"/>
                </a:lnTo>
                <a:lnTo>
                  <a:pt x="604520" y="855853"/>
                </a:lnTo>
                <a:lnTo>
                  <a:pt x="598043" y="853186"/>
                </a:lnTo>
                <a:close/>
              </a:path>
              <a:path w="695960" h="922019">
                <a:moveTo>
                  <a:pt x="642377" y="871823"/>
                </a:moveTo>
                <a:lnTo>
                  <a:pt x="670687" y="909574"/>
                </a:lnTo>
                <a:lnTo>
                  <a:pt x="678984" y="903351"/>
                </a:lnTo>
                <a:lnTo>
                  <a:pt x="668274" y="903351"/>
                </a:lnTo>
                <a:lnTo>
                  <a:pt x="665762" y="881689"/>
                </a:lnTo>
                <a:lnTo>
                  <a:pt x="642377" y="871823"/>
                </a:lnTo>
                <a:close/>
              </a:path>
              <a:path w="695960" h="922019">
                <a:moveTo>
                  <a:pt x="676275" y="800862"/>
                </a:moveTo>
                <a:lnTo>
                  <a:pt x="669289" y="801624"/>
                </a:lnTo>
                <a:lnTo>
                  <a:pt x="662305" y="802513"/>
                </a:lnTo>
                <a:lnTo>
                  <a:pt x="657225" y="808736"/>
                </a:lnTo>
                <a:lnTo>
                  <a:pt x="658113" y="815721"/>
                </a:lnTo>
                <a:lnTo>
                  <a:pt x="662880" y="856827"/>
                </a:lnTo>
                <a:lnTo>
                  <a:pt x="691007" y="894334"/>
                </a:lnTo>
                <a:lnTo>
                  <a:pt x="670687" y="909574"/>
                </a:lnTo>
                <a:lnTo>
                  <a:pt x="694527" y="909574"/>
                </a:lnTo>
                <a:lnTo>
                  <a:pt x="683387" y="812800"/>
                </a:lnTo>
                <a:lnTo>
                  <a:pt x="682498" y="805815"/>
                </a:lnTo>
                <a:lnTo>
                  <a:pt x="676275" y="800862"/>
                </a:lnTo>
                <a:close/>
              </a:path>
              <a:path w="695960" h="922019">
                <a:moveTo>
                  <a:pt x="665762" y="881689"/>
                </a:moveTo>
                <a:lnTo>
                  <a:pt x="668274" y="903351"/>
                </a:lnTo>
                <a:lnTo>
                  <a:pt x="685800" y="890143"/>
                </a:lnTo>
                <a:lnTo>
                  <a:pt x="665762" y="881689"/>
                </a:lnTo>
                <a:close/>
              </a:path>
              <a:path w="695960" h="922019">
                <a:moveTo>
                  <a:pt x="662880" y="856827"/>
                </a:moveTo>
                <a:lnTo>
                  <a:pt x="665762" y="881689"/>
                </a:lnTo>
                <a:lnTo>
                  <a:pt x="685800" y="890143"/>
                </a:lnTo>
                <a:lnTo>
                  <a:pt x="668274" y="903351"/>
                </a:lnTo>
                <a:lnTo>
                  <a:pt x="678984" y="903351"/>
                </a:lnTo>
                <a:lnTo>
                  <a:pt x="691007" y="894334"/>
                </a:lnTo>
                <a:lnTo>
                  <a:pt x="662880" y="856827"/>
                </a:lnTo>
                <a:close/>
              </a:path>
              <a:path w="695960" h="922019">
                <a:moveTo>
                  <a:pt x="20320" y="0"/>
                </a:moveTo>
                <a:lnTo>
                  <a:pt x="0" y="15240"/>
                </a:lnTo>
                <a:lnTo>
                  <a:pt x="642377" y="871823"/>
                </a:lnTo>
                <a:lnTo>
                  <a:pt x="665762" y="881689"/>
                </a:lnTo>
                <a:lnTo>
                  <a:pt x="662880" y="856827"/>
                </a:lnTo>
                <a:lnTo>
                  <a:pt x="20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43400" y="685800"/>
            <a:ext cx="4352925" cy="1061829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R="2352675" algn="ctr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Vesico-uterine</a:t>
            </a:r>
            <a:endParaRPr sz="1800" dirty="0">
              <a:latin typeface="Calibri"/>
              <a:cs typeface="Calibri"/>
            </a:endParaRPr>
          </a:p>
          <a:p>
            <a:pPr marR="235331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pouch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5800" y="1066800"/>
            <a:ext cx="1600200" cy="742950"/>
          </a:xfrm>
          <a:custGeom>
            <a:avLst/>
            <a:gdLst/>
            <a:ahLst/>
            <a:cxnLst/>
            <a:rect l="l" t="t" r="r" b="b"/>
            <a:pathLst>
              <a:path w="1524000" h="990600">
                <a:moveTo>
                  <a:pt x="0" y="495300"/>
                </a:moveTo>
                <a:lnTo>
                  <a:pt x="8261" y="422105"/>
                </a:lnTo>
                <a:lnTo>
                  <a:pt x="32259" y="352246"/>
                </a:lnTo>
                <a:lnTo>
                  <a:pt x="70816" y="286489"/>
                </a:lnTo>
                <a:lnTo>
                  <a:pt x="95185" y="255387"/>
                </a:lnTo>
                <a:lnTo>
                  <a:pt x="122753" y="225598"/>
                </a:lnTo>
                <a:lnTo>
                  <a:pt x="153371" y="197218"/>
                </a:lnTo>
                <a:lnTo>
                  <a:pt x="186893" y="170342"/>
                </a:lnTo>
                <a:lnTo>
                  <a:pt x="223170" y="145065"/>
                </a:lnTo>
                <a:lnTo>
                  <a:pt x="262057" y="121484"/>
                </a:lnTo>
                <a:lnTo>
                  <a:pt x="303404" y="99695"/>
                </a:lnTo>
                <a:lnTo>
                  <a:pt x="347066" y="79793"/>
                </a:lnTo>
                <a:lnTo>
                  <a:pt x="392895" y="61873"/>
                </a:lnTo>
                <a:lnTo>
                  <a:pt x="440744" y="46032"/>
                </a:lnTo>
                <a:lnTo>
                  <a:pt x="490464" y="32366"/>
                </a:lnTo>
                <a:lnTo>
                  <a:pt x="541910" y="20969"/>
                </a:lnTo>
                <a:lnTo>
                  <a:pt x="594934" y="11939"/>
                </a:lnTo>
                <a:lnTo>
                  <a:pt x="649388" y="5370"/>
                </a:lnTo>
                <a:lnTo>
                  <a:pt x="705126" y="1358"/>
                </a:lnTo>
                <a:lnTo>
                  <a:pt x="762000" y="0"/>
                </a:lnTo>
                <a:lnTo>
                  <a:pt x="818873" y="1358"/>
                </a:lnTo>
                <a:lnTo>
                  <a:pt x="874611" y="5370"/>
                </a:lnTo>
                <a:lnTo>
                  <a:pt x="929065" y="11939"/>
                </a:lnTo>
                <a:lnTo>
                  <a:pt x="982089" y="20969"/>
                </a:lnTo>
                <a:lnTo>
                  <a:pt x="1033535" y="32366"/>
                </a:lnTo>
                <a:lnTo>
                  <a:pt x="1083255" y="46032"/>
                </a:lnTo>
                <a:lnTo>
                  <a:pt x="1131104" y="61873"/>
                </a:lnTo>
                <a:lnTo>
                  <a:pt x="1176933" y="79793"/>
                </a:lnTo>
                <a:lnTo>
                  <a:pt x="1220595" y="99695"/>
                </a:lnTo>
                <a:lnTo>
                  <a:pt x="1261942" y="121484"/>
                </a:lnTo>
                <a:lnTo>
                  <a:pt x="1300829" y="145065"/>
                </a:lnTo>
                <a:lnTo>
                  <a:pt x="1337106" y="170342"/>
                </a:lnTo>
                <a:lnTo>
                  <a:pt x="1370628" y="197218"/>
                </a:lnTo>
                <a:lnTo>
                  <a:pt x="1401246" y="225598"/>
                </a:lnTo>
                <a:lnTo>
                  <a:pt x="1428814" y="255387"/>
                </a:lnTo>
                <a:lnTo>
                  <a:pt x="1453183" y="286489"/>
                </a:lnTo>
                <a:lnTo>
                  <a:pt x="1474208" y="318807"/>
                </a:lnTo>
                <a:lnTo>
                  <a:pt x="1505633" y="386711"/>
                </a:lnTo>
                <a:lnTo>
                  <a:pt x="1521910" y="458333"/>
                </a:lnTo>
                <a:lnTo>
                  <a:pt x="1524000" y="495300"/>
                </a:lnTo>
                <a:lnTo>
                  <a:pt x="1521910" y="532266"/>
                </a:lnTo>
                <a:lnTo>
                  <a:pt x="1515738" y="568494"/>
                </a:lnTo>
                <a:lnTo>
                  <a:pt x="1491740" y="638353"/>
                </a:lnTo>
                <a:lnTo>
                  <a:pt x="1453183" y="704110"/>
                </a:lnTo>
                <a:lnTo>
                  <a:pt x="1428814" y="735212"/>
                </a:lnTo>
                <a:lnTo>
                  <a:pt x="1401246" y="765001"/>
                </a:lnTo>
                <a:lnTo>
                  <a:pt x="1370628" y="793381"/>
                </a:lnTo>
                <a:lnTo>
                  <a:pt x="1337106" y="820257"/>
                </a:lnTo>
                <a:lnTo>
                  <a:pt x="1300829" y="845534"/>
                </a:lnTo>
                <a:lnTo>
                  <a:pt x="1261942" y="869115"/>
                </a:lnTo>
                <a:lnTo>
                  <a:pt x="1220595" y="890904"/>
                </a:lnTo>
                <a:lnTo>
                  <a:pt x="1176933" y="910806"/>
                </a:lnTo>
                <a:lnTo>
                  <a:pt x="1131104" y="928726"/>
                </a:lnTo>
                <a:lnTo>
                  <a:pt x="1083255" y="944567"/>
                </a:lnTo>
                <a:lnTo>
                  <a:pt x="1033535" y="958233"/>
                </a:lnTo>
                <a:lnTo>
                  <a:pt x="982089" y="969630"/>
                </a:lnTo>
                <a:lnTo>
                  <a:pt x="929065" y="978660"/>
                </a:lnTo>
                <a:lnTo>
                  <a:pt x="874611" y="985229"/>
                </a:lnTo>
                <a:lnTo>
                  <a:pt x="818873" y="989241"/>
                </a:lnTo>
                <a:lnTo>
                  <a:pt x="762000" y="990600"/>
                </a:lnTo>
                <a:lnTo>
                  <a:pt x="705126" y="989241"/>
                </a:lnTo>
                <a:lnTo>
                  <a:pt x="649388" y="985229"/>
                </a:lnTo>
                <a:lnTo>
                  <a:pt x="594934" y="978660"/>
                </a:lnTo>
                <a:lnTo>
                  <a:pt x="541910" y="969630"/>
                </a:lnTo>
                <a:lnTo>
                  <a:pt x="490464" y="958233"/>
                </a:lnTo>
                <a:lnTo>
                  <a:pt x="440744" y="944567"/>
                </a:lnTo>
                <a:lnTo>
                  <a:pt x="392895" y="928726"/>
                </a:lnTo>
                <a:lnTo>
                  <a:pt x="347066" y="910806"/>
                </a:lnTo>
                <a:lnTo>
                  <a:pt x="303404" y="890904"/>
                </a:lnTo>
                <a:lnTo>
                  <a:pt x="262057" y="869115"/>
                </a:lnTo>
                <a:lnTo>
                  <a:pt x="223170" y="845534"/>
                </a:lnTo>
                <a:lnTo>
                  <a:pt x="186893" y="820257"/>
                </a:lnTo>
                <a:lnTo>
                  <a:pt x="153371" y="793381"/>
                </a:lnTo>
                <a:lnTo>
                  <a:pt x="122753" y="765001"/>
                </a:lnTo>
                <a:lnTo>
                  <a:pt x="95185" y="735212"/>
                </a:lnTo>
                <a:lnTo>
                  <a:pt x="70816" y="704110"/>
                </a:lnTo>
                <a:lnTo>
                  <a:pt x="49791" y="671792"/>
                </a:lnTo>
                <a:lnTo>
                  <a:pt x="18366" y="603888"/>
                </a:lnTo>
                <a:lnTo>
                  <a:pt x="2089" y="532266"/>
                </a:lnTo>
                <a:lnTo>
                  <a:pt x="0" y="495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3400" y="5791200"/>
            <a:ext cx="80244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These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two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pouches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relationships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uterus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(anterior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posterior)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52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762000" y="152400"/>
            <a:ext cx="82296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-3113529" y="3113531"/>
            <a:ext cx="6858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5 (Female Genitalia)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  <a:b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All The Best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4419600" y="1676400"/>
            <a:ext cx="4572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4725" t="23529" r="43397" b="39706"/>
          <a:stretch>
            <a:fillRect/>
          </a:stretch>
        </p:blipFill>
        <p:spPr bwMode="auto">
          <a:xfrm>
            <a:off x="228600" y="1676400"/>
            <a:ext cx="4114800" cy="388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" y="2362200"/>
            <a:ext cx="4086860" cy="2223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Pelvic </a:t>
            </a:r>
            <a:r>
              <a:rPr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inlet</a:t>
            </a:r>
            <a:r>
              <a:rPr sz="1800" b="1" spc="-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boundaries:</a:t>
            </a:r>
            <a:endParaRPr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Superior margin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pubic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symphysis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Posterior </a:t>
            </a:r>
            <a:r>
              <a:rPr sz="1800" spc="-10" dirty="0">
                <a:latin typeface="Calibri"/>
                <a:cs typeface="Calibri"/>
              </a:rPr>
              <a:t>border </a:t>
            </a:r>
            <a:r>
              <a:rPr sz="1800" spc="-5" dirty="0">
                <a:latin typeface="Calibri"/>
                <a:cs typeface="Calibri"/>
              </a:rPr>
              <a:t>of pubic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crest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Pectin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pubis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Arcuate </a:t>
            </a:r>
            <a:r>
              <a:rPr sz="1800" spc="-5" dirty="0">
                <a:latin typeface="Calibri"/>
                <a:cs typeface="Calibri"/>
              </a:rPr>
              <a:t>line 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ilium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Anterior border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ala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sacrum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Sacral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promontary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Picture 2" descr="http://image.slidesharecdn.com/thepassagematernalpelvis-140519042035-phpapp01/95/the-passage-maternal-pelvis-4-638.jpg?cb=1400473327"/>
          <p:cNvPicPr>
            <a:picLocks noChangeAspect="1" noChangeArrowheads="1"/>
          </p:cNvPicPr>
          <p:nvPr/>
        </p:nvPicPr>
        <p:blipFill>
          <a:blip r:embed="rId2" cstate="print"/>
          <a:srcRect l="2508" r="28527" b="1461"/>
          <a:stretch>
            <a:fillRect/>
          </a:stretch>
        </p:blipFill>
        <p:spPr bwMode="auto">
          <a:xfrm>
            <a:off x="4343400" y="1066800"/>
            <a:ext cx="4648200" cy="4779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371600"/>
            <a:ext cx="4114800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1981200"/>
            <a:ext cx="13989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Sac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ot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ous  </a:t>
            </a:r>
            <a:r>
              <a:rPr sz="1800" b="1" spc="-10" dirty="0">
                <a:latin typeface="Calibri"/>
                <a:cs typeface="Calibri"/>
              </a:rPr>
              <a:t>ligament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3429000"/>
            <a:ext cx="12712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Sac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ospin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ligament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9600" y="1371600"/>
            <a:ext cx="4491355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5181600"/>
            <a:ext cx="852805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Pelvic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outlet boundaries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inferior </a:t>
            </a:r>
            <a:r>
              <a:rPr sz="2200" spc="-5" dirty="0">
                <a:latin typeface="Calibri"/>
                <a:cs typeface="Calibri"/>
              </a:rPr>
              <a:t>margin of </a:t>
            </a:r>
            <a:r>
              <a:rPr sz="2200" b="1" dirty="0">
                <a:latin typeface="Calibri"/>
                <a:cs typeface="Calibri"/>
              </a:rPr>
              <a:t>pubic </a:t>
            </a:r>
            <a:r>
              <a:rPr sz="2200" b="1" spc="-10" dirty="0">
                <a:latin typeface="Calibri"/>
                <a:cs typeface="Calibri"/>
              </a:rPr>
              <a:t>symphysis </a:t>
            </a:r>
            <a:r>
              <a:rPr sz="2200" spc="-20" dirty="0">
                <a:latin typeface="Calibri"/>
                <a:cs typeface="Calibri"/>
              </a:rPr>
              <a:t>anteriorly, </a:t>
            </a:r>
            <a:r>
              <a:rPr sz="2200" b="1" spc="-5" dirty="0">
                <a:latin typeface="Calibri"/>
                <a:cs typeface="Calibri"/>
              </a:rPr>
              <a:t>ischiopubic </a:t>
            </a:r>
            <a:r>
              <a:rPr sz="2200" b="1" spc="-10" dirty="0">
                <a:latin typeface="Calibri"/>
                <a:cs typeface="Calibri"/>
              </a:rPr>
              <a:t>rami  </a:t>
            </a:r>
            <a:r>
              <a:rPr sz="2200" spc="-20" dirty="0">
                <a:latin typeface="Calibri"/>
                <a:cs typeface="Calibri"/>
              </a:rPr>
              <a:t>anterolaterally, </a:t>
            </a:r>
            <a:r>
              <a:rPr sz="2200" b="1" spc="-10" dirty="0">
                <a:latin typeface="Calibri"/>
                <a:cs typeface="Calibri"/>
              </a:rPr>
              <a:t>sacrotuberous ligament </a:t>
            </a:r>
            <a:r>
              <a:rPr sz="2200" spc="-15" dirty="0">
                <a:latin typeface="Calibri"/>
                <a:cs typeface="Calibri"/>
              </a:rPr>
              <a:t>posterolaterally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5" dirty="0">
                <a:latin typeface="Calibri"/>
                <a:cs typeface="Calibri"/>
              </a:rPr>
              <a:t>tip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10" dirty="0">
                <a:latin typeface="Calibri"/>
                <a:cs typeface="Calibri"/>
              </a:rPr>
              <a:t>coccyx</a:t>
            </a:r>
            <a:r>
              <a:rPr sz="2200" b="1" spc="2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posteriorly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905000"/>
            <a:ext cx="4355719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0" y="2057400"/>
            <a:ext cx="990600" cy="8001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0" y="533400"/>
                </a:moveTo>
                <a:lnTo>
                  <a:pt x="2024" y="484842"/>
                </a:lnTo>
                <a:lnTo>
                  <a:pt x="7979" y="437507"/>
                </a:lnTo>
                <a:lnTo>
                  <a:pt x="17691" y="391583"/>
                </a:lnTo>
                <a:lnTo>
                  <a:pt x="30985" y="347258"/>
                </a:lnTo>
                <a:lnTo>
                  <a:pt x="47687" y="304721"/>
                </a:lnTo>
                <a:lnTo>
                  <a:pt x="67620" y="264160"/>
                </a:lnTo>
                <a:lnTo>
                  <a:pt x="90611" y="225762"/>
                </a:lnTo>
                <a:lnTo>
                  <a:pt x="116484" y="189716"/>
                </a:lnTo>
                <a:lnTo>
                  <a:pt x="145065" y="156210"/>
                </a:lnTo>
                <a:lnTo>
                  <a:pt x="176179" y="125432"/>
                </a:lnTo>
                <a:lnTo>
                  <a:pt x="209652" y="97570"/>
                </a:lnTo>
                <a:lnTo>
                  <a:pt x="245307" y="72813"/>
                </a:lnTo>
                <a:lnTo>
                  <a:pt x="282971" y="51348"/>
                </a:lnTo>
                <a:lnTo>
                  <a:pt x="322469" y="33364"/>
                </a:lnTo>
                <a:lnTo>
                  <a:pt x="363625" y="19050"/>
                </a:lnTo>
                <a:lnTo>
                  <a:pt x="406266" y="8592"/>
                </a:lnTo>
                <a:lnTo>
                  <a:pt x="450215" y="2179"/>
                </a:lnTo>
                <a:lnTo>
                  <a:pt x="495300" y="0"/>
                </a:lnTo>
                <a:lnTo>
                  <a:pt x="540384" y="2179"/>
                </a:lnTo>
                <a:lnTo>
                  <a:pt x="584333" y="8592"/>
                </a:lnTo>
                <a:lnTo>
                  <a:pt x="626974" y="19050"/>
                </a:lnTo>
                <a:lnTo>
                  <a:pt x="668130" y="33364"/>
                </a:lnTo>
                <a:lnTo>
                  <a:pt x="707628" y="51348"/>
                </a:lnTo>
                <a:lnTo>
                  <a:pt x="745292" y="72813"/>
                </a:lnTo>
                <a:lnTo>
                  <a:pt x="780947" y="97570"/>
                </a:lnTo>
                <a:lnTo>
                  <a:pt x="814420" y="125432"/>
                </a:lnTo>
                <a:lnTo>
                  <a:pt x="845534" y="156209"/>
                </a:lnTo>
                <a:lnTo>
                  <a:pt x="874115" y="189716"/>
                </a:lnTo>
                <a:lnTo>
                  <a:pt x="899988" y="225762"/>
                </a:lnTo>
                <a:lnTo>
                  <a:pt x="922979" y="264159"/>
                </a:lnTo>
                <a:lnTo>
                  <a:pt x="942912" y="304721"/>
                </a:lnTo>
                <a:lnTo>
                  <a:pt x="959614" y="347258"/>
                </a:lnTo>
                <a:lnTo>
                  <a:pt x="972908" y="391583"/>
                </a:lnTo>
                <a:lnTo>
                  <a:pt x="982620" y="437507"/>
                </a:lnTo>
                <a:lnTo>
                  <a:pt x="988575" y="484842"/>
                </a:lnTo>
                <a:lnTo>
                  <a:pt x="990600" y="533400"/>
                </a:lnTo>
                <a:lnTo>
                  <a:pt x="988575" y="581957"/>
                </a:lnTo>
                <a:lnTo>
                  <a:pt x="982620" y="629292"/>
                </a:lnTo>
                <a:lnTo>
                  <a:pt x="972908" y="675216"/>
                </a:lnTo>
                <a:lnTo>
                  <a:pt x="959614" y="719541"/>
                </a:lnTo>
                <a:lnTo>
                  <a:pt x="942912" y="762078"/>
                </a:lnTo>
                <a:lnTo>
                  <a:pt x="922979" y="802639"/>
                </a:lnTo>
                <a:lnTo>
                  <a:pt x="899988" y="841037"/>
                </a:lnTo>
                <a:lnTo>
                  <a:pt x="874115" y="877083"/>
                </a:lnTo>
                <a:lnTo>
                  <a:pt x="845534" y="910589"/>
                </a:lnTo>
                <a:lnTo>
                  <a:pt x="814420" y="941367"/>
                </a:lnTo>
                <a:lnTo>
                  <a:pt x="780947" y="969229"/>
                </a:lnTo>
                <a:lnTo>
                  <a:pt x="745292" y="993986"/>
                </a:lnTo>
                <a:lnTo>
                  <a:pt x="707628" y="1015451"/>
                </a:lnTo>
                <a:lnTo>
                  <a:pt x="668130" y="1033435"/>
                </a:lnTo>
                <a:lnTo>
                  <a:pt x="626974" y="1047749"/>
                </a:lnTo>
                <a:lnTo>
                  <a:pt x="584333" y="1058207"/>
                </a:lnTo>
                <a:lnTo>
                  <a:pt x="540384" y="1064620"/>
                </a:lnTo>
                <a:lnTo>
                  <a:pt x="495300" y="1066800"/>
                </a:lnTo>
                <a:lnTo>
                  <a:pt x="450215" y="1064620"/>
                </a:lnTo>
                <a:lnTo>
                  <a:pt x="406266" y="1058207"/>
                </a:lnTo>
                <a:lnTo>
                  <a:pt x="363625" y="1047750"/>
                </a:lnTo>
                <a:lnTo>
                  <a:pt x="322469" y="1033435"/>
                </a:lnTo>
                <a:lnTo>
                  <a:pt x="282971" y="1015451"/>
                </a:lnTo>
                <a:lnTo>
                  <a:pt x="245307" y="993986"/>
                </a:lnTo>
                <a:lnTo>
                  <a:pt x="209652" y="969229"/>
                </a:lnTo>
                <a:lnTo>
                  <a:pt x="176179" y="941367"/>
                </a:lnTo>
                <a:lnTo>
                  <a:pt x="145065" y="910590"/>
                </a:lnTo>
                <a:lnTo>
                  <a:pt x="116484" y="877083"/>
                </a:lnTo>
                <a:lnTo>
                  <a:pt x="90611" y="841037"/>
                </a:lnTo>
                <a:lnTo>
                  <a:pt x="67620" y="802640"/>
                </a:lnTo>
                <a:lnTo>
                  <a:pt x="47687" y="762078"/>
                </a:lnTo>
                <a:lnTo>
                  <a:pt x="30985" y="719541"/>
                </a:lnTo>
                <a:lnTo>
                  <a:pt x="17691" y="675216"/>
                </a:lnTo>
                <a:lnTo>
                  <a:pt x="7979" y="629292"/>
                </a:lnTo>
                <a:lnTo>
                  <a:pt x="2024" y="581957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1905000"/>
            <a:ext cx="42672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2667000"/>
            <a:ext cx="1371600" cy="62865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0" y="419100"/>
                </a:moveTo>
                <a:lnTo>
                  <a:pt x="9933" y="347616"/>
                </a:lnTo>
                <a:lnTo>
                  <a:pt x="38634" y="280059"/>
                </a:lnTo>
                <a:lnTo>
                  <a:pt x="59507" y="248067"/>
                </a:lnTo>
                <a:lnTo>
                  <a:pt x="84455" y="217433"/>
                </a:lnTo>
                <a:lnTo>
                  <a:pt x="113271" y="188284"/>
                </a:lnTo>
                <a:lnTo>
                  <a:pt x="145749" y="160745"/>
                </a:lnTo>
                <a:lnTo>
                  <a:pt x="181683" y="134941"/>
                </a:lnTo>
                <a:lnTo>
                  <a:pt x="220867" y="110998"/>
                </a:lnTo>
                <a:lnTo>
                  <a:pt x="263096" y="89043"/>
                </a:lnTo>
                <a:lnTo>
                  <a:pt x="308163" y="69199"/>
                </a:lnTo>
                <a:lnTo>
                  <a:pt x="355862" y="51594"/>
                </a:lnTo>
                <a:lnTo>
                  <a:pt x="405987" y="36353"/>
                </a:lnTo>
                <a:lnTo>
                  <a:pt x="458333" y="23601"/>
                </a:lnTo>
                <a:lnTo>
                  <a:pt x="512693" y="13464"/>
                </a:lnTo>
                <a:lnTo>
                  <a:pt x="568861" y="6067"/>
                </a:lnTo>
                <a:lnTo>
                  <a:pt x="626632" y="1537"/>
                </a:lnTo>
                <a:lnTo>
                  <a:pt x="685800" y="0"/>
                </a:lnTo>
                <a:lnTo>
                  <a:pt x="744967" y="1537"/>
                </a:lnTo>
                <a:lnTo>
                  <a:pt x="802738" y="6067"/>
                </a:lnTo>
                <a:lnTo>
                  <a:pt x="858906" y="13464"/>
                </a:lnTo>
                <a:lnTo>
                  <a:pt x="913266" y="23601"/>
                </a:lnTo>
                <a:lnTo>
                  <a:pt x="965612" y="36353"/>
                </a:lnTo>
                <a:lnTo>
                  <a:pt x="1015737" y="51594"/>
                </a:lnTo>
                <a:lnTo>
                  <a:pt x="1063436" y="69199"/>
                </a:lnTo>
                <a:lnTo>
                  <a:pt x="1108503" y="89043"/>
                </a:lnTo>
                <a:lnTo>
                  <a:pt x="1150732" y="110998"/>
                </a:lnTo>
                <a:lnTo>
                  <a:pt x="1189916" y="134941"/>
                </a:lnTo>
                <a:lnTo>
                  <a:pt x="1225850" y="160745"/>
                </a:lnTo>
                <a:lnTo>
                  <a:pt x="1258328" y="188284"/>
                </a:lnTo>
                <a:lnTo>
                  <a:pt x="1287144" y="217433"/>
                </a:lnTo>
                <a:lnTo>
                  <a:pt x="1312092" y="248067"/>
                </a:lnTo>
                <a:lnTo>
                  <a:pt x="1332965" y="280059"/>
                </a:lnTo>
                <a:lnTo>
                  <a:pt x="1361666" y="347616"/>
                </a:lnTo>
                <a:lnTo>
                  <a:pt x="1371600" y="419100"/>
                </a:lnTo>
                <a:lnTo>
                  <a:pt x="1369082" y="455269"/>
                </a:lnTo>
                <a:lnTo>
                  <a:pt x="1361666" y="490583"/>
                </a:lnTo>
                <a:lnTo>
                  <a:pt x="1332965" y="558140"/>
                </a:lnTo>
                <a:lnTo>
                  <a:pt x="1312092" y="590132"/>
                </a:lnTo>
                <a:lnTo>
                  <a:pt x="1287144" y="620766"/>
                </a:lnTo>
                <a:lnTo>
                  <a:pt x="1258328" y="649915"/>
                </a:lnTo>
                <a:lnTo>
                  <a:pt x="1225850" y="677454"/>
                </a:lnTo>
                <a:lnTo>
                  <a:pt x="1189916" y="703258"/>
                </a:lnTo>
                <a:lnTo>
                  <a:pt x="1150732" y="727201"/>
                </a:lnTo>
                <a:lnTo>
                  <a:pt x="1108503" y="749156"/>
                </a:lnTo>
                <a:lnTo>
                  <a:pt x="1063436" y="769000"/>
                </a:lnTo>
                <a:lnTo>
                  <a:pt x="1015737" y="786605"/>
                </a:lnTo>
                <a:lnTo>
                  <a:pt x="965612" y="801846"/>
                </a:lnTo>
                <a:lnTo>
                  <a:pt x="913266" y="814598"/>
                </a:lnTo>
                <a:lnTo>
                  <a:pt x="858906" y="824735"/>
                </a:lnTo>
                <a:lnTo>
                  <a:pt x="802738" y="832132"/>
                </a:lnTo>
                <a:lnTo>
                  <a:pt x="744967" y="836662"/>
                </a:lnTo>
                <a:lnTo>
                  <a:pt x="685800" y="838200"/>
                </a:lnTo>
                <a:lnTo>
                  <a:pt x="626632" y="836662"/>
                </a:lnTo>
                <a:lnTo>
                  <a:pt x="568861" y="832132"/>
                </a:lnTo>
                <a:lnTo>
                  <a:pt x="512693" y="824735"/>
                </a:lnTo>
                <a:lnTo>
                  <a:pt x="458333" y="814598"/>
                </a:lnTo>
                <a:lnTo>
                  <a:pt x="405987" y="801846"/>
                </a:lnTo>
                <a:lnTo>
                  <a:pt x="355862" y="786605"/>
                </a:lnTo>
                <a:lnTo>
                  <a:pt x="308163" y="769000"/>
                </a:lnTo>
                <a:lnTo>
                  <a:pt x="263096" y="749156"/>
                </a:lnTo>
                <a:lnTo>
                  <a:pt x="220867" y="727201"/>
                </a:lnTo>
                <a:lnTo>
                  <a:pt x="181683" y="703258"/>
                </a:lnTo>
                <a:lnTo>
                  <a:pt x="145749" y="677454"/>
                </a:lnTo>
                <a:lnTo>
                  <a:pt x="113271" y="649915"/>
                </a:lnTo>
                <a:lnTo>
                  <a:pt x="84455" y="620766"/>
                </a:lnTo>
                <a:lnTo>
                  <a:pt x="59507" y="590132"/>
                </a:lnTo>
                <a:lnTo>
                  <a:pt x="38634" y="558140"/>
                </a:lnTo>
                <a:lnTo>
                  <a:pt x="9933" y="490583"/>
                </a:lnTo>
                <a:lnTo>
                  <a:pt x="0" y="4191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35052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0" y="304800"/>
                </a:moveTo>
                <a:lnTo>
                  <a:pt x="13183" y="239431"/>
                </a:lnTo>
                <a:lnTo>
                  <a:pt x="50872" y="178940"/>
                </a:lnTo>
                <a:lnTo>
                  <a:pt x="78034" y="150988"/>
                </a:lnTo>
                <a:lnTo>
                  <a:pt x="110276" y="124815"/>
                </a:lnTo>
                <a:lnTo>
                  <a:pt x="147250" y="100606"/>
                </a:lnTo>
                <a:lnTo>
                  <a:pt x="188605" y="78548"/>
                </a:lnTo>
                <a:lnTo>
                  <a:pt x="233994" y="58826"/>
                </a:lnTo>
                <a:lnTo>
                  <a:pt x="283068" y="41627"/>
                </a:lnTo>
                <a:lnTo>
                  <a:pt x="335478" y="27138"/>
                </a:lnTo>
                <a:lnTo>
                  <a:pt x="390875" y="15544"/>
                </a:lnTo>
                <a:lnTo>
                  <a:pt x="448910" y="7032"/>
                </a:lnTo>
                <a:lnTo>
                  <a:pt x="509235" y="1789"/>
                </a:lnTo>
                <a:lnTo>
                  <a:pt x="571500" y="0"/>
                </a:lnTo>
                <a:lnTo>
                  <a:pt x="633764" y="1789"/>
                </a:lnTo>
                <a:lnTo>
                  <a:pt x="694089" y="7032"/>
                </a:lnTo>
                <a:lnTo>
                  <a:pt x="752124" y="15544"/>
                </a:lnTo>
                <a:lnTo>
                  <a:pt x="807521" y="27138"/>
                </a:lnTo>
                <a:lnTo>
                  <a:pt x="859931" y="41627"/>
                </a:lnTo>
                <a:lnTo>
                  <a:pt x="909005" y="58826"/>
                </a:lnTo>
                <a:lnTo>
                  <a:pt x="954394" y="78548"/>
                </a:lnTo>
                <a:lnTo>
                  <a:pt x="995749" y="100606"/>
                </a:lnTo>
                <a:lnTo>
                  <a:pt x="1032723" y="124815"/>
                </a:lnTo>
                <a:lnTo>
                  <a:pt x="1064965" y="150988"/>
                </a:lnTo>
                <a:lnTo>
                  <a:pt x="1092127" y="178940"/>
                </a:lnTo>
                <a:lnTo>
                  <a:pt x="1129816" y="239431"/>
                </a:lnTo>
                <a:lnTo>
                  <a:pt x="1143000" y="304800"/>
                </a:lnTo>
                <a:lnTo>
                  <a:pt x="1139646" y="338000"/>
                </a:lnTo>
                <a:lnTo>
                  <a:pt x="1129816" y="370168"/>
                </a:lnTo>
                <a:lnTo>
                  <a:pt x="1092127" y="430659"/>
                </a:lnTo>
                <a:lnTo>
                  <a:pt x="1064965" y="458611"/>
                </a:lnTo>
                <a:lnTo>
                  <a:pt x="1032723" y="484784"/>
                </a:lnTo>
                <a:lnTo>
                  <a:pt x="995749" y="508993"/>
                </a:lnTo>
                <a:lnTo>
                  <a:pt x="954394" y="531051"/>
                </a:lnTo>
                <a:lnTo>
                  <a:pt x="909005" y="550773"/>
                </a:lnTo>
                <a:lnTo>
                  <a:pt x="859931" y="567972"/>
                </a:lnTo>
                <a:lnTo>
                  <a:pt x="807521" y="582461"/>
                </a:lnTo>
                <a:lnTo>
                  <a:pt x="752124" y="594055"/>
                </a:lnTo>
                <a:lnTo>
                  <a:pt x="694089" y="602567"/>
                </a:lnTo>
                <a:lnTo>
                  <a:pt x="633764" y="607810"/>
                </a:lnTo>
                <a:lnTo>
                  <a:pt x="571500" y="609600"/>
                </a:lnTo>
                <a:lnTo>
                  <a:pt x="509235" y="607810"/>
                </a:lnTo>
                <a:lnTo>
                  <a:pt x="448910" y="602567"/>
                </a:lnTo>
                <a:lnTo>
                  <a:pt x="390875" y="594055"/>
                </a:lnTo>
                <a:lnTo>
                  <a:pt x="335478" y="582461"/>
                </a:lnTo>
                <a:lnTo>
                  <a:pt x="283068" y="567972"/>
                </a:lnTo>
                <a:lnTo>
                  <a:pt x="233994" y="550773"/>
                </a:lnTo>
                <a:lnTo>
                  <a:pt x="188605" y="531051"/>
                </a:lnTo>
                <a:lnTo>
                  <a:pt x="147250" y="508993"/>
                </a:lnTo>
                <a:lnTo>
                  <a:pt x="110276" y="484784"/>
                </a:lnTo>
                <a:lnTo>
                  <a:pt x="78034" y="458611"/>
                </a:lnTo>
                <a:lnTo>
                  <a:pt x="50872" y="430659"/>
                </a:lnTo>
                <a:lnTo>
                  <a:pt x="13183" y="370168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2152" y="3583305"/>
            <a:ext cx="310896" cy="377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8671" y="3600450"/>
            <a:ext cx="118110" cy="228600"/>
          </a:xfrm>
          <a:custGeom>
            <a:avLst/>
            <a:gdLst/>
            <a:ahLst/>
            <a:cxnLst/>
            <a:rect l="l" t="t" r="r" b="b"/>
            <a:pathLst>
              <a:path w="118109" h="304800">
                <a:moveTo>
                  <a:pt x="14097" y="188975"/>
                </a:moveTo>
                <a:lnTo>
                  <a:pt x="8127" y="192531"/>
                </a:lnTo>
                <a:lnTo>
                  <a:pt x="2031" y="195961"/>
                </a:lnTo>
                <a:lnTo>
                  <a:pt x="0" y="203835"/>
                </a:lnTo>
                <a:lnTo>
                  <a:pt x="3555" y="209804"/>
                </a:lnTo>
                <a:lnTo>
                  <a:pt x="58927" y="304800"/>
                </a:lnTo>
                <a:lnTo>
                  <a:pt x="73585" y="279654"/>
                </a:lnTo>
                <a:lnTo>
                  <a:pt x="46227" y="279654"/>
                </a:lnTo>
                <a:lnTo>
                  <a:pt x="46227" y="232809"/>
                </a:lnTo>
                <a:lnTo>
                  <a:pt x="25400" y="197104"/>
                </a:lnTo>
                <a:lnTo>
                  <a:pt x="21971" y="191007"/>
                </a:lnTo>
                <a:lnTo>
                  <a:pt x="14097" y="188975"/>
                </a:lnTo>
                <a:close/>
              </a:path>
              <a:path w="118109" h="304800">
                <a:moveTo>
                  <a:pt x="46227" y="232809"/>
                </a:moveTo>
                <a:lnTo>
                  <a:pt x="46227" y="279654"/>
                </a:lnTo>
                <a:lnTo>
                  <a:pt x="71627" y="279654"/>
                </a:lnTo>
                <a:lnTo>
                  <a:pt x="71627" y="273304"/>
                </a:lnTo>
                <a:lnTo>
                  <a:pt x="48005" y="273304"/>
                </a:lnTo>
                <a:lnTo>
                  <a:pt x="58927" y="254580"/>
                </a:lnTo>
                <a:lnTo>
                  <a:pt x="46227" y="232809"/>
                </a:lnTo>
                <a:close/>
              </a:path>
              <a:path w="118109" h="304800">
                <a:moveTo>
                  <a:pt x="103758" y="188975"/>
                </a:moveTo>
                <a:lnTo>
                  <a:pt x="95884" y="191007"/>
                </a:lnTo>
                <a:lnTo>
                  <a:pt x="92455" y="197104"/>
                </a:lnTo>
                <a:lnTo>
                  <a:pt x="71627" y="232809"/>
                </a:lnTo>
                <a:lnTo>
                  <a:pt x="71627" y="279654"/>
                </a:lnTo>
                <a:lnTo>
                  <a:pt x="73585" y="279654"/>
                </a:lnTo>
                <a:lnTo>
                  <a:pt x="114300" y="209804"/>
                </a:lnTo>
                <a:lnTo>
                  <a:pt x="117855" y="203835"/>
                </a:lnTo>
                <a:lnTo>
                  <a:pt x="115824" y="195961"/>
                </a:lnTo>
                <a:lnTo>
                  <a:pt x="109727" y="192531"/>
                </a:lnTo>
                <a:lnTo>
                  <a:pt x="103758" y="188975"/>
                </a:lnTo>
                <a:close/>
              </a:path>
              <a:path w="118109" h="304800">
                <a:moveTo>
                  <a:pt x="58927" y="254580"/>
                </a:moveTo>
                <a:lnTo>
                  <a:pt x="48005" y="273304"/>
                </a:lnTo>
                <a:lnTo>
                  <a:pt x="69850" y="273304"/>
                </a:lnTo>
                <a:lnTo>
                  <a:pt x="58927" y="254580"/>
                </a:lnTo>
                <a:close/>
              </a:path>
              <a:path w="118109" h="304800">
                <a:moveTo>
                  <a:pt x="71627" y="232809"/>
                </a:moveTo>
                <a:lnTo>
                  <a:pt x="58927" y="254580"/>
                </a:lnTo>
                <a:lnTo>
                  <a:pt x="69850" y="273304"/>
                </a:lnTo>
                <a:lnTo>
                  <a:pt x="71627" y="273304"/>
                </a:lnTo>
                <a:lnTo>
                  <a:pt x="71627" y="232809"/>
                </a:lnTo>
                <a:close/>
              </a:path>
              <a:path w="118109" h="304800">
                <a:moveTo>
                  <a:pt x="71627" y="0"/>
                </a:moveTo>
                <a:lnTo>
                  <a:pt x="46227" y="0"/>
                </a:lnTo>
                <a:lnTo>
                  <a:pt x="46227" y="232809"/>
                </a:lnTo>
                <a:lnTo>
                  <a:pt x="58927" y="254580"/>
                </a:lnTo>
                <a:lnTo>
                  <a:pt x="71627" y="232809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3352800"/>
            <a:ext cx="914400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4267200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3113529" y="3113529"/>
            <a:ext cx="685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276600"/>
          <a:ext cx="8001000" cy="3291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7000"/>
                <a:gridCol w="2667000"/>
                <a:gridCol w="2667000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General structure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 &amp; heavy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 &amp; light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False pelvis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Shallow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True pelvis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 &amp; narrow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Shallow &amp; wide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Pelvic inlet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Heart-shaped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Oval &amp; round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Pelvic outlet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Wide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Pubic 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dirty="0" smtClean="0"/>
                        <a:t>&gt;</a:t>
                      </a:r>
                      <a:r>
                        <a:rPr lang="en-US" baseline="0" dirty="0" smtClean="0"/>
                        <a:t>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dirty="0" smtClean="0"/>
                        <a:t>&lt;</a:t>
                      </a:r>
                      <a:r>
                        <a:rPr lang="en-US" baseline="0" dirty="0" smtClean="0"/>
                        <a:t> 80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Obturator</a:t>
                      </a:r>
                      <a:r>
                        <a:rPr lang="en-US" b="1" dirty="0" smtClean="0"/>
                        <a:t> foramen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Oval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Acetabulum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shs2.westport.k12.ct.us/forensics/11-forensic_anthropology/forensic_skeletons/pelvis%20by%20gen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9436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02208" y="3907917"/>
            <a:ext cx="6493764" cy="73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5638800"/>
            <a:ext cx="7162800" cy="1073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9200" y="5791200"/>
            <a:ext cx="685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</a:t>
            </a:r>
            <a:r>
              <a:rPr sz="1800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1800" b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lang="en-US" sz="1800" b="1" spc="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endParaRPr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1200" y="5791200"/>
            <a:ext cx="5943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4" indent="-120014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transverse </a:t>
            </a:r>
            <a:r>
              <a:rPr sz="1800" spc="-10" dirty="0">
                <a:latin typeface="Calibri"/>
                <a:cs typeface="Calibri"/>
              </a:rPr>
              <a:t>diameter </a:t>
            </a:r>
            <a:r>
              <a:rPr sz="1800" spc="-5" dirty="0">
                <a:latin typeface="Calibri"/>
                <a:cs typeface="Calibri"/>
              </a:rPr>
              <a:t>is bigger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pelvic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inlet.</a:t>
            </a:r>
            <a:endParaRPr sz="1800" dirty="0">
              <a:latin typeface="Calibri"/>
              <a:cs typeface="Calibri"/>
            </a:endParaRPr>
          </a:p>
          <a:p>
            <a:pPr marL="120014" indent="-120014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anterior-posterior diameter </a:t>
            </a:r>
            <a:r>
              <a:rPr sz="1800" spc="-5" dirty="0">
                <a:latin typeface="Calibri"/>
                <a:cs typeface="Calibri"/>
              </a:rPr>
              <a:t>is bigger in </a:t>
            </a:r>
            <a:r>
              <a:rPr sz="1800" dirty="0" smtClean="0">
                <a:latin typeface="Calibri"/>
                <a:cs typeface="Calibri"/>
              </a:rPr>
              <a:t>the</a:t>
            </a:r>
            <a:r>
              <a:rPr lang="en-US" spc="114" dirty="0">
                <a:latin typeface="Calibri"/>
                <a:cs typeface="Calibri"/>
              </a:rPr>
              <a:t> </a:t>
            </a:r>
            <a:r>
              <a:rPr lang="en-US" spc="114" dirty="0" smtClean="0">
                <a:latin typeface="Calibri"/>
                <a:cs typeface="Calibri"/>
              </a:rPr>
              <a:t>pelvic </a:t>
            </a:r>
            <a:r>
              <a:rPr sz="1800" spc="-5" dirty="0" smtClean="0">
                <a:latin typeface="Calibri"/>
                <a:cs typeface="Calibri"/>
              </a:rPr>
              <a:t>outlet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0014" indent="-120014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interspinous </a:t>
            </a:r>
            <a:r>
              <a:rPr sz="1800" spc="-5" dirty="0">
                <a:latin typeface="Calibri"/>
                <a:cs typeface="Calibri"/>
              </a:rPr>
              <a:t>space </a:t>
            </a:r>
            <a:r>
              <a:rPr sz="1800" dirty="0">
                <a:latin typeface="Calibri"/>
                <a:cs typeface="Calibri"/>
              </a:rPr>
              <a:t>is the </a:t>
            </a:r>
            <a:r>
              <a:rPr sz="1800" spc="-10" dirty="0">
                <a:latin typeface="Calibri"/>
                <a:cs typeface="Calibri"/>
              </a:rPr>
              <a:t>narrowest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(10cm).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(Bony Pelvis)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image.slidesharecdn.com/fetalheadmaternalpelvispelvimetry-111230102640-phpapp02/95/fetal-head-maternal-pelvis-pelvimetry-70-638.jpg?cb=1375339539"/>
          <p:cNvPicPr>
            <a:picLocks noChangeAspect="1" noChangeArrowheads="1"/>
          </p:cNvPicPr>
          <p:nvPr/>
        </p:nvPicPr>
        <p:blipFill>
          <a:blip r:embed="rId4" cstate="print"/>
          <a:srcRect b="8147"/>
          <a:stretch>
            <a:fillRect/>
          </a:stretch>
        </p:blipFill>
        <p:spPr bwMode="auto">
          <a:xfrm>
            <a:off x="1447800" y="990600"/>
            <a:ext cx="6328881" cy="436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1700</Words>
  <Application>Microsoft Office PowerPoint</Application>
  <PresentationFormat>On-screen Show (4:3)</PresentationFormat>
  <Paragraphs>196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DEMO – III Bony Pelvis and Female Genitalia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GOOD LUCK! Wish You All The Best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3 Bony Pelvis &amp; Internal Female Genitilia</dc:title>
  <dc:creator>user</dc:creator>
  <cp:lastModifiedBy>Ali Alhashili</cp:lastModifiedBy>
  <cp:revision>1</cp:revision>
  <dcterms:created xsi:type="dcterms:W3CDTF">2016-06-14T13:51:43Z</dcterms:created>
  <dcterms:modified xsi:type="dcterms:W3CDTF">2016-06-30T03:34:14Z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2016-06-14T00:00:00Z</vt:filetime>
  </property>
</Properties>
</file>