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>
        <p:scale>
          <a:sx n="70" d="100"/>
          <a:sy n="70" d="100"/>
        </p:scale>
        <p:origin x="-1374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I</a:t>
            </a:r>
            <a:r>
              <a:rPr lang="en-US" spc="-100" dirty="0" smtClean="0"/>
              <a:t/>
            </a:r>
            <a:br>
              <a:rPr lang="en-US" spc="-100" dirty="0" smtClean="0"/>
            </a:br>
            <a:r>
              <a:rPr lang="en-US" sz="2200" b="1" u="sng" spc="-100" dirty="0" smtClean="0">
                <a:solidFill>
                  <a:schemeClr val="bg1">
                    <a:lumMod val="65000"/>
                  </a:schemeClr>
                </a:solidFill>
              </a:rPr>
              <a:t>Thyroid Gland and Triangles of The Neck</a:t>
            </a:r>
            <a:endParaRPr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0" y="4724400"/>
            <a:ext cx="51274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u="sng" dirty="0">
                <a:latin typeface="Calibri"/>
                <a:cs typeface="Calibri"/>
              </a:rPr>
              <a:t>Ali </a:t>
            </a:r>
            <a:r>
              <a:rPr sz="3200" b="1" u="sng" spc="-5" dirty="0" err="1">
                <a:latin typeface="Calibri"/>
                <a:cs typeface="Calibri"/>
              </a:rPr>
              <a:t>Jassim</a:t>
            </a:r>
            <a:r>
              <a:rPr sz="3200" b="1" u="sng" spc="-90" dirty="0">
                <a:latin typeface="Calibri"/>
                <a:cs typeface="Calibri"/>
              </a:rPr>
              <a:t> </a:t>
            </a:r>
            <a:r>
              <a:rPr sz="3200" b="1" u="sng" dirty="0" err="1" smtClean="0">
                <a:latin typeface="Calibri"/>
                <a:cs typeface="Calibri"/>
              </a:rPr>
              <a:t>Alhashli</a:t>
            </a:r>
            <a:endParaRPr lang="en-US" sz="3200" b="1" u="sng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2000" b="1" dirty="0" smtClean="0">
                <a:latin typeface="Calibri"/>
                <a:cs typeface="Calibri"/>
              </a:rPr>
              <a:t>Year III – Unit IV</a:t>
            </a:r>
          </a:p>
          <a:p>
            <a:pPr marL="12700" algn="ctr">
              <a:lnSpc>
                <a:spcPct val="100000"/>
              </a:lnSpc>
            </a:pPr>
            <a:r>
              <a:rPr lang="en-US" sz="2000" b="1" dirty="0" smtClean="0">
                <a:latin typeface="Calibri"/>
                <a:cs typeface="Calibri"/>
              </a:rPr>
              <a:t>(Endocrine &amp; Reproductive Systems)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9698" name="Picture 2" descr="http://cdn.simplesite.com/i/15/43/282319408838099733/i282319414644276041._szw1280h1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925417" cy="262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83177"/>
            <a:ext cx="5029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219200"/>
            <a:ext cx="4567555" cy="516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Histology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thyroid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4"/>
              </a:spcBef>
              <a:buChar char="-"/>
              <a:tabLst>
                <a:tab pos="499109" algn="l"/>
              </a:tabLst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5" dirty="0">
                <a:latin typeface="Calibri"/>
                <a:cs typeface="Calibri"/>
              </a:rPr>
              <a:t>thyroid </a:t>
            </a:r>
            <a:r>
              <a:rPr sz="1600" spc="-5" dirty="0">
                <a:latin typeface="Calibri"/>
                <a:cs typeface="Calibri"/>
              </a:rPr>
              <a:t>gland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consisting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follicles </a:t>
            </a:r>
            <a:r>
              <a:rPr sz="1600" spc="-5" dirty="0">
                <a:latin typeface="Calibri"/>
                <a:cs typeface="Calibri"/>
              </a:rPr>
              <a:t>filled  with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colloid.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sz="2300" dirty="0">
              <a:latin typeface="Times New Roman"/>
              <a:cs typeface="Times New Roman"/>
            </a:endParaRPr>
          </a:p>
          <a:p>
            <a:pPr marL="355600" marR="5715" lvl="1" algn="just">
              <a:lnSpc>
                <a:spcPct val="100000"/>
              </a:lnSpc>
              <a:buChar char="-"/>
              <a:tabLst>
                <a:tab pos="538480" algn="l"/>
              </a:tabLst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precursor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5" dirty="0">
                <a:latin typeface="Calibri"/>
                <a:cs typeface="Calibri"/>
              </a:rPr>
              <a:t>thyroid </a:t>
            </a:r>
            <a:r>
              <a:rPr sz="1600" spc="-5" dirty="0">
                <a:latin typeface="Calibri"/>
                <a:cs typeface="Calibri"/>
              </a:rPr>
              <a:t>hormone T3 &amp; </a:t>
            </a:r>
            <a:r>
              <a:rPr sz="1600" dirty="0">
                <a:latin typeface="Calibri"/>
                <a:cs typeface="Calibri"/>
              </a:rPr>
              <a:t>T4  </a:t>
            </a:r>
            <a:r>
              <a:rPr sz="1600" spc="-10" dirty="0">
                <a:latin typeface="Calibri"/>
                <a:cs typeface="Calibri"/>
              </a:rPr>
              <a:t>“thyroglobulin”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5" dirty="0">
                <a:latin typeface="Calibri"/>
                <a:cs typeface="Calibri"/>
              </a:rPr>
              <a:t>stored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colloid.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sz="2300" dirty="0">
              <a:latin typeface="Times New Roman"/>
              <a:cs typeface="Times New Roman"/>
            </a:endParaRPr>
          </a:p>
          <a:p>
            <a:pPr marL="355600" marR="6350" lvl="1" algn="just">
              <a:lnSpc>
                <a:spcPct val="100000"/>
              </a:lnSpc>
              <a:buChar char="-"/>
              <a:tabLst>
                <a:tab pos="476250" algn="l"/>
              </a:tabLst>
            </a:pPr>
            <a:r>
              <a:rPr lang="en-US" sz="1600" spc="-10" dirty="0" smtClean="0">
                <a:latin typeface="Calibri"/>
                <a:cs typeface="Calibri"/>
              </a:rPr>
              <a:t> C</a:t>
            </a:r>
            <a:r>
              <a:rPr sz="1600" spc="-10" dirty="0" smtClean="0">
                <a:latin typeface="Calibri"/>
                <a:cs typeface="Calibri"/>
              </a:rPr>
              <a:t>olloid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surrounded by follicular </a:t>
            </a:r>
            <a:r>
              <a:rPr sz="1600" spc="-5" dirty="0">
                <a:latin typeface="Calibri"/>
                <a:cs typeface="Calibri"/>
              </a:rPr>
              <a:t>cells which </a:t>
            </a:r>
            <a:r>
              <a:rPr sz="1600" spc="-15" dirty="0">
                <a:latin typeface="Calibri"/>
                <a:cs typeface="Calibri"/>
              </a:rPr>
              <a:t>can 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flattened, </a:t>
            </a:r>
            <a:r>
              <a:rPr sz="1600" spc="-5" dirty="0">
                <a:latin typeface="Calibri"/>
                <a:cs typeface="Calibri"/>
              </a:rPr>
              <a:t>cuboidal or tall </a:t>
            </a:r>
            <a:r>
              <a:rPr sz="1600" spc="-10" dirty="0">
                <a:latin typeface="Calibri"/>
                <a:cs typeface="Calibri"/>
              </a:rPr>
              <a:t>columnar </a:t>
            </a:r>
            <a:r>
              <a:rPr sz="1600" spc="-5" dirty="0">
                <a:latin typeface="Calibri"/>
                <a:cs typeface="Calibri"/>
              </a:rPr>
              <a:t>depending  on their </a:t>
            </a:r>
            <a:r>
              <a:rPr sz="1600" spc="-15" dirty="0">
                <a:latin typeface="Calibri"/>
                <a:cs typeface="Calibri"/>
              </a:rPr>
              <a:t>activity. </a:t>
            </a:r>
            <a:r>
              <a:rPr sz="1600" spc="-10" dirty="0">
                <a:latin typeface="Calibri"/>
                <a:cs typeface="Calibri"/>
              </a:rPr>
              <a:t>They are </a:t>
            </a:r>
            <a:r>
              <a:rPr sz="1600" spc="-5" dirty="0">
                <a:latin typeface="Calibri"/>
                <a:cs typeface="Calibri"/>
              </a:rPr>
              <a:t>cuboidal or tall </a:t>
            </a:r>
            <a:r>
              <a:rPr sz="1600" spc="-10" dirty="0">
                <a:latin typeface="Calibri"/>
                <a:cs typeface="Calibri"/>
              </a:rPr>
              <a:t>columnar  </a:t>
            </a:r>
            <a:r>
              <a:rPr sz="1600" spc="-5" dirty="0">
                <a:latin typeface="Calibri"/>
                <a:cs typeface="Calibri"/>
              </a:rPr>
              <a:t>when active and </a:t>
            </a:r>
            <a:r>
              <a:rPr sz="1600" spc="-10" dirty="0">
                <a:latin typeface="Calibri"/>
                <a:cs typeface="Calibri"/>
              </a:rPr>
              <a:t>flattened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resting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state.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sz="2300" dirty="0">
              <a:latin typeface="Times New Roman"/>
              <a:cs typeface="Times New Roman"/>
            </a:endParaRPr>
          </a:p>
          <a:p>
            <a:pPr marL="469900" lvl="1" indent="-114300" algn="just">
              <a:lnSpc>
                <a:spcPct val="100000"/>
              </a:lnSpc>
              <a:buChar char="-"/>
              <a:tabLst>
                <a:tab pos="469900" algn="l"/>
              </a:tabLst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follicles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10" dirty="0">
                <a:latin typeface="Calibri"/>
                <a:cs typeface="Calibri"/>
              </a:rPr>
              <a:t>surrounded </a:t>
            </a:r>
            <a:r>
              <a:rPr sz="1600" spc="-5" dirty="0">
                <a:latin typeface="Calibri"/>
                <a:cs typeface="Calibri"/>
              </a:rPr>
              <a:t>by </a:t>
            </a:r>
            <a:r>
              <a:rPr sz="1600" spc="-15" dirty="0">
                <a:latin typeface="Calibri"/>
                <a:cs typeface="Calibri"/>
              </a:rPr>
              <a:t>fenestrated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blood</a:t>
            </a:r>
            <a:endParaRPr sz="16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capillaries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carry </a:t>
            </a:r>
            <a:r>
              <a:rPr sz="1600" spc="-10" dirty="0">
                <a:latin typeface="Calibri"/>
                <a:cs typeface="Calibri"/>
              </a:rPr>
              <a:t>secretions to </a:t>
            </a:r>
            <a:r>
              <a:rPr sz="1600" spc="-15" dirty="0">
                <a:latin typeface="Calibri"/>
                <a:cs typeface="Calibri"/>
              </a:rPr>
              <a:t>target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tissues.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55600" marR="5080" lvl="1" algn="just">
              <a:lnSpc>
                <a:spcPct val="100000"/>
              </a:lnSpc>
              <a:buChar char="-"/>
              <a:tabLst>
                <a:tab pos="479425" algn="l"/>
              </a:tabLst>
            </a:pPr>
            <a:r>
              <a:rPr sz="1600" spc="-15" dirty="0">
                <a:latin typeface="Calibri"/>
                <a:cs typeface="Calibri"/>
              </a:rPr>
              <a:t>Parafollicular </a:t>
            </a:r>
            <a:r>
              <a:rPr sz="1600" spc="-5" dirty="0">
                <a:latin typeface="Calibri"/>
                <a:cs typeface="Calibri"/>
              </a:rPr>
              <a:t>cells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15" dirty="0">
                <a:latin typeface="Calibri"/>
                <a:cs typeface="Calibri"/>
              </a:rPr>
              <a:t>found </a:t>
            </a:r>
            <a:r>
              <a:rPr sz="1600" spc="-5" dirty="0">
                <a:latin typeface="Calibri"/>
                <a:cs typeface="Calibri"/>
              </a:rPr>
              <a:t>on the periphery </a:t>
            </a:r>
            <a:r>
              <a:rPr sz="1600" spc="-10" dirty="0">
                <a:latin typeface="Calibri"/>
                <a:cs typeface="Calibri"/>
              </a:rPr>
              <a:t>of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follicles. They </a:t>
            </a:r>
            <a:r>
              <a:rPr sz="1600" spc="-15" dirty="0">
                <a:latin typeface="Calibri"/>
                <a:cs typeface="Calibri"/>
              </a:rPr>
              <a:t>stain </a:t>
            </a:r>
            <a:r>
              <a:rPr sz="1600" spc="-10" dirty="0">
                <a:latin typeface="Calibri"/>
                <a:cs typeface="Calibri"/>
              </a:rPr>
              <a:t>lighter </a:t>
            </a:r>
            <a:r>
              <a:rPr sz="1600" spc="-5" dirty="0">
                <a:latin typeface="Calibri"/>
                <a:cs typeface="Calibri"/>
              </a:rPr>
              <a:t>than </a:t>
            </a:r>
            <a:r>
              <a:rPr sz="1600" spc="-10" dirty="0">
                <a:latin typeface="Calibri"/>
                <a:cs typeface="Calibri"/>
              </a:rPr>
              <a:t>follicular </a:t>
            </a:r>
            <a:r>
              <a:rPr sz="1600" spc="-5" dirty="0">
                <a:latin typeface="Calibri"/>
                <a:cs typeface="Calibri"/>
              </a:rPr>
              <a:t>cells  and </a:t>
            </a:r>
            <a:r>
              <a:rPr sz="1600" spc="-10" dirty="0">
                <a:latin typeface="Calibri"/>
                <a:cs typeface="Calibri"/>
              </a:rPr>
              <a:t>secrete </a:t>
            </a:r>
            <a:r>
              <a:rPr sz="1600" spc="-5" dirty="0">
                <a:latin typeface="Calibri"/>
                <a:cs typeface="Calibri"/>
              </a:rPr>
              <a:t>the hormone calcitonin which </a:t>
            </a:r>
            <a:r>
              <a:rPr sz="1600" spc="-10" dirty="0">
                <a:latin typeface="Calibri"/>
                <a:cs typeface="Calibri"/>
              </a:rPr>
              <a:t>lowers  </a:t>
            </a:r>
            <a:r>
              <a:rPr sz="1600" spc="-5" dirty="0">
                <a:latin typeface="Calibri"/>
                <a:cs typeface="Calibri"/>
              </a:rPr>
              <a:t>blood calcium </a:t>
            </a:r>
            <a:r>
              <a:rPr sz="1600" spc="-10" dirty="0">
                <a:latin typeface="Calibri"/>
                <a:cs typeface="Calibri"/>
              </a:rPr>
              <a:t>levels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body.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4153" y="158242"/>
            <a:ext cx="3932047" cy="3194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4373" y="147573"/>
            <a:ext cx="3946525" cy="3209925"/>
          </a:xfrm>
          <a:custGeom>
            <a:avLst/>
            <a:gdLst/>
            <a:ahLst/>
            <a:cxnLst/>
            <a:rect l="l" t="t" r="r" b="b"/>
            <a:pathLst>
              <a:path w="3946525" h="3209925">
                <a:moveTo>
                  <a:pt x="0" y="3209925"/>
                </a:moveTo>
                <a:lnTo>
                  <a:pt x="3946525" y="3209925"/>
                </a:lnTo>
                <a:lnTo>
                  <a:pt x="3946525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581400"/>
            <a:ext cx="3913124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4373" y="3576637"/>
            <a:ext cx="3923029" cy="3057525"/>
          </a:xfrm>
          <a:custGeom>
            <a:avLst/>
            <a:gdLst/>
            <a:ahLst/>
            <a:cxnLst/>
            <a:rect l="l" t="t" r="r" b="b"/>
            <a:pathLst>
              <a:path w="3923029" h="3057525">
                <a:moveTo>
                  <a:pt x="0" y="3057525"/>
                </a:moveTo>
                <a:lnTo>
                  <a:pt x="3922649" y="3057525"/>
                </a:lnTo>
                <a:lnTo>
                  <a:pt x="3922649" y="0"/>
                </a:lnTo>
                <a:lnTo>
                  <a:pt x="0" y="0"/>
                </a:lnTo>
                <a:lnTo>
                  <a:pt x="0" y="30575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83177"/>
            <a:ext cx="5029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447800"/>
            <a:ext cx="4796155" cy="3559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Histology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parathyroid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4"/>
              </a:spcBef>
              <a:buChar char="-"/>
              <a:tabLst>
                <a:tab pos="479425" algn="l"/>
              </a:tabLst>
            </a:pPr>
            <a:r>
              <a:rPr lang="en-US" sz="1600" b="1" spc="-15" dirty="0">
                <a:latin typeface="Calibri"/>
                <a:cs typeface="Calibri"/>
              </a:rPr>
              <a:t>P</a:t>
            </a:r>
            <a:r>
              <a:rPr sz="1600" b="1" spc="-15" dirty="0" smtClean="0">
                <a:latin typeface="Calibri"/>
                <a:cs typeface="Calibri"/>
              </a:rPr>
              <a:t>arathyroid </a:t>
            </a:r>
            <a:r>
              <a:rPr sz="1600" b="1" spc="-10" dirty="0">
                <a:latin typeface="Calibri"/>
                <a:cs typeface="Calibri"/>
              </a:rPr>
              <a:t>gland contains two </a:t>
            </a:r>
            <a:r>
              <a:rPr sz="1600" b="1" spc="-5" dirty="0">
                <a:latin typeface="Calibri"/>
                <a:cs typeface="Calibri"/>
              </a:rPr>
              <a:t>cell types</a:t>
            </a:r>
            <a:r>
              <a:rPr sz="1600" spc="-5" dirty="0">
                <a:latin typeface="Calibri"/>
                <a:cs typeface="Calibri"/>
              </a:rPr>
              <a:t>: the chief  (principle) cells and the </a:t>
            </a:r>
            <a:r>
              <a:rPr sz="1600" spc="-10" dirty="0">
                <a:latin typeface="Calibri"/>
                <a:cs typeface="Calibri"/>
              </a:rPr>
              <a:t>oxyphil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cells.</a:t>
            </a:r>
            <a:endParaRPr sz="1600" dirty="0">
              <a:latin typeface="Calibri"/>
              <a:cs typeface="Calibri"/>
            </a:endParaRPr>
          </a:p>
          <a:p>
            <a:pPr marL="467995" lvl="1" indent="-112395" algn="just">
              <a:lnSpc>
                <a:spcPct val="100000"/>
              </a:lnSpc>
              <a:spcBef>
                <a:spcPts val="385"/>
              </a:spcBef>
              <a:buChar char="-"/>
              <a:tabLst>
                <a:tab pos="468630" algn="l"/>
              </a:tabLst>
            </a:pPr>
            <a:r>
              <a:rPr sz="1600" b="1" spc="-10" dirty="0">
                <a:latin typeface="Calibri"/>
                <a:cs typeface="Calibri"/>
              </a:rPr>
              <a:t>Chief </a:t>
            </a:r>
            <a:r>
              <a:rPr sz="1600" b="1" spc="-5" dirty="0">
                <a:latin typeface="Calibri"/>
                <a:cs typeface="Calibri"/>
              </a:rPr>
              <a:t>cells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10" dirty="0">
                <a:latin typeface="Calibri"/>
                <a:cs typeface="Calibri"/>
              </a:rPr>
              <a:t>they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most numerous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secrete</a:t>
            </a:r>
            <a:endParaRPr sz="16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5" dirty="0">
                <a:latin typeface="Calibri"/>
                <a:cs typeface="Calibri"/>
              </a:rPr>
              <a:t>parathyroid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hormone.</a:t>
            </a:r>
            <a:endParaRPr sz="16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4"/>
              </a:spcBef>
              <a:buChar char="-"/>
              <a:tabLst>
                <a:tab pos="479425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Oxyphil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cells</a:t>
            </a:r>
            <a:r>
              <a:rPr sz="1600" spc="-5" dirty="0">
                <a:latin typeface="Calibri"/>
                <a:cs typeface="Calibri"/>
              </a:rPr>
              <a:t>: less </a:t>
            </a:r>
            <a:r>
              <a:rPr sz="1600" spc="-10" dirty="0">
                <a:latin typeface="Calibri"/>
                <a:cs typeface="Calibri"/>
              </a:rPr>
              <a:t>numerous, </a:t>
            </a:r>
            <a:r>
              <a:rPr sz="1600" spc="-25" dirty="0">
                <a:latin typeface="Calibri"/>
                <a:cs typeface="Calibri"/>
              </a:rPr>
              <a:t>larger, </a:t>
            </a:r>
            <a:r>
              <a:rPr sz="1600" spc="-15" dirty="0">
                <a:latin typeface="Calibri"/>
                <a:cs typeface="Calibri"/>
              </a:rPr>
              <a:t>found </a:t>
            </a:r>
            <a:r>
              <a:rPr sz="1600" spc="-5" dirty="0">
                <a:latin typeface="Calibri"/>
                <a:cs typeface="Calibri"/>
              </a:rPr>
              <a:t>as single  cells or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small </a:t>
            </a:r>
            <a:r>
              <a:rPr sz="1600" spc="-10" dirty="0">
                <a:latin typeface="Calibri"/>
                <a:cs typeface="Calibri"/>
              </a:rPr>
              <a:t>clumps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they increase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number  with </a:t>
            </a:r>
            <a:r>
              <a:rPr sz="1600" spc="-10" dirty="0">
                <a:latin typeface="Calibri"/>
                <a:cs typeface="Calibri"/>
              </a:rPr>
              <a:t>increasing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age.</a:t>
            </a:r>
            <a:endParaRPr sz="16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5"/>
              </a:spcBef>
              <a:buChar char="-"/>
              <a:tabLst>
                <a:tab pos="462280" algn="l"/>
              </a:tabLst>
            </a:pPr>
            <a:r>
              <a:rPr sz="1600" b="1" spc="-15" dirty="0">
                <a:latin typeface="Calibri"/>
                <a:cs typeface="Calibri"/>
              </a:rPr>
              <a:t>Parathyroid </a:t>
            </a:r>
            <a:r>
              <a:rPr sz="1600" b="1" dirty="0">
                <a:latin typeface="Calibri"/>
                <a:cs typeface="Calibri"/>
              </a:rPr>
              <a:t>gland </a:t>
            </a:r>
            <a:r>
              <a:rPr sz="1600" b="1" spc="-10" dirty="0">
                <a:latin typeface="Calibri"/>
                <a:cs typeface="Calibri"/>
              </a:rPr>
              <a:t>regulates </a:t>
            </a:r>
            <a:r>
              <a:rPr sz="1600" b="1" spc="-5" dirty="0">
                <a:latin typeface="Calibri"/>
                <a:cs typeface="Calibri"/>
              </a:rPr>
              <a:t>calcium </a:t>
            </a:r>
            <a:r>
              <a:rPr sz="1600" b="1" spc="-10" dirty="0">
                <a:latin typeface="Calibri"/>
                <a:cs typeface="Calibri"/>
              </a:rPr>
              <a:t>levels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by:</a:t>
            </a:r>
            <a:endParaRPr lang="en-US" sz="1600" b="1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5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spc="-5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dirty="0" smtClean="0">
                <a:latin typeface="Calibri"/>
                <a:cs typeface="Calibri"/>
              </a:rPr>
              <a:t>c</a:t>
            </a:r>
            <a:r>
              <a:rPr sz="1600" spc="-35" dirty="0" smtClean="0">
                <a:latin typeface="Calibri"/>
                <a:cs typeface="Calibri"/>
              </a:rPr>
              <a:t>r</a:t>
            </a:r>
            <a:r>
              <a:rPr sz="1600" spc="-5" dirty="0" smtClean="0">
                <a:latin typeface="Calibri"/>
                <a:cs typeface="Calibri"/>
              </a:rPr>
              <a:t>easi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spc="-5" dirty="0" smtClean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</a:t>
            </a:r>
            <a:r>
              <a:rPr sz="1600" spc="-5" dirty="0" smtClean="0">
                <a:latin typeface="Calibri"/>
                <a:cs typeface="Calibri"/>
              </a:rPr>
              <a:t>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ac</a:t>
            </a:r>
            <a:r>
              <a:rPr sz="1600" dirty="0" smtClean="0">
                <a:latin typeface="Calibri"/>
                <a:cs typeface="Calibri"/>
              </a:rPr>
              <a:t>t</a:t>
            </a:r>
            <a:r>
              <a:rPr sz="1600" spc="-5" dirty="0" smtClean="0">
                <a:latin typeface="Calibri"/>
                <a:cs typeface="Calibri"/>
              </a:rPr>
              <a:t>ivi</a:t>
            </a:r>
            <a:r>
              <a:rPr sz="1600" dirty="0" smtClean="0">
                <a:latin typeface="Calibri"/>
                <a:cs typeface="Calibri"/>
              </a:rPr>
              <a:t>t</a:t>
            </a:r>
            <a:r>
              <a:rPr sz="1600" spc="-5" dirty="0" smtClean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f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o</a:t>
            </a:r>
            <a:r>
              <a:rPr sz="1600" spc="-20" dirty="0" err="1" smtClean="0">
                <a:latin typeface="Calibri"/>
                <a:cs typeface="Calibri"/>
              </a:rPr>
              <a:t>s</a:t>
            </a:r>
            <a:r>
              <a:rPr sz="1600" spc="-15" dirty="0" err="1" smtClean="0">
                <a:latin typeface="Calibri"/>
                <a:cs typeface="Calibri"/>
              </a:rPr>
              <a:t>t</a:t>
            </a:r>
            <a:r>
              <a:rPr sz="1600" dirty="0" err="1" smtClean="0">
                <a:latin typeface="Calibri"/>
                <a:cs typeface="Calibri"/>
              </a:rPr>
              <a:t>e</a:t>
            </a:r>
            <a:r>
              <a:rPr sz="1600" spc="-10" dirty="0" err="1" smtClean="0">
                <a:latin typeface="Calibri"/>
                <a:cs typeface="Calibri"/>
              </a:rPr>
              <a:t>ocla</a:t>
            </a:r>
            <a:r>
              <a:rPr sz="1600" spc="-15" dirty="0" err="1" smtClean="0">
                <a:latin typeface="Calibri"/>
                <a:cs typeface="Calibri"/>
              </a:rPr>
              <a:t>s</a:t>
            </a:r>
            <a:r>
              <a:rPr sz="1600" spc="-5" dirty="0" err="1" smtClean="0">
                <a:latin typeface="Calibri"/>
                <a:cs typeface="Calibri"/>
              </a:rPr>
              <a:t>ts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in  </a:t>
            </a:r>
            <a:r>
              <a:rPr sz="1600" spc="-10" dirty="0" smtClean="0">
                <a:latin typeface="Calibri"/>
                <a:cs typeface="Calibri"/>
              </a:rPr>
              <a:t>bones.</a:t>
            </a:r>
            <a:endParaRPr lang="en-US" sz="16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5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spc="-10" dirty="0" smtClean="0">
                <a:latin typeface="Calibri"/>
                <a:cs typeface="Calibri"/>
              </a:rPr>
              <a:t>Increasing </a:t>
            </a:r>
            <a:r>
              <a:rPr sz="1600" spc="-10" dirty="0">
                <a:latin typeface="Calibri"/>
                <a:cs typeface="Calibri"/>
              </a:rPr>
              <a:t>kidneys reabsorption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calcium.</a:t>
            </a:r>
            <a:endParaRPr lang="en-US" sz="16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5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spc="-5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dirty="0" smtClean="0">
                <a:latin typeface="Calibri"/>
                <a:cs typeface="Calibri"/>
              </a:rPr>
              <a:t>c</a:t>
            </a:r>
            <a:r>
              <a:rPr sz="1600" spc="-35" dirty="0" smtClean="0">
                <a:latin typeface="Calibri"/>
                <a:cs typeface="Calibri"/>
              </a:rPr>
              <a:t>r</a:t>
            </a:r>
            <a:r>
              <a:rPr sz="1600" spc="-5" dirty="0" smtClean="0">
                <a:latin typeface="Calibri"/>
                <a:cs typeface="Calibri"/>
              </a:rPr>
              <a:t>ea</a:t>
            </a:r>
            <a:r>
              <a:rPr sz="1600" dirty="0" smtClean="0">
                <a:latin typeface="Calibri"/>
                <a:cs typeface="Calibri"/>
              </a:rPr>
              <a:t>s</a:t>
            </a:r>
            <a:r>
              <a:rPr sz="1600" spc="-5" dirty="0" smtClean="0">
                <a:latin typeface="Calibri"/>
                <a:cs typeface="Calibri"/>
              </a:rPr>
              <a:t>ed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 smtClean="0">
                <a:latin typeface="Calibri"/>
                <a:cs typeface="Calibri"/>
              </a:rPr>
              <a:t>c</a:t>
            </a:r>
            <a:r>
              <a:rPr sz="1600" spc="-5" dirty="0" smtClean="0">
                <a:latin typeface="Calibri"/>
                <a:cs typeface="Calibri"/>
              </a:rPr>
              <a:t>a</a:t>
            </a:r>
            <a:r>
              <a:rPr sz="1600" dirty="0" smtClean="0">
                <a:latin typeface="Calibri"/>
                <a:cs typeface="Calibri"/>
              </a:rPr>
              <a:t>l</a:t>
            </a:r>
            <a:r>
              <a:rPr sz="1600" spc="-5" dirty="0" smtClean="0">
                <a:latin typeface="Calibri"/>
                <a:cs typeface="Calibri"/>
              </a:rPr>
              <a:t>cium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a</a:t>
            </a:r>
            <a:r>
              <a:rPr sz="1600" spc="-20" dirty="0" smtClean="0">
                <a:latin typeface="Calibri"/>
                <a:cs typeface="Calibri"/>
              </a:rPr>
              <a:t>b</a:t>
            </a:r>
            <a:r>
              <a:rPr sz="1600" spc="-10" dirty="0" smtClean="0">
                <a:latin typeface="Calibri"/>
                <a:cs typeface="Calibri"/>
              </a:rPr>
              <a:t>so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20" dirty="0" smtClean="0">
                <a:latin typeface="Calibri"/>
                <a:cs typeface="Calibri"/>
              </a:rPr>
              <a:t>p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f</a:t>
            </a:r>
            <a:r>
              <a:rPr sz="1600" spc="-3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the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gastrointestinal </a:t>
            </a:r>
            <a:r>
              <a:rPr sz="1600" spc="-15" dirty="0">
                <a:latin typeface="Calibri"/>
                <a:cs typeface="Calibri"/>
              </a:rPr>
              <a:t>tract </a:t>
            </a:r>
            <a:r>
              <a:rPr sz="1600" spc="-10" dirty="0">
                <a:latin typeface="Calibri"/>
                <a:cs typeface="Calibri"/>
              </a:rPr>
              <a:t>into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bloodstream.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52400"/>
            <a:ext cx="3929507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4373" y="147573"/>
            <a:ext cx="3939540" cy="3209925"/>
          </a:xfrm>
          <a:custGeom>
            <a:avLst/>
            <a:gdLst/>
            <a:ahLst/>
            <a:cxnLst/>
            <a:rect l="l" t="t" r="r" b="b"/>
            <a:pathLst>
              <a:path w="3939540" h="3209925">
                <a:moveTo>
                  <a:pt x="0" y="3209925"/>
                </a:moveTo>
                <a:lnTo>
                  <a:pt x="3939031" y="3209925"/>
                </a:lnTo>
                <a:lnTo>
                  <a:pt x="3939031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505200"/>
            <a:ext cx="3962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4373" y="3500437"/>
            <a:ext cx="3971925" cy="3209925"/>
          </a:xfrm>
          <a:custGeom>
            <a:avLst/>
            <a:gdLst/>
            <a:ahLst/>
            <a:cxnLst/>
            <a:rect l="l" t="t" r="r" b="b"/>
            <a:pathLst>
              <a:path w="3971925" h="3209925">
                <a:moveTo>
                  <a:pt x="0" y="3209925"/>
                </a:moveTo>
                <a:lnTo>
                  <a:pt x="3971925" y="3209925"/>
                </a:lnTo>
                <a:lnTo>
                  <a:pt x="3971925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436181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</a:t>
            </a:r>
            <a:r>
              <a:rPr sz="35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dditional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948182"/>
            <a:ext cx="4568190" cy="577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Embryology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thyroid</a:t>
            </a:r>
            <a:r>
              <a:rPr sz="15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5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6985" lvl="1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572135" algn="l"/>
              </a:tabLst>
            </a:pP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Begins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develop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b="1" dirty="0">
                <a:latin typeface="Calibri"/>
                <a:cs typeface="Calibri"/>
              </a:rPr>
              <a:t>day 24 </a:t>
            </a:r>
            <a:r>
              <a:rPr sz="1500" spc="-10" dirty="0">
                <a:latin typeface="Calibri"/>
                <a:cs typeface="Calibri"/>
              </a:rPr>
              <a:t>from </a:t>
            </a:r>
            <a:r>
              <a:rPr sz="1500" dirty="0">
                <a:latin typeface="Calibri"/>
                <a:cs typeface="Calibri"/>
              </a:rPr>
              <a:t>median  </a:t>
            </a:r>
            <a:r>
              <a:rPr sz="1500" spc="-5" dirty="0">
                <a:latin typeface="Calibri"/>
                <a:cs typeface="Calibri"/>
              </a:rPr>
              <a:t>endodermal thickening </a:t>
            </a:r>
            <a:r>
              <a:rPr sz="1500" dirty="0">
                <a:latin typeface="Calibri"/>
                <a:cs typeface="Calibri"/>
              </a:rPr>
              <a:t>in the </a:t>
            </a:r>
            <a:r>
              <a:rPr sz="1500" b="1" spc="-5" dirty="0">
                <a:latin typeface="Calibri"/>
                <a:cs typeface="Calibri"/>
              </a:rPr>
              <a:t>floor of the premordial  </a:t>
            </a:r>
            <a:r>
              <a:rPr sz="1500" b="1" spc="-10" dirty="0">
                <a:latin typeface="Calibri"/>
                <a:cs typeface="Calibri"/>
              </a:rPr>
              <a:t>pharynx.</a:t>
            </a:r>
            <a:endParaRPr sz="1500" b="1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60"/>
              </a:spcBef>
              <a:buFont typeface="Calibri"/>
              <a:buChar char="-"/>
              <a:tabLst>
                <a:tab pos="487045" algn="l"/>
              </a:tabLst>
            </a:pPr>
            <a:r>
              <a:rPr lang="en-US" sz="1500" b="1" spc="-10" dirty="0" smtClean="0">
                <a:latin typeface="Calibri"/>
                <a:cs typeface="Calibri"/>
              </a:rPr>
              <a:t> </a:t>
            </a:r>
            <a:r>
              <a:rPr sz="1500" b="1" spc="-10" dirty="0" smtClean="0">
                <a:latin typeface="Calibri"/>
                <a:cs typeface="Calibri"/>
              </a:rPr>
              <a:t>Thyroid </a:t>
            </a:r>
            <a:r>
              <a:rPr sz="1500" b="1" spc="-5" dirty="0">
                <a:latin typeface="Calibri"/>
                <a:cs typeface="Calibri"/>
              </a:rPr>
              <a:t>premordium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formed </a:t>
            </a:r>
            <a:r>
              <a:rPr sz="1500" dirty="0">
                <a:latin typeface="Calibri"/>
                <a:cs typeface="Calibri"/>
              </a:rPr>
              <a:t>and the </a:t>
            </a:r>
            <a:r>
              <a:rPr sz="1500" spc="-5" dirty="0">
                <a:latin typeface="Calibri"/>
                <a:cs typeface="Calibri"/>
              </a:rPr>
              <a:t>developing  </a:t>
            </a:r>
            <a:r>
              <a:rPr sz="1500" spc="-10" dirty="0">
                <a:latin typeface="Calibri"/>
                <a:cs typeface="Calibri"/>
              </a:rPr>
              <a:t>thyroid </a:t>
            </a:r>
            <a:r>
              <a:rPr sz="1500" spc="-5" dirty="0">
                <a:latin typeface="Calibri"/>
                <a:cs typeface="Calibri"/>
              </a:rPr>
              <a:t>gland </a:t>
            </a:r>
            <a:r>
              <a:rPr sz="1500" dirty="0">
                <a:latin typeface="Calibri"/>
                <a:cs typeface="Calibri"/>
              </a:rPr>
              <a:t>begins </a:t>
            </a:r>
            <a:r>
              <a:rPr sz="1500" spc="-15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descend </a:t>
            </a:r>
            <a:r>
              <a:rPr sz="1500" spc="-10" dirty="0">
                <a:latin typeface="Calibri"/>
                <a:cs typeface="Calibri"/>
              </a:rPr>
              <a:t>through </a:t>
            </a:r>
            <a:r>
              <a:rPr sz="1500" dirty="0">
                <a:latin typeface="Calibri"/>
                <a:cs typeface="Calibri"/>
              </a:rPr>
              <a:t>the  </a:t>
            </a:r>
            <a:r>
              <a:rPr sz="1500" b="1" spc="-5" dirty="0">
                <a:latin typeface="Calibri"/>
                <a:cs typeface="Calibri"/>
              </a:rPr>
              <a:t>thyroglossal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duct.</a:t>
            </a:r>
            <a:endParaRPr sz="1500" b="1" dirty="0">
              <a:latin typeface="Calibri"/>
              <a:cs typeface="Calibri"/>
            </a:endParaRPr>
          </a:p>
          <a:p>
            <a:pPr marL="355600" marR="6350" lvl="1" algn="just">
              <a:lnSpc>
                <a:spcPct val="100000"/>
              </a:lnSpc>
              <a:spcBef>
                <a:spcPts val="359"/>
              </a:spcBef>
              <a:buChar char="-"/>
              <a:tabLst>
                <a:tab pos="477520" algn="l"/>
              </a:tabLst>
            </a:pPr>
            <a:r>
              <a:rPr lang="en-US" sz="1500" spc="-5" dirty="0" smtClean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Then</a:t>
            </a:r>
            <a:r>
              <a:rPr sz="1500" spc="-5" dirty="0">
                <a:latin typeface="Calibri"/>
                <a:cs typeface="Calibri"/>
              </a:rPr>
              <a:t>, </a:t>
            </a:r>
            <a:r>
              <a:rPr sz="1500" dirty="0">
                <a:latin typeface="Calibri"/>
                <a:cs typeface="Calibri"/>
              </a:rPr>
              <a:t>the lumen of </a:t>
            </a:r>
            <a:r>
              <a:rPr sz="1500" b="1" spc="-5" dirty="0">
                <a:latin typeface="Calibri"/>
                <a:cs typeface="Calibri"/>
              </a:rPr>
              <a:t>thyroid diverticulum </a:t>
            </a:r>
            <a:r>
              <a:rPr sz="1500" spc="-10" dirty="0">
                <a:latin typeface="Calibri"/>
                <a:cs typeface="Calibri"/>
              </a:rPr>
              <a:t>obliterates 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divides </a:t>
            </a:r>
            <a:r>
              <a:rPr sz="1500" spc="-10" dirty="0">
                <a:latin typeface="Calibri"/>
                <a:cs typeface="Calibri"/>
              </a:rPr>
              <a:t>into </a:t>
            </a:r>
            <a:r>
              <a:rPr sz="1500" b="1" spc="-10" dirty="0">
                <a:latin typeface="Calibri"/>
                <a:cs typeface="Calibri"/>
              </a:rPr>
              <a:t>right </a:t>
            </a:r>
            <a:r>
              <a:rPr sz="1500" b="1" dirty="0">
                <a:latin typeface="Calibri"/>
                <a:cs typeface="Calibri"/>
              </a:rPr>
              <a:t>and left lobes </a:t>
            </a:r>
            <a:r>
              <a:rPr sz="1500" spc="-5" dirty="0">
                <a:latin typeface="Calibri"/>
                <a:cs typeface="Calibri"/>
              </a:rPr>
              <a:t>connected </a:t>
            </a:r>
            <a:r>
              <a:rPr sz="1500" spc="-10" dirty="0">
                <a:latin typeface="Calibri"/>
                <a:cs typeface="Calibri"/>
              </a:rPr>
              <a:t>by  </a:t>
            </a:r>
            <a:r>
              <a:rPr sz="1500" b="1" spc="-5" dirty="0">
                <a:latin typeface="Calibri"/>
                <a:cs typeface="Calibri"/>
              </a:rPr>
              <a:t>isthmus.</a:t>
            </a:r>
            <a:endParaRPr sz="1500" b="1" dirty="0">
              <a:latin typeface="Calibri"/>
              <a:cs typeface="Calibri"/>
            </a:endParaRPr>
          </a:p>
          <a:p>
            <a:pPr marL="455930" lvl="1" indent="-100330" algn="just">
              <a:lnSpc>
                <a:spcPct val="100000"/>
              </a:lnSpc>
              <a:spcBef>
                <a:spcPts val="359"/>
              </a:spcBef>
              <a:buChar char="-"/>
              <a:tabLst>
                <a:tab pos="456565" algn="l"/>
              </a:tabLst>
            </a:pPr>
            <a:r>
              <a:rPr sz="1500" spc="-10" dirty="0">
                <a:latin typeface="Calibri"/>
                <a:cs typeface="Calibri"/>
              </a:rPr>
              <a:t>By </a:t>
            </a:r>
            <a:r>
              <a:rPr sz="1500" b="1" dirty="0">
                <a:latin typeface="Calibri"/>
                <a:cs typeface="Calibri"/>
              </a:rPr>
              <a:t>week </a:t>
            </a:r>
            <a:r>
              <a:rPr sz="1500" b="1" spc="-5" dirty="0">
                <a:latin typeface="Calibri"/>
                <a:cs typeface="Calibri"/>
              </a:rPr>
              <a:t>7,</a:t>
            </a:r>
            <a:r>
              <a:rPr sz="1500" spc="-5" dirty="0">
                <a:latin typeface="Calibri"/>
                <a:cs typeface="Calibri"/>
              </a:rPr>
              <a:t> thyroglossal </a:t>
            </a:r>
            <a:r>
              <a:rPr sz="1500" dirty="0">
                <a:latin typeface="Calibri"/>
                <a:cs typeface="Calibri"/>
              </a:rPr>
              <a:t>duct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degenerates.</a:t>
            </a:r>
            <a:endParaRPr sz="1500" dirty="0">
              <a:latin typeface="Calibri"/>
              <a:cs typeface="Calibri"/>
            </a:endParaRPr>
          </a:p>
          <a:p>
            <a:pPr marL="355600" marR="6350" lvl="1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513080" algn="l"/>
              </a:tabLst>
            </a:pPr>
            <a:r>
              <a:rPr lang="en-US" sz="1500" spc="-10" dirty="0" smtClean="0">
                <a:latin typeface="Calibri"/>
                <a:cs typeface="Calibri"/>
              </a:rPr>
              <a:t> </a:t>
            </a:r>
            <a:r>
              <a:rPr sz="1500" spc="-10" dirty="0" smtClean="0">
                <a:latin typeface="Calibri"/>
                <a:cs typeface="Calibri"/>
              </a:rPr>
              <a:t>By </a:t>
            </a:r>
            <a:r>
              <a:rPr sz="1500" b="1" spc="-5" dirty="0">
                <a:latin typeface="Calibri"/>
                <a:cs typeface="Calibri"/>
              </a:rPr>
              <a:t>week 11, </a:t>
            </a:r>
            <a:r>
              <a:rPr sz="1500" spc="-5" dirty="0">
                <a:latin typeface="Calibri"/>
                <a:cs typeface="Calibri"/>
              </a:rPr>
              <a:t>colloid </a:t>
            </a:r>
            <a:r>
              <a:rPr sz="1500" dirty="0">
                <a:latin typeface="Calibri"/>
                <a:cs typeface="Calibri"/>
              </a:rPr>
              <a:t>begins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appear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0" dirty="0">
                <a:latin typeface="Calibri"/>
                <a:cs typeface="Calibri"/>
              </a:rPr>
              <a:t>thyroid  </a:t>
            </a:r>
            <a:r>
              <a:rPr sz="1500" spc="-5" dirty="0">
                <a:latin typeface="Calibri"/>
                <a:cs typeface="Calibri"/>
              </a:rPr>
              <a:t>follicles.</a:t>
            </a:r>
            <a:endParaRPr sz="1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Thyroglossal </a:t>
            </a: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duct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cysts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sinuses:</a:t>
            </a:r>
            <a:endParaRPr sz="15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5715" lvl="1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474980" algn="l"/>
              </a:tabLst>
            </a:pP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A </a:t>
            </a:r>
            <a:r>
              <a:rPr sz="1500" spc="-5" dirty="0">
                <a:latin typeface="Calibri"/>
                <a:cs typeface="Calibri"/>
              </a:rPr>
              <a:t>remnant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10" dirty="0">
                <a:latin typeface="Calibri"/>
                <a:cs typeface="Calibri"/>
              </a:rPr>
              <a:t>thyroglossal </a:t>
            </a:r>
            <a:r>
              <a:rPr sz="1500" spc="-5" dirty="0">
                <a:latin typeface="Calibri"/>
                <a:cs typeface="Calibri"/>
              </a:rPr>
              <a:t>duct </a:t>
            </a:r>
            <a:r>
              <a:rPr sz="1500" spc="-20" dirty="0">
                <a:latin typeface="Calibri"/>
                <a:cs typeface="Calibri"/>
              </a:rPr>
              <a:t>may </a:t>
            </a:r>
            <a:r>
              <a:rPr sz="1500" spc="-10" dirty="0">
                <a:latin typeface="Calibri"/>
                <a:cs typeface="Calibri"/>
              </a:rPr>
              <a:t>persist </a:t>
            </a:r>
            <a:r>
              <a:rPr sz="1500" dirty="0">
                <a:latin typeface="Calibri"/>
                <a:cs typeface="Calibri"/>
              </a:rPr>
              <a:t>and  </a:t>
            </a:r>
            <a:r>
              <a:rPr sz="1500" spc="-10" dirty="0">
                <a:latin typeface="Calibri"/>
                <a:cs typeface="Calibri"/>
              </a:rPr>
              <a:t>form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10" dirty="0">
                <a:latin typeface="Calibri"/>
                <a:cs typeface="Calibri"/>
              </a:rPr>
              <a:t>cyst </a:t>
            </a:r>
            <a:r>
              <a:rPr sz="1500" dirty="0">
                <a:latin typeface="Calibri"/>
                <a:cs typeface="Calibri"/>
              </a:rPr>
              <a:t>in the </a:t>
            </a:r>
            <a:r>
              <a:rPr sz="1500" spc="-10" dirty="0">
                <a:latin typeface="Calibri"/>
                <a:cs typeface="Calibri"/>
              </a:rPr>
              <a:t>tongue </a:t>
            </a:r>
            <a:r>
              <a:rPr sz="1500" dirty="0">
                <a:latin typeface="Calibri"/>
                <a:cs typeface="Calibri"/>
              </a:rPr>
              <a:t>or in the </a:t>
            </a:r>
            <a:r>
              <a:rPr sz="1500" spc="-10" dirty="0">
                <a:latin typeface="Calibri"/>
                <a:cs typeface="Calibri"/>
              </a:rPr>
              <a:t>anterior </a:t>
            </a:r>
            <a:r>
              <a:rPr sz="1500" spc="-5" dirty="0">
                <a:latin typeface="Calibri"/>
                <a:cs typeface="Calibri"/>
              </a:rPr>
              <a:t>part </a:t>
            </a:r>
            <a:r>
              <a:rPr sz="1500" dirty="0">
                <a:latin typeface="Calibri"/>
                <a:cs typeface="Calibri"/>
              </a:rPr>
              <a:t>of the  neck, </a:t>
            </a:r>
            <a:r>
              <a:rPr sz="1500" spc="-5" dirty="0">
                <a:latin typeface="Calibri"/>
                <a:cs typeface="Calibri"/>
              </a:rPr>
              <a:t>usually just </a:t>
            </a:r>
            <a:r>
              <a:rPr sz="1500" spc="-10" dirty="0">
                <a:latin typeface="Calibri"/>
                <a:cs typeface="Calibri"/>
              </a:rPr>
              <a:t>inferior to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hyoid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bone.</a:t>
            </a:r>
            <a:endParaRPr sz="15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59"/>
              </a:spcBef>
              <a:buChar char="-"/>
              <a:tabLst>
                <a:tab pos="492759" algn="l"/>
              </a:tabLst>
            </a:pPr>
            <a:r>
              <a:rPr sz="1500" spc="-5" dirty="0">
                <a:latin typeface="Calibri"/>
                <a:cs typeface="Calibri"/>
              </a:rPr>
              <a:t>The swelling produced by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10" dirty="0">
                <a:latin typeface="Calibri"/>
                <a:cs typeface="Calibri"/>
              </a:rPr>
              <a:t>thyroglossal </a:t>
            </a:r>
            <a:r>
              <a:rPr sz="1500" spc="-5" dirty="0">
                <a:latin typeface="Calibri"/>
                <a:cs typeface="Calibri"/>
              </a:rPr>
              <a:t>duct </a:t>
            </a:r>
            <a:r>
              <a:rPr sz="1500" spc="-10" dirty="0">
                <a:latin typeface="Calibri"/>
                <a:cs typeface="Calibri"/>
              </a:rPr>
              <a:t>cyst  </a:t>
            </a:r>
            <a:r>
              <a:rPr sz="1500" spc="-5" dirty="0">
                <a:latin typeface="Calibri"/>
                <a:cs typeface="Calibri"/>
              </a:rPr>
              <a:t>usually </a:t>
            </a:r>
            <a:r>
              <a:rPr sz="1500" spc="-10" dirty="0">
                <a:latin typeface="Calibri"/>
                <a:cs typeface="Calibri"/>
              </a:rPr>
              <a:t>develops </a:t>
            </a:r>
            <a:r>
              <a:rPr sz="1500" dirty="0">
                <a:latin typeface="Calibri"/>
                <a:cs typeface="Calibri"/>
              </a:rPr>
              <a:t>as a </a:t>
            </a:r>
            <a:r>
              <a:rPr sz="1500" spc="-5" dirty="0">
                <a:latin typeface="Calibri"/>
                <a:cs typeface="Calibri"/>
              </a:rPr>
              <a:t>painless, </a:t>
            </a:r>
            <a:r>
              <a:rPr sz="1500" spc="-10" dirty="0">
                <a:latin typeface="Calibri"/>
                <a:cs typeface="Calibri"/>
              </a:rPr>
              <a:t>progressively </a:t>
            </a:r>
            <a:r>
              <a:rPr sz="1500" dirty="0">
                <a:latin typeface="Calibri"/>
                <a:cs typeface="Calibri"/>
              </a:rPr>
              <a:t>enlarging,  </a:t>
            </a:r>
            <a:r>
              <a:rPr sz="1500" spc="-10" dirty="0">
                <a:latin typeface="Calibri"/>
                <a:cs typeface="Calibri"/>
              </a:rPr>
              <a:t>movable </a:t>
            </a:r>
            <a:r>
              <a:rPr sz="1500" dirty="0">
                <a:latin typeface="Calibri"/>
                <a:cs typeface="Calibri"/>
              </a:rPr>
              <a:t>median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mass.</a:t>
            </a:r>
          </a:p>
          <a:p>
            <a:pPr marL="355600" marR="5080" lvl="1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488315" algn="l"/>
              </a:tabLst>
            </a:pPr>
            <a:r>
              <a:rPr lang="en-US" sz="1500" dirty="0" smtClean="0">
                <a:latin typeface="Calibri"/>
                <a:cs typeface="Calibri"/>
              </a:rPr>
              <a:t> I</a:t>
            </a:r>
            <a:r>
              <a:rPr sz="1500" dirty="0" smtClean="0">
                <a:latin typeface="Calibri"/>
                <a:cs typeface="Calibri"/>
              </a:rPr>
              <a:t>n </a:t>
            </a:r>
            <a:r>
              <a:rPr sz="1500" spc="-5" dirty="0">
                <a:latin typeface="Calibri"/>
                <a:cs typeface="Calibri"/>
              </a:rPr>
              <a:t>case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infection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5" dirty="0">
                <a:latin typeface="Calibri"/>
                <a:cs typeface="Calibri"/>
              </a:rPr>
              <a:t>cyst, </a:t>
            </a:r>
            <a:r>
              <a:rPr sz="1500" spc="-10" dirty="0">
                <a:latin typeface="Calibri"/>
                <a:cs typeface="Calibri"/>
              </a:rPr>
              <a:t>perforation </a:t>
            </a:r>
            <a:r>
              <a:rPr sz="1500" dirty="0">
                <a:latin typeface="Calibri"/>
                <a:cs typeface="Calibri"/>
              </a:rPr>
              <a:t>of the  </a:t>
            </a:r>
            <a:r>
              <a:rPr sz="1500" spc="-5" dirty="0">
                <a:latin typeface="Calibri"/>
                <a:cs typeface="Calibri"/>
              </a:rPr>
              <a:t>skin occurs </a:t>
            </a:r>
            <a:r>
              <a:rPr sz="1500" dirty="0">
                <a:latin typeface="Calibri"/>
                <a:cs typeface="Calibri"/>
              </a:rPr>
              <a:t>in the median plane of the neck </a:t>
            </a:r>
            <a:r>
              <a:rPr sz="1500" spc="-10" dirty="0">
                <a:latin typeface="Calibri"/>
                <a:cs typeface="Calibri"/>
              </a:rPr>
              <a:t>forming </a:t>
            </a:r>
            <a:r>
              <a:rPr sz="1500" dirty="0">
                <a:latin typeface="Calibri"/>
                <a:cs typeface="Calibri"/>
              </a:rPr>
              <a:t>a  </a:t>
            </a:r>
            <a:r>
              <a:rPr sz="1500" spc="-10" dirty="0">
                <a:latin typeface="Calibri"/>
                <a:cs typeface="Calibri"/>
              </a:rPr>
              <a:t>thyroglossal </a:t>
            </a:r>
            <a:r>
              <a:rPr sz="1500" dirty="0">
                <a:latin typeface="Calibri"/>
                <a:cs typeface="Calibri"/>
              </a:rPr>
              <a:t>duct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sinus.</a:t>
            </a:r>
          </a:p>
        </p:txBody>
      </p:sp>
      <p:sp>
        <p:nvSpPr>
          <p:cNvPr id="4" name="object 4"/>
          <p:cNvSpPr/>
          <p:nvPr/>
        </p:nvSpPr>
        <p:spPr>
          <a:xfrm>
            <a:off x="5014467" y="152400"/>
            <a:ext cx="3977132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9641" y="147573"/>
            <a:ext cx="3987165" cy="3057525"/>
          </a:xfrm>
          <a:custGeom>
            <a:avLst/>
            <a:gdLst/>
            <a:ahLst/>
            <a:cxnLst/>
            <a:rect l="l" t="t" r="r" b="b"/>
            <a:pathLst>
              <a:path w="3987165" h="3057525">
                <a:moveTo>
                  <a:pt x="0" y="3057525"/>
                </a:moveTo>
                <a:lnTo>
                  <a:pt x="3986657" y="3057525"/>
                </a:lnTo>
                <a:lnTo>
                  <a:pt x="3986657" y="0"/>
                </a:lnTo>
                <a:lnTo>
                  <a:pt x="0" y="0"/>
                </a:lnTo>
                <a:lnTo>
                  <a:pt x="0" y="3057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429000"/>
            <a:ext cx="39624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4373" y="3424237"/>
            <a:ext cx="3971925" cy="3057525"/>
          </a:xfrm>
          <a:custGeom>
            <a:avLst/>
            <a:gdLst/>
            <a:ahLst/>
            <a:cxnLst/>
            <a:rect l="l" t="t" r="r" b="b"/>
            <a:pathLst>
              <a:path w="3971925" h="3057525">
                <a:moveTo>
                  <a:pt x="0" y="3057525"/>
                </a:moveTo>
                <a:lnTo>
                  <a:pt x="3971925" y="3057525"/>
                </a:lnTo>
                <a:lnTo>
                  <a:pt x="3971925" y="0"/>
                </a:lnTo>
                <a:lnTo>
                  <a:pt x="0" y="0"/>
                </a:lnTo>
                <a:lnTo>
                  <a:pt x="0" y="3057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30777"/>
            <a:ext cx="8229600" cy="684290"/>
          </a:xfrm>
          <a:prstGeom prst="rect">
            <a:avLst/>
          </a:prstGeom>
        </p:spPr>
        <p:txBody>
          <a:bodyPr vert="horz" wrap="square" lIns="0" tIns="68072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z="40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</a:t>
            </a:r>
            <a:r>
              <a:rPr sz="4000" b="1" spc="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(additional)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838200"/>
            <a:ext cx="46482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5101" y="833437"/>
            <a:ext cx="4657725" cy="5876925"/>
          </a:xfrm>
          <a:custGeom>
            <a:avLst/>
            <a:gdLst/>
            <a:ahLst/>
            <a:cxnLst/>
            <a:rect l="l" t="t" r="r" b="b"/>
            <a:pathLst>
              <a:path w="4657725" h="5876925">
                <a:moveTo>
                  <a:pt x="0" y="5876925"/>
                </a:moveTo>
                <a:lnTo>
                  <a:pt x="4657725" y="5876925"/>
                </a:lnTo>
                <a:lnTo>
                  <a:pt x="4657725" y="0"/>
                </a:lnTo>
                <a:lnTo>
                  <a:pt x="0" y="0"/>
                </a:lnTo>
                <a:lnTo>
                  <a:pt x="0" y="5876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248546"/>
            <a:ext cx="2689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4648200" y="2083307"/>
            <a:ext cx="1167765" cy="405765"/>
          </a:xfrm>
          <a:custGeom>
            <a:avLst/>
            <a:gdLst/>
            <a:ahLst/>
            <a:cxnLst/>
            <a:rect l="l" t="t" r="r" b="b"/>
            <a:pathLst>
              <a:path w="1167764" h="405764">
                <a:moveTo>
                  <a:pt x="0" y="0"/>
                </a:moveTo>
                <a:lnTo>
                  <a:pt x="0" y="202691"/>
                </a:lnTo>
                <a:lnTo>
                  <a:pt x="1167638" y="202691"/>
                </a:lnTo>
                <a:lnTo>
                  <a:pt x="1167638" y="405383"/>
                </a:lnTo>
              </a:path>
            </a:pathLst>
          </a:custGeom>
          <a:ln w="25400">
            <a:solidFill>
              <a:srgbClr val="A9C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0561" y="2083307"/>
            <a:ext cx="1167765" cy="405765"/>
          </a:xfrm>
          <a:custGeom>
            <a:avLst/>
            <a:gdLst/>
            <a:ahLst/>
            <a:cxnLst/>
            <a:rect l="l" t="t" r="r" b="b"/>
            <a:pathLst>
              <a:path w="1167764" h="405764">
                <a:moveTo>
                  <a:pt x="1167638" y="0"/>
                </a:moveTo>
                <a:lnTo>
                  <a:pt x="1167638" y="202691"/>
                </a:lnTo>
                <a:lnTo>
                  <a:pt x="0" y="202691"/>
                </a:lnTo>
                <a:lnTo>
                  <a:pt x="0" y="405383"/>
                </a:lnTo>
              </a:path>
            </a:pathLst>
          </a:custGeom>
          <a:ln w="25400">
            <a:solidFill>
              <a:srgbClr val="A9C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253" y="1118349"/>
            <a:ext cx="1930400" cy="965200"/>
          </a:xfrm>
          <a:custGeom>
            <a:avLst/>
            <a:gdLst/>
            <a:ahLst/>
            <a:cxnLst/>
            <a:rect l="l" t="t" r="r" b="b"/>
            <a:pathLst>
              <a:path w="1930400" h="965200">
                <a:moveTo>
                  <a:pt x="0" y="964958"/>
                </a:moveTo>
                <a:lnTo>
                  <a:pt x="1929892" y="964958"/>
                </a:lnTo>
                <a:lnTo>
                  <a:pt x="1929892" y="0"/>
                </a:lnTo>
                <a:lnTo>
                  <a:pt x="0" y="0"/>
                </a:lnTo>
                <a:lnTo>
                  <a:pt x="0" y="964958"/>
                </a:lnTo>
                <a:close/>
              </a:path>
            </a:pathLst>
          </a:custGeom>
          <a:solidFill>
            <a:srgbClr val="9BBA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3253" y="1118349"/>
            <a:ext cx="1930400" cy="965200"/>
          </a:xfrm>
          <a:custGeom>
            <a:avLst/>
            <a:gdLst/>
            <a:ahLst/>
            <a:cxnLst/>
            <a:rect l="l" t="t" r="r" b="b"/>
            <a:pathLst>
              <a:path w="1930400" h="965200">
                <a:moveTo>
                  <a:pt x="0" y="964958"/>
                </a:moveTo>
                <a:lnTo>
                  <a:pt x="1929892" y="964958"/>
                </a:lnTo>
                <a:lnTo>
                  <a:pt x="1929892" y="0"/>
                </a:lnTo>
                <a:lnTo>
                  <a:pt x="0" y="0"/>
                </a:lnTo>
                <a:lnTo>
                  <a:pt x="0" y="9649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31970" y="1482597"/>
            <a:ext cx="63246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Pancreas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616" y="2488679"/>
            <a:ext cx="1930400" cy="965200"/>
          </a:xfrm>
          <a:custGeom>
            <a:avLst/>
            <a:gdLst/>
            <a:ahLst/>
            <a:cxnLst/>
            <a:rect l="l" t="t" r="r" b="b"/>
            <a:pathLst>
              <a:path w="1930400" h="965200">
                <a:moveTo>
                  <a:pt x="0" y="964958"/>
                </a:moveTo>
                <a:lnTo>
                  <a:pt x="1929892" y="964958"/>
                </a:lnTo>
                <a:lnTo>
                  <a:pt x="1929892" y="0"/>
                </a:lnTo>
                <a:lnTo>
                  <a:pt x="0" y="0"/>
                </a:lnTo>
                <a:lnTo>
                  <a:pt x="0" y="964958"/>
                </a:lnTo>
                <a:close/>
              </a:path>
            </a:pathLst>
          </a:custGeom>
          <a:solidFill>
            <a:srgbClr val="9BBA5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616" y="2488679"/>
            <a:ext cx="1930400" cy="965200"/>
          </a:xfrm>
          <a:custGeom>
            <a:avLst/>
            <a:gdLst/>
            <a:ahLst/>
            <a:cxnLst/>
            <a:rect l="l" t="t" r="r" b="b"/>
            <a:pathLst>
              <a:path w="1930400" h="965200">
                <a:moveTo>
                  <a:pt x="0" y="964958"/>
                </a:moveTo>
                <a:lnTo>
                  <a:pt x="1929892" y="964958"/>
                </a:lnTo>
                <a:lnTo>
                  <a:pt x="1929892" y="0"/>
                </a:lnTo>
                <a:lnTo>
                  <a:pt x="0" y="0"/>
                </a:lnTo>
                <a:lnTo>
                  <a:pt x="0" y="9649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5875" y="2600959"/>
            <a:ext cx="184975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ts val="1430"/>
              </a:lnSpc>
            </a:pP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Exocrine: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consisting of  serous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acini and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zymogenic  cells (dark staining,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blue  periphery, red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center)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0891" y="2488679"/>
            <a:ext cx="1930400" cy="965200"/>
          </a:xfrm>
          <a:custGeom>
            <a:avLst/>
            <a:gdLst/>
            <a:ahLst/>
            <a:cxnLst/>
            <a:rect l="l" t="t" r="r" b="b"/>
            <a:pathLst>
              <a:path w="1930400" h="965200">
                <a:moveTo>
                  <a:pt x="0" y="964958"/>
                </a:moveTo>
                <a:lnTo>
                  <a:pt x="1929891" y="964958"/>
                </a:lnTo>
                <a:lnTo>
                  <a:pt x="1929891" y="0"/>
                </a:lnTo>
                <a:lnTo>
                  <a:pt x="0" y="0"/>
                </a:lnTo>
                <a:lnTo>
                  <a:pt x="0" y="964958"/>
                </a:lnTo>
                <a:close/>
              </a:path>
            </a:pathLst>
          </a:custGeom>
          <a:solidFill>
            <a:srgbClr val="9BBA5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0891" y="2488679"/>
            <a:ext cx="1930400" cy="965200"/>
          </a:xfrm>
          <a:custGeom>
            <a:avLst/>
            <a:gdLst/>
            <a:ahLst/>
            <a:cxnLst/>
            <a:rect l="l" t="t" r="r" b="b"/>
            <a:pathLst>
              <a:path w="1930400" h="965200">
                <a:moveTo>
                  <a:pt x="0" y="964958"/>
                </a:moveTo>
                <a:lnTo>
                  <a:pt x="1929891" y="964958"/>
                </a:lnTo>
                <a:lnTo>
                  <a:pt x="1929891" y="0"/>
                </a:lnTo>
                <a:lnTo>
                  <a:pt x="0" y="0"/>
                </a:lnTo>
                <a:lnTo>
                  <a:pt x="0" y="9649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5435" y="2600959"/>
            <a:ext cx="1859914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ts val="1430"/>
              </a:lnSpc>
            </a:pP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Endocrine: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Islets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Langerhans. Surrounded</a:t>
            </a:r>
            <a:r>
              <a:rPr sz="13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capillaries &amp;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delicate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connective</a:t>
            </a:r>
            <a:r>
              <a:rPr sz="1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tissue.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8200" y="4738751"/>
            <a:ext cx="2387600" cy="276225"/>
          </a:xfrm>
          <a:custGeom>
            <a:avLst/>
            <a:gdLst/>
            <a:ahLst/>
            <a:cxnLst/>
            <a:rect l="l" t="t" r="r" b="b"/>
            <a:pathLst>
              <a:path w="2387600" h="276225">
                <a:moveTo>
                  <a:pt x="0" y="0"/>
                </a:moveTo>
                <a:lnTo>
                  <a:pt x="0" y="138049"/>
                </a:lnTo>
                <a:lnTo>
                  <a:pt x="2387219" y="138049"/>
                </a:lnTo>
                <a:lnTo>
                  <a:pt x="2387219" y="276098"/>
                </a:lnTo>
              </a:path>
            </a:pathLst>
          </a:custGeom>
          <a:ln w="25400">
            <a:solidFill>
              <a:srgbClr val="C773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8200" y="4738751"/>
            <a:ext cx="796290" cy="276225"/>
          </a:xfrm>
          <a:custGeom>
            <a:avLst/>
            <a:gdLst/>
            <a:ahLst/>
            <a:cxnLst/>
            <a:rect l="l" t="t" r="r" b="b"/>
            <a:pathLst>
              <a:path w="796289" h="276225">
                <a:moveTo>
                  <a:pt x="0" y="0"/>
                </a:moveTo>
                <a:lnTo>
                  <a:pt x="0" y="138049"/>
                </a:lnTo>
                <a:lnTo>
                  <a:pt x="795782" y="138049"/>
                </a:lnTo>
                <a:lnTo>
                  <a:pt x="795782" y="276098"/>
                </a:lnTo>
              </a:path>
            </a:pathLst>
          </a:custGeom>
          <a:ln w="25400">
            <a:solidFill>
              <a:srgbClr val="C773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2417" y="4738751"/>
            <a:ext cx="796290" cy="276225"/>
          </a:xfrm>
          <a:custGeom>
            <a:avLst/>
            <a:gdLst/>
            <a:ahLst/>
            <a:cxnLst/>
            <a:rect l="l" t="t" r="r" b="b"/>
            <a:pathLst>
              <a:path w="796289" h="276225">
                <a:moveTo>
                  <a:pt x="795782" y="0"/>
                </a:moveTo>
                <a:lnTo>
                  <a:pt x="795782" y="138049"/>
                </a:lnTo>
                <a:lnTo>
                  <a:pt x="0" y="138049"/>
                </a:lnTo>
                <a:lnTo>
                  <a:pt x="0" y="276098"/>
                </a:lnTo>
              </a:path>
            </a:pathLst>
          </a:custGeom>
          <a:ln w="25400">
            <a:solidFill>
              <a:srgbClr val="C773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0980" y="4738751"/>
            <a:ext cx="2387600" cy="276225"/>
          </a:xfrm>
          <a:custGeom>
            <a:avLst/>
            <a:gdLst/>
            <a:ahLst/>
            <a:cxnLst/>
            <a:rect l="l" t="t" r="r" b="b"/>
            <a:pathLst>
              <a:path w="2387600" h="276225">
                <a:moveTo>
                  <a:pt x="2387219" y="0"/>
                </a:moveTo>
                <a:lnTo>
                  <a:pt x="2387219" y="138049"/>
                </a:lnTo>
                <a:lnTo>
                  <a:pt x="0" y="138049"/>
                </a:lnTo>
                <a:lnTo>
                  <a:pt x="0" y="276098"/>
                </a:lnTo>
              </a:path>
            </a:pathLst>
          </a:custGeom>
          <a:ln w="25400">
            <a:solidFill>
              <a:srgbClr val="C773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0594" y="408111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solidFill>
            <a:srgbClr val="C0504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0594" y="408111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93590" y="4292345"/>
            <a:ext cx="110871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Cells of the</a:t>
            </a:r>
            <a:r>
              <a:rPr sz="1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islet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3375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solidFill>
            <a:srgbClr val="C0504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3375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43633" y="5061463"/>
            <a:ext cx="123253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 algn="just">
              <a:lnSpc>
                <a:spcPct val="91600"/>
              </a:lnSpc>
            </a:pP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Alpha cells</a:t>
            </a:r>
            <a:r>
              <a:rPr sz="1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(20%): 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periphery.  Secrete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glucagon.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94811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solidFill>
            <a:srgbClr val="C0504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4811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97098" y="5061463"/>
            <a:ext cx="131064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Beta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(80%):</a:t>
            </a:r>
            <a:r>
              <a:rPr sz="13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in  the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center.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Secrete 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insulin.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86248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solidFill>
            <a:srgbClr val="C0504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86248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41189" y="5061463"/>
            <a:ext cx="100584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Delta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cells: 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secreting 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somatostatin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77813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solidFill>
            <a:srgbClr val="C0504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7813" y="5014899"/>
            <a:ext cx="1315720" cy="657860"/>
          </a:xfrm>
          <a:custGeom>
            <a:avLst/>
            <a:gdLst/>
            <a:ahLst/>
            <a:cxnLst/>
            <a:rect l="l" t="t" r="r" b="b"/>
            <a:pathLst>
              <a:path w="1315720" h="657860">
                <a:moveTo>
                  <a:pt x="0" y="657631"/>
                </a:moveTo>
                <a:lnTo>
                  <a:pt x="1315212" y="657631"/>
                </a:lnTo>
                <a:lnTo>
                  <a:pt x="1315212" y="0"/>
                </a:lnTo>
                <a:lnTo>
                  <a:pt x="0" y="0"/>
                </a:lnTo>
                <a:lnTo>
                  <a:pt x="0" y="6576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17055" y="5061463"/>
            <a:ext cx="123698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PP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cells:</a:t>
            </a:r>
            <a:r>
              <a:rPr sz="13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secreting  pancreatic 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polypeptide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248546"/>
            <a:ext cx="2689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914400"/>
            <a:ext cx="87630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837" y="909637"/>
            <a:ext cx="8772525" cy="5800725"/>
          </a:xfrm>
          <a:custGeom>
            <a:avLst/>
            <a:gdLst/>
            <a:ahLst/>
            <a:cxnLst/>
            <a:rect l="l" t="t" r="r" b="b"/>
            <a:pathLst>
              <a:path w="8772525" h="5800725">
                <a:moveTo>
                  <a:pt x="0" y="5800725"/>
                </a:moveTo>
                <a:lnTo>
                  <a:pt x="8772525" y="5800725"/>
                </a:lnTo>
                <a:lnTo>
                  <a:pt x="8772525" y="0"/>
                </a:lnTo>
                <a:lnTo>
                  <a:pt x="0" y="0"/>
                </a:lnTo>
                <a:lnTo>
                  <a:pt x="0" y="5800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248546"/>
            <a:ext cx="2689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914400"/>
            <a:ext cx="88392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" y="909637"/>
            <a:ext cx="8848725" cy="5800725"/>
          </a:xfrm>
          <a:custGeom>
            <a:avLst/>
            <a:gdLst/>
            <a:ahLst/>
            <a:cxnLst/>
            <a:rect l="l" t="t" r="r" b="b"/>
            <a:pathLst>
              <a:path w="8848725" h="5800725">
                <a:moveTo>
                  <a:pt x="0" y="5800725"/>
                </a:moveTo>
                <a:lnTo>
                  <a:pt x="8848725" y="5800725"/>
                </a:lnTo>
                <a:lnTo>
                  <a:pt x="8848725" y="0"/>
                </a:lnTo>
                <a:lnTo>
                  <a:pt x="0" y="0"/>
                </a:lnTo>
                <a:lnTo>
                  <a:pt x="0" y="5800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248546"/>
            <a:ext cx="2689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914400"/>
            <a:ext cx="86868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837" y="909637"/>
            <a:ext cx="8696325" cy="5724525"/>
          </a:xfrm>
          <a:custGeom>
            <a:avLst/>
            <a:gdLst/>
            <a:ahLst/>
            <a:cxnLst/>
            <a:rect l="l" t="t" r="r" b="b"/>
            <a:pathLst>
              <a:path w="8696325" h="5724525">
                <a:moveTo>
                  <a:pt x="0" y="5724525"/>
                </a:moveTo>
                <a:lnTo>
                  <a:pt x="8696325" y="5724525"/>
                </a:lnTo>
                <a:lnTo>
                  <a:pt x="8696325" y="0"/>
                </a:lnTo>
                <a:lnTo>
                  <a:pt x="0" y="0"/>
                </a:lnTo>
                <a:lnTo>
                  <a:pt x="0" y="5724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14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All The Best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248546"/>
            <a:ext cx="2689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905000"/>
            <a:ext cx="4719955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Location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thyroid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5"/>
              </a:spcBef>
              <a:buChar char="-"/>
              <a:tabLst>
                <a:tab pos="462280" algn="l"/>
              </a:tabLst>
            </a:pPr>
            <a:r>
              <a:rPr sz="1600" spc="-10" dirty="0">
                <a:latin typeface="Calibri"/>
                <a:cs typeface="Calibri"/>
              </a:rPr>
              <a:t>Anteriorly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neck.</a:t>
            </a:r>
            <a:endParaRPr sz="16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4"/>
              </a:spcBef>
              <a:buChar char="-"/>
              <a:tabLst>
                <a:tab pos="462280" algn="l"/>
              </a:tabLst>
            </a:pPr>
            <a:r>
              <a:rPr lang="en-US" sz="1600" spc="-15" dirty="0">
                <a:latin typeface="Calibri"/>
                <a:cs typeface="Calibri"/>
              </a:rPr>
              <a:t>F</a:t>
            </a:r>
            <a:r>
              <a:rPr sz="1600" spc="-15" dirty="0" smtClean="0">
                <a:latin typeface="Calibri"/>
                <a:cs typeface="Calibri"/>
              </a:rPr>
              <a:t>rom </a:t>
            </a:r>
            <a:r>
              <a:rPr sz="1600" spc="-10" dirty="0">
                <a:latin typeface="Calibri"/>
                <a:cs typeface="Calibri"/>
              </a:rPr>
              <a:t>level </a:t>
            </a:r>
            <a:r>
              <a:rPr sz="1600" spc="-5" dirty="0">
                <a:latin typeface="Calibri"/>
                <a:cs typeface="Calibri"/>
              </a:rPr>
              <a:t>of C5-T1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vertebrae.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Shape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thyroid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5715" lvl="1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90220" algn="l"/>
              </a:tabLst>
            </a:pPr>
            <a:r>
              <a:rPr sz="1600" b="1" spc="-25" dirty="0">
                <a:latin typeface="Calibri"/>
                <a:cs typeface="Calibri"/>
              </a:rPr>
              <a:t>Two </a:t>
            </a:r>
            <a:r>
              <a:rPr sz="1600" b="1" spc="-5" dirty="0">
                <a:latin typeface="Calibri"/>
                <a:cs typeface="Calibri"/>
              </a:rPr>
              <a:t>lobes: </a:t>
            </a:r>
            <a:r>
              <a:rPr sz="1600" spc="-5" dirty="0">
                <a:latin typeface="Calibri"/>
                <a:cs typeface="Calibri"/>
              </a:rPr>
              <a:t>right and </a:t>
            </a:r>
            <a:r>
              <a:rPr sz="1600" spc="-10" dirty="0">
                <a:latin typeface="Calibri"/>
                <a:cs typeface="Calibri"/>
              </a:rPr>
              <a:t>left connected at </a:t>
            </a:r>
            <a:r>
              <a:rPr sz="1600" spc="-5" dirty="0">
                <a:latin typeface="Calibri"/>
                <a:cs typeface="Calibri"/>
              </a:rPr>
              <a:t>the center  </a:t>
            </a:r>
            <a:r>
              <a:rPr sz="1600" spc="-10" dirty="0">
                <a:latin typeface="Calibri"/>
                <a:cs typeface="Calibri"/>
              </a:rPr>
              <a:t>by isthmus </a:t>
            </a:r>
            <a:r>
              <a:rPr sz="1600" spc="-5" dirty="0">
                <a:latin typeface="Calibri"/>
                <a:cs typeface="Calibri"/>
              </a:rPr>
              <a:t>(anterior </a:t>
            </a:r>
            <a:r>
              <a:rPr sz="160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second and </a:t>
            </a:r>
            <a:r>
              <a:rPr sz="1600" spc="-10" dirty="0">
                <a:latin typeface="Calibri"/>
                <a:cs typeface="Calibri"/>
              </a:rPr>
              <a:t>third tracheal  </a:t>
            </a:r>
            <a:r>
              <a:rPr sz="1600" spc="-5" dirty="0">
                <a:latin typeface="Calibri"/>
                <a:cs typeface="Calibri"/>
              </a:rPr>
              <a:t>rings).</a:t>
            </a:r>
            <a:endParaRPr sz="16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0"/>
              </a:spcBef>
              <a:buChar char="-"/>
              <a:tabLst>
                <a:tab pos="530860" algn="l"/>
              </a:tabLst>
            </a:pPr>
            <a:r>
              <a:rPr sz="1600" spc="-5" dirty="0">
                <a:latin typeface="Calibri"/>
                <a:cs typeface="Calibri"/>
              </a:rPr>
              <a:t>The gland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surrounded </a:t>
            </a:r>
            <a:r>
              <a:rPr sz="1600" spc="-5" dirty="0">
                <a:latin typeface="Calibri"/>
                <a:cs typeface="Calibri"/>
              </a:rPr>
              <a:t>by a </a:t>
            </a:r>
            <a:r>
              <a:rPr sz="1600" spc="-10" dirty="0">
                <a:latin typeface="Calibri"/>
                <a:cs typeface="Calibri"/>
              </a:rPr>
              <a:t>fibrous capsule.  External 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capsule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pretracheal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fascia.</a:t>
            </a:r>
            <a:endParaRPr sz="1600" dirty="0">
              <a:latin typeface="Calibri"/>
              <a:cs typeface="Calibri"/>
            </a:endParaRPr>
          </a:p>
          <a:p>
            <a:pPr marL="355600" marR="6350" lvl="1" algn="just">
              <a:lnSpc>
                <a:spcPct val="100000"/>
              </a:lnSpc>
              <a:spcBef>
                <a:spcPts val="385"/>
              </a:spcBef>
              <a:buFont typeface="Calibri"/>
              <a:buChar char="-"/>
              <a:tabLst>
                <a:tab pos="526415" algn="l"/>
              </a:tabLst>
            </a:pPr>
            <a:r>
              <a:rPr sz="1600" b="1" spc="-5" dirty="0">
                <a:latin typeface="Calibri"/>
                <a:cs typeface="Calibri"/>
              </a:rPr>
              <a:t>Note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15" dirty="0">
                <a:latin typeface="Calibri"/>
                <a:cs typeface="Calibri"/>
              </a:rPr>
              <a:t>parathyroid </a:t>
            </a:r>
            <a:r>
              <a:rPr sz="1600" spc="-10" dirty="0">
                <a:latin typeface="Calibri"/>
                <a:cs typeface="Calibri"/>
              </a:rPr>
              <a:t>glands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embedded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the  posterior </a:t>
            </a:r>
            <a:r>
              <a:rPr sz="1600" spc="-5" dirty="0">
                <a:latin typeface="Calibri"/>
                <a:cs typeface="Calibri"/>
              </a:rPr>
              <a:t>wall </a:t>
            </a:r>
            <a:r>
              <a:rPr sz="1600" spc="-10" dirty="0">
                <a:latin typeface="Calibri"/>
                <a:cs typeface="Calibri"/>
              </a:rPr>
              <a:t>(aspect)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5" dirty="0">
                <a:latin typeface="Calibri"/>
                <a:cs typeface="Calibri"/>
              </a:rPr>
              <a:t>thyroid </a:t>
            </a:r>
            <a:r>
              <a:rPr sz="1600" spc="-5" dirty="0">
                <a:latin typeface="Calibri"/>
                <a:cs typeface="Calibri"/>
              </a:rPr>
              <a:t>gland. </a:t>
            </a:r>
            <a:r>
              <a:rPr sz="1600" spc="-10" dirty="0">
                <a:latin typeface="Calibri"/>
                <a:cs typeface="Calibri"/>
              </a:rPr>
              <a:t>During  surgery (thyroidectomy) we must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careful not </a:t>
            </a:r>
            <a:r>
              <a:rPr sz="1600" spc="-15" dirty="0">
                <a:latin typeface="Calibri"/>
                <a:cs typeface="Calibri"/>
              </a:rPr>
              <a:t>to  remove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posterior </a:t>
            </a:r>
            <a:r>
              <a:rPr sz="1600" spc="-5" dirty="0">
                <a:latin typeface="Calibri"/>
                <a:cs typeface="Calibri"/>
              </a:rPr>
              <a:t>part of the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gland.</a:t>
            </a:r>
            <a:endParaRPr sz="1600" dirty="0">
              <a:latin typeface="Calibri"/>
              <a:cs typeface="Calibri"/>
            </a:endParaRPr>
          </a:p>
          <a:p>
            <a:pPr marL="481965" lvl="1" indent="-126364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82600" algn="l"/>
              </a:tabLst>
            </a:pPr>
            <a:r>
              <a:rPr sz="1600" b="1" spc="-5" dirty="0">
                <a:latin typeface="Calibri"/>
                <a:cs typeface="Calibri"/>
              </a:rPr>
              <a:t>Note</a:t>
            </a:r>
            <a:r>
              <a:rPr sz="1600" spc="-5" dirty="0">
                <a:latin typeface="Calibri"/>
                <a:cs typeface="Calibri"/>
              </a:rPr>
              <a:t>: the </a:t>
            </a:r>
            <a:r>
              <a:rPr sz="1600" spc="-15" dirty="0">
                <a:latin typeface="Calibri"/>
                <a:cs typeface="Calibri"/>
              </a:rPr>
              <a:t>thyroid </a:t>
            </a:r>
            <a:r>
              <a:rPr sz="1600" spc="-5" dirty="0">
                <a:latin typeface="Calibri"/>
                <a:cs typeface="Calibri"/>
              </a:rPr>
              <a:t>gland </a:t>
            </a:r>
            <a:r>
              <a:rPr sz="1600" spc="-10" dirty="0">
                <a:latin typeface="Calibri"/>
                <a:cs typeface="Calibri"/>
              </a:rPr>
              <a:t>moves </a:t>
            </a:r>
            <a:r>
              <a:rPr sz="1600" spc="-5" dirty="0">
                <a:latin typeface="Calibri"/>
                <a:cs typeface="Calibri"/>
              </a:rPr>
              <a:t>(up &amp; down)   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when</a:t>
            </a:r>
          </a:p>
          <a:p>
            <a:pPr marL="355600" algn="just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you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swallow.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8190" y="1681162"/>
            <a:ext cx="3586734" cy="405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9173" y="1671573"/>
            <a:ext cx="3600450" cy="4072254"/>
          </a:xfrm>
          <a:custGeom>
            <a:avLst/>
            <a:gdLst/>
            <a:ahLst/>
            <a:cxnLst/>
            <a:rect l="l" t="t" r="r" b="b"/>
            <a:pathLst>
              <a:path w="3600450" h="4072254">
                <a:moveTo>
                  <a:pt x="0" y="4072001"/>
                </a:moveTo>
                <a:lnTo>
                  <a:pt x="3600450" y="4072001"/>
                </a:lnTo>
                <a:lnTo>
                  <a:pt x="3600450" y="0"/>
                </a:lnTo>
                <a:lnTo>
                  <a:pt x="0" y="0"/>
                </a:lnTo>
                <a:lnTo>
                  <a:pt x="0" y="40720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11323"/>
            <a:ext cx="6629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871473"/>
            <a:ext cx="8605520" cy="247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Structural relations to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thyroid</a:t>
            </a:r>
            <a:r>
              <a:rPr sz="16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lvl="1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62280" algn="l"/>
              </a:tabLst>
            </a:pPr>
            <a:r>
              <a:rPr sz="1600" b="1" spc="-5" dirty="0" smtClean="0">
                <a:latin typeface="Calibri"/>
                <a:cs typeface="Calibri"/>
              </a:rPr>
              <a:t>Medially</a:t>
            </a:r>
            <a:r>
              <a:rPr sz="1600" spc="-5" dirty="0" smtClean="0">
                <a:latin typeface="Calibri"/>
                <a:cs typeface="Calibri"/>
              </a:rPr>
              <a:t>:</a:t>
            </a:r>
            <a:endParaRPr lang="en-US" sz="1600" dirty="0">
              <a:latin typeface="Calibri"/>
              <a:cs typeface="Calibri"/>
            </a:endParaRPr>
          </a:p>
          <a:p>
            <a:pPr marL="812800" lvl="2">
              <a:spcBef>
                <a:spcPts val="384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u="sng" spc="-10" dirty="0" smtClean="0">
                <a:latin typeface="Calibri"/>
                <a:cs typeface="Calibri"/>
              </a:rPr>
              <a:t>Upper </a:t>
            </a:r>
            <a:r>
              <a:rPr sz="1600" u="sng" spc="-5" dirty="0">
                <a:latin typeface="Calibri"/>
                <a:cs typeface="Calibri"/>
              </a:rPr>
              <a:t>part</a:t>
            </a:r>
            <a:r>
              <a:rPr sz="1600" spc="-5" dirty="0">
                <a:latin typeface="Calibri"/>
                <a:cs typeface="Calibri"/>
              </a:rPr>
              <a:t>: the middle </a:t>
            </a:r>
            <a:r>
              <a:rPr sz="1600" spc="-10" dirty="0">
                <a:latin typeface="Calibri"/>
                <a:cs typeface="Calibri"/>
              </a:rPr>
              <a:t>constrictor </a:t>
            </a:r>
            <a:r>
              <a:rPr sz="1600" spc="-5" dirty="0">
                <a:latin typeface="Calibri"/>
                <a:cs typeface="Calibri"/>
              </a:rPr>
              <a:t>muscle of the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pharynx</a:t>
            </a:r>
            <a:endParaRPr lang="en-US" sz="1600" spc="-5" dirty="0" smtClean="0">
              <a:latin typeface="Calibri"/>
              <a:cs typeface="Calibri"/>
            </a:endParaRPr>
          </a:p>
          <a:p>
            <a:pPr marL="812800" lvl="2">
              <a:spcBef>
                <a:spcPts val="384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u="sng" spc="-5" dirty="0" smtClean="0">
                <a:latin typeface="Calibri"/>
                <a:cs typeface="Calibri"/>
              </a:rPr>
              <a:t>Lower </a:t>
            </a:r>
            <a:r>
              <a:rPr sz="1600" u="sng" spc="-5" dirty="0">
                <a:latin typeface="Calibri"/>
                <a:cs typeface="Calibri"/>
              </a:rPr>
              <a:t>part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20" dirty="0">
                <a:latin typeface="Calibri"/>
                <a:cs typeface="Calibri"/>
              </a:rPr>
              <a:t>Trachea, </a:t>
            </a:r>
            <a:r>
              <a:rPr sz="1600" spc="-5" dirty="0">
                <a:latin typeface="Calibri"/>
                <a:cs typeface="Calibri"/>
              </a:rPr>
              <a:t>esophagus and between </a:t>
            </a:r>
            <a:r>
              <a:rPr sz="1600" dirty="0">
                <a:latin typeface="Calibri"/>
                <a:cs typeface="Calibri"/>
              </a:rPr>
              <a:t>them is </a:t>
            </a:r>
            <a:r>
              <a:rPr sz="1600" spc="-10" dirty="0">
                <a:latin typeface="Calibri"/>
                <a:cs typeface="Calibri"/>
              </a:rPr>
              <a:t>recurrent </a:t>
            </a:r>
            <a:r>
              <a:rPr sz="1600" spc="-5" dirty="0">
                <a:latin typeface="Calibri"/>
                <a:cs typeface="Calibri"/>
              </a:rPr>
              <a:t>laryngeal nerve (resulting 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hoarseness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paralysis </a:t>
            </a:r>
            <a:r>
              <a:rPr sz="1600" spc="-5" dirty="0">
                <a:latin typeface="Calibri"/>
                <a:cs typeface="Calibri"/>
              </a:rPr>
              <a:t>of all laryngeal muscles </a:t>
            </a:r>
            <a:r>
              <a:rPr sz="1600" spc="-15" dirty="0">
                <a:latin typeface="Calibri"/>
                <a:cs typeface="Calibri"/>
              </a:rPr>
              <a:t>except </a:t>
            </a:r>
            <a:r>
              <a:rPr sz="1600" spc="-10" dirty="0">
                <a:latin typeface="Calibri"/>
                <a:cs typeface="Calibri"/>
              </a:rPr>
              <a:t>cricothyroid </a:t>
            </a:r>
            <a:r>
              <a:rPr sz="1600" spc="-5" dirty="0">
                <a:latin typeface="Calibri"/>
                <a:cs typeface="Calibri"/>
              </a:rPr>
              <a:t>muscle </a:t>
            </a:r>
            <a:r>
              <a:rPr sz="1600" dirty="0">
                <a:latin typeface="Calibri"/>
                <a:cs typeface="Calibri"/>
              </a:rPr>
              <a:t>if  </a:t>
            </a:r>
            <a:r>
              <a:rPr sz="1600" spc="-5" dirty="0">
                <a:latin typeface="Calibri"/>
                <a:cs typeface="Calibri"/>
              </a:rPr>
              <a:t>damaged).</a:t>
            </a:r>
            <a:endParaRPr sz="1600" dirty="0">
              <a:latin typeface="Calibri"/>
              <a:cs typeface="Calibri"/>
            </a:endParaRPr>
          </a:p>
          <a:p>
            <a:pPr marL="355600" marR="6350" lvl="1">
              <a:lnSpc>
                <a:spcPct val="100000"/>
              </a:lnSpc>
              <a:spcBef>
                <a:spcPts val="380"/>
              </a:spcBef>
              <a:buFont typeface="Calibri"/>
              <a:buChar char="-"/>
              <a:tabLst>
                <a:tab pos="550545" algn="l"/>
                <a:tab pos="551180" algn="l"/>
                <a:tab pos="1547495" algn="l"/>
                <a:tab pos="2510155" algn="l"/>
                <a:tab pos="3303270" algn="l"/>
                <a:tab pos="4377690" algn="l"/>
                <a:tab pos="5543550" algn="l"/>
                <a:tab pos="6912609" algn="l"/>
                <a:tab pos="7531734" algn="l"/>
                <a:tab pos="8325484" algn="l"/>
              </a:tabLst>
            </a:pP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or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h</a:t>
            </a:r>
            <a:r>
              <a:rPr sz="1600" spc="-3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oi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muscles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(o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h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oi</a:t>
            </a:r>
            <a:r>
              <a:rPr sz="160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h</a:t>
            </a:r>
            <a:r>
              <a:rPr sz="1600" spc="-3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oi</a:t>
            </a:r>
            <a:r>
              <a:rPr sz="1600" spc="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no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30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oi</a:t>
            </a:r>
            <a:r>
              <a:rPr sz="1600" spc="0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)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hese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mus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  </a:t>
            </a:r>
            <a:r>
              <a:rPr sz="1600" spc="-10" dirty="0">
                <a:latin typeface="Calibri"/>
                <a:cs typeface="Calibri"/>
              </a:rPr>
              <a:t>innervated by </a:t>
            </a:r>
            <a:r>
              <a:rPr sz="1600" spc="-5" dirty="0">
                <a:latin typeface="Calibri"/>
                <a:cs typeface="Calibri"/>
              </a:rPr>
              <a:t>the (ansa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cervicalis).</a:t>
            </a:r>
            <a:endParaRPr sz="1600" dirty="0">
              <a:latin typeface="Calibri"/>
              <a:cs typeface="Calibri"/>
            </a:endParaRPr>
          </a:p>
          <a:p>
            <a:pPr marL="486409" lvl="1" indent="-130810">
              <a:lnSpc>
                <a:spcPct val="100000"/>
              </a:lnSpc>
              <a:spcBef>
                <a:spcPts val="385"/>
              </a:spcBef>
              <a:buFont typeface="Calibri"/>
              <a:buChar char="-"/>
              <a:tabLst>
                <a:tab pos="487045" algn="l"/>
              </a:tabLst>
            </a:pPr>
            <a:r>
              <a:rPr sz="1600" b="1" spc="-10" dirty="0">
                <a:latin typeface="Calibri"/>
                <a:cs typeface="Calibri"/>
              </a:rPr>
              <a:t>Posteriorly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carotid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sheath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(consisting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common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carotid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artery,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internal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jugular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vein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vagus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nerve)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7391" y="3437890"/>
            <a:ext cx="3268345" cy="326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4437" y="3424237"/>
            <a:ext cx="3286125" cy="3286125"/>
          </a:xfrm>
          <a:custGeom>
            <a:avLst/>
            <a:gdLst/>
            <a:ahLst/>
            <a:cxnLst/>
            <a:rect l="l" t="t" r="r" b="b"/>
            <a:pathLst>
              <a:path w="3286125" h="3286125">
                <a:moveTo>
                  <a:pt x="0" y="3286125"/>
                </a:moveTo>
                <a:lnTo>
                  <a:pt x="3286125" y="3286125"/>
                </a:lnTo>
                <a:lnTo>
                  <a:pt x="3286125" y="0"/>
                </a:lnTo>
                <a:lnTo>
                  <a:pt x="0" y="0"/>
                </a:lnTo>
                <a:lnTo>
                  <a:pt x="0" y="3286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5683" y="3432175"/>
            <a:ext cx="3272916" cy="327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7173" y="3424237"/>
            <a:ext cx="3286125" cy="3286125"/>
          </a:xfrm>
          <a:custGeom>
            <a:avLst/>
            <a:gdLst/>
            <a:ahLst/>
            <a:cxnLst/>
            <a:rect l="l" t="t" r="r" b="b"/>
            <a:pathLst>
              <a:path w="3286125" h="3286125">
                <a:moveTo>
                  <a:pt x="0" y="3286125"/>
                </a:moveTo>
                <a:lnTo>
                  <a:pt x="3286125" y="3286125"/>
                </a:lnTo>
                <a:lnTo>
                  <a:pt x="3286125" y="0"/>
                </a:lnTo>
                <a:lnTo>
                  <a:pt x="0" y="0"/>
                </a:lnTo>
                <a:lnTo>
                  <a:pt x="0" y="3286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038600" y="65532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637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295400"/>
            <a:ext cx="7924800" cy="476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Vasculature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thyroid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 gland:</a:t>
            </a:r>
            <a:endParaRPr sz="22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62280" algn="l"/>
              </a:tabLst>
            </a:pPr>
            <a:r>
              <a:rPr sz="2200" b="1" spc="-5" dirty="0">
                <a:latin typeface="Calibri"/>
                <a:cs typeface="Calibri"/>
              </a:rPr>
              <a:t>Arterial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supply:</a:t>
            </a:r>
            <a:endParaRPr lang="en-US" sz="2200" b="1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4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2200" u="sng" spc="-5" dirty="0" smtClean="0">
                <a:latin typeface="Calibri"/>
                <a:cs typeface="Calibri"/>
              </a:rPr>
              <a:t>Superior </a:t>
            </a:r>
            <a:r>
              <a:rPr sz="2200" u="sng" spc="-10" dirty="0">
                <a:latin typeface="Calibri"/>
                <a:cs typeface="Calibri"/>
              </a:rPr>
              <a:t>thyroid </a:t>
            </a:r>
            <a:r>
              <a:rPr sz="2200" u="sng" spc="-5" dirty="0">
                <a:latin typeface="Calibri"/>
                <a:cs typeface="Calibri"/>
              </a:rPr>
              <a:t>artery</a:t>
            </a:r>
            <a:r>
              <a:rPr sz="2200" spc="-5" dirty="0">
                <a:latin typeface="Calibri"/>
                <a:cs typeface="Calibri"/>
              </a:rPr>
              <a:t> which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branch </a:t>
            </a:r>
            <a:r>
              <a:rPr sz="2200" spc="-5" dirty="0">
                <a:latin typeface="Calibri"/>
                <a:cs typeface="Calibri"/>
              </a:rPr>
              <a:t>from the  </a:t>
            </a:r>
            <a:r>
              <a:rPr sz="2200" spc="-10" dirty="0">
                <a:latin typeface="Calibri"/>
                <a:cs typeface="Calibri"/>
              </a:rPr>
              <a:t>external carotid </a:t>
            </a:r>
            <a:r>
              <a:rPr sz="2200" spc="-20" dirty="0">
                <a:latin typeface="Calibri"/>
                <a:cs typeface="Calibri"/>
              </a:rPr>
              <a:t>artery. </a:t>
            </a:r>
            <a:r>
              <a:rPr sz="2200" spc="-5" dirty="0">
                <a:latin typeface="Calibri"/>
                <a:cs typeface="Calibri"/>
              </a:rPr>
              <a:t>(note: superior laryngeal nerve  </a:t>
            </a:r>
            <a:r>
              <a:rPr sz="2200" spc="-10" dirty="0">
                <a:latin typeface="Calibri"/>
                <a:cs typeface="Calibri"/>
              </a:rPr>
              <a:t>passes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superior </a:t>
            </a:r>
            <a:r>
              <a:rPr sz="2200" spc="-15" dirty="0">
                <a:latin typeface="Calibri"/>
                <a:cs typeface="Calibri"/>
              </a:rPr>
              <a:t>thyroid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artery</a:t>
            </a:r>
            <a:r>
              <a:rPr sz="2200" spc="-5" dirty="0" smtClean="0">
                <a:latin typeface="Calibri"/>
                <a:cs typeface="Calibri"/>
              </a:rPr>
              <a:t>).</a:t>
            </a:r>
            <a:endParaRPr lang="en-US" sz="22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4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2200" u="sng" spc="-10" dirty="0" smtClean="0">
                <a:latin typeface="Calibri"/>
                <a:cs typeface="Calibri"/>
              </a:rPr>
              <a:t>Inferior </a:t>
            </a:r>
            <a:r>
              <a:rPr sz="2200" u="sng" spc="-15" dirty="0">
                <a:latin typeface="Calibri"/>
                <a:cs typeface="Calibri"/>
              </a:rPr>
              <a:t>thyroid </a:t>
            </a:r>
            <a:r>
              <a:rPr sz="2200" u="sng" spc="-5" dirty="0">
                <a:latin typeface="Calibri"/>
                <a:cs typeface="Calibri"/>
              </a:rPr>
              <a:t>artery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branch </a:t>
            </a:r>
            <a:r>
              <a:rPr sz="2200" spc="-5" dirty="0">
                <a:latin typeface="Calibri"/>
                <a:cs typeface="Calibri"/>
              </a:rPr>
              <a:t>from  </a:t>
            </a:r>
            <a:r>
              <a:rPr sz="2200" spc="-10" dirty="0">
                <a:latin typeface="Calibri"/>
                <a:cs typeface="Calibri"/>
              </a:rPr>
              <a:t>thyrocervical </a:t>
            </a:r>
            <a:r>
              <a:rPr sz="2200" spc="-5" dirty="0">
                <a:latin typeface="Calibri"/>
                <a:cs typeface="Calibri"/>
              </a:rPr>
              <a:t>trunk which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turn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branch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10" dirty="0">
                <a:latin typeface="Calibri"/>
                <a:cs typeface="Calibri"/>
              </a:rPr>
              <a:t>subclavian </a:t>
            </a:r>
            <a:r>
              <a:rPr sz="2200" spc="-20" dirty="0">
                <a:latin typeface="Calibri"/>
                <a:cs typeface="Calibri"/>
              </a:rPr>
              <a:t>artery.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(note: </a:t>
            </a:r>
            <a:r>
              <a:rPr sz="2200" spc="-10" dirty="0">
                <a:latin typeface="Calibri"/>
                <a:cs typeface="Calibri"/>
              </a:rPr>
              <a:t>recurrent </a:t>
            </a:r>
            <a:r>
              <a:rPr sz="2200" spc="-5" dirty="0">
                <a:latin typeface="Calibri"/>
                <a:cs typeface="Calibri"/>
              </a:rPr>
              <a:t>laryngeal nerve  </a:t>
            </a:r>
            <a:r>
              <a:rPr sz="2200" spc="-10" dirty="0">
                <a:latin typeface="Calibri"/>
                <a:cs typeface="Calibri"/>
              </a:rPr>
              <a:t>passes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inferior </a:t>
            </a:r>
            <a:r>
              <a:rPr sz="2200" spc="-15" dirty="0">
                <a:latin typeface="Calibri"/>
                <a:cs typeface="Calibri"/>
              </a:rPr>
              <a:t>thyroid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artery).</a:t>
            </a:r>
            <a:endParaRPr sz="22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0"/>
              </a:spcBef>
              <a:buFont typeface="Calibri"/>
              <a:buChar char="-"/>
              <a:tabLst>
                <a:tab pos="462280" algn="l"/>
              </a:tabLst>
            </a:pPr>
            <a:r>
              <a:rPr sz="2200" b="1" spc="-25" dirty="0">
                <a:latin typeface="Calibri"/>
                <a:cs typeface="Calibri"/>
              </a:rPr>
              <a:t>Venous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drainage:</a:t>
            </a:r>
            <a:endParaRPr lang="en-US" sz="2200" b="1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0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2200" u="sng" spc="-5" dirty="0" smtClean="0">
                <a:latin typeface="Calibri"/>
                <a:cs typeface="Calibri"/>
              </a:rPr>
              <a:t>Superior </a:t>
            </a:r>
            <a:r>
              <a:rPr sz="2200" u="sng" spc="-15" dirty="0">
                <a:latin typeface="Calibri"/>
                <a:cs typeface="Calibri"/>
              </a:rPr>
              <a:t>thyroid </a:t>
            </a:r>
            <a:r>
              <a:rPr sz="2200" u="sng" spc="-5" dirty="0">
                <a:latin typeface="Calibri"/>
                <a:cs typeface="Calibri"/>
              </a:rPr>
              <a:t>vein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drains into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internal  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jugular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vein.</a:t>
            </a:r>
            <a:endParaRPr lang="en-US" sz="22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0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2200" u="sng" spc="-5" dirty="0" smtClean="0">
                <a:latin typeface="Calibri"/>
                <a:cs typeface="Calibri"/>
              </a:rPr>
              <a:t>Middle </a:t>
            </a:r>
            <a:r>
              <a:rPr sz="2200" u="sng" spc="-15" dirty="0">
                <a:latin typeface="Calibri"/>
                <a:cs typeface="Calibri"/>
              </a:rPr>
              <a:t>thyroid </a:t>
            </a:r>
            <a:r>
              <a:rPr sz="2200" u="sng" spc="-5" dirty="0">
                <a:latin typeface="Calibri"/>
                <a:cs typeface="Calibri"/>
              </a:rPr>
              <a:t>vein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drains </a:t>
            </a:r>
            <a:r>
              <a:rPr sz="2200" spc="-15" dirty="0">
                <a:latin typeface="Calibri"/>
                <a:cs typeface="Calibri"/>
              </a:rPr>
              <a:t>into </a:t>
            </a:r>
            <a:r>
              <a:rPr sz="2200" spc="-10" dirty="0">
                <a:latin typeface="Calibri"/>
                <a:cs typeface="Calibri"/>
              </a:rPr>
              <a:t>the internal jugular  </a:t>
            </a:r>
            <a:r>
              <a:rPr sz="2200" spc="-5" dirty="0" smtClean="0">
                <a:latin typeface="Calibri"/>
                <a:cs typeface="Calibri"/>
              </a:rPr>
              <a:t>vein.</a:t>
            </a:r>
            <a:endParaRPr lang="en-US" sz="22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380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lang="en-US" sz="2200" u="sng" spc="-10" dirty="0" smtClean="0">
                <a:latin typeface="Calibri"/>
                <a:cs typeface="Calibri"/>
              </a:rPr>
              <a:t>I</a:t>
            </a:r>
            <a:r>
              <a:rPr sz="2200" u="sng" spc="-10" dirty="0" smtClean="0">
                <a:latin typeface="Calibri"/>
                <a:cs typeface="Calibri"/>
              </a:rPr>
              <a:t>nferior </a:t>
            </a:r>
            <a:r>
              <a:rPr sz="2200" u="sng" spc="-15" dirty="0">
                <a:latin typeface="Calibri"/>
                <a:cs typeface="Calibri"/>
              </a:rPr>
              <a:t>thyroid </a:t>
            </a:r>
            <a:r>
              <a:rPr sz="2200" u="sng" spc="-5" dirty="0">
                <a:latin typeface="Calibri"/>
                <a:cs typeface="Calibri"/>
              </a:rPr>
              <a:t>vein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drains </a:t>
            </a:r>
            <a:r>
              <a:rPr sz="2200" spc="-15" dirty="0">
                <a:latin typeface="Calibri"/>
                <a:cs typeface="Calibri"/>
              </a:rPr>
              <a:t>into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brachiocephalic  </a:t>
            </a:r>
            <a:r>
              <a:rPr sz="2200" spc="-5" dirty="0">
                <a:latin typeface="Calibri"/>
                <a:cs typeface="Calibri"/>
              </a:rPr>
              <a:t>vein.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04800" y="2637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30722" name="Picture 2" descr="http://www.endocrinesurgeon.co.uk/images/stories/content/thyroid-blood-sup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72350" cy="55220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72200" y="1600200"/>
            <a:ext cx="2057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267200"/>
            <a:ext cx="1447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2057400"/>
            <a:ext cx="19050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657600"/>
            <a:ext cx="1066800" cy="609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5181600"/>
            <a:ext cx="14478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314" y="553346"/>
            <a:ext cx="26904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4267200" y="304800"/>
            <a:ext cx="4624705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2373" y="300037"/>
            <a:ext cx="4634230" cy="6334125"/>
          </a:xfrm>
          <a:custGeom>
            <a:avLst/>
            <a:gdLst/>
            <a:ahLst/>
            <a:cxnLst/>
            <a:rect l="l" t="t" r="r" b="b"/>
            <a:pathLst>
              <a:path w="4634230" h="6334125">
                <a:moveTo>
                  <a:pt x="0" y="6334125"/>
                </a:moveTo>
                <a:lnTo>
                  <a:pt x="4634230" y="6334125"/>
                </a:lnTo>
                <a:lnTo>
                  <a:pt x="4634230" y="0"/>
                </a:lnTo>
                <a:lnTo>
                  <a:pt x="0" y="0"/>
                </a:lnTo>
                <a:lnTo>
                  <a:pt x="0" y="6334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1938654"/>
            <a:ext cx="3560445" cy="221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0995" marR="5080" indent="-1358265">
              <a:lnSpc>
                <a:spcPct val="100000"/>
              </a:lnSpc>
            </a:pPr>
            <a:r>
              <a:rPr sz="1600" b="1" u="heavy" spc="-5" dirty="0">
                <a:latin typeface="Calibri"/>
                <a:cs typeface="Calibri"/>
              </a:rPr>
              <a:t>Dissection of </a:t>
            </a:r>
            <a:r>
              <a:rPr sz="1600" b="1" u="heavy" spc="-10" dirty="0">
                <a:latin typeface="Calibri"/>
                <a:cs typeface="Calibri"/>
              </a:rPr>
              <a:t>the anterior </a:t>
            </a:r>
            <a:r>
              <a:rPr sz="1600" b="1" u="heavy" spc="-5" dirty="0">
                <a:latin typeface="Calibri"/>
                <a:cs typeface="Calibri"/>
              </a:rPr>
              <a:t>neck </a:t>
            </a:r>
            <a:r>
              <a:rPr sz="1600" b="1" u="heavy" spc="-15" dirty="0">
                <a:latin typeface="Calibri"/>
                <a:cs typeface="Calibri"/>
              </a:rPr>
              <a:t>(thyroid  </a:t>
            </a:r>
            <a:r>
              <a:rPr sz="1600" b="1" u="heavy" spc="-10" dirty="0">
                <a:latin typeface="Calibri"/>
                <a:cs typeface="Calibri"/>
              </a:rPr>
              <a:t>gland).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Both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Internal </a:t>
            </a:r>
            <a:r>
              <a:rPr sz="1600" spc="-5" dirty="0">
                <a:latin typeface="Calibri"/>
                <a:cs typeface="Calibri"/>
              </a:rPr>
              <a:t>jugular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vein</a:t>
            </a:r>
            <a:endParaRPr sz="1600" dirty="0">
              <a:latin typeface="Calibri"/>
              <a:cs typeface="Calibri"/>
            </a:endParaRPr>
          </a:p>
          <a:p>
            <a:pPr marL="283210" indent="-270510">
              <a:lnSpc>
                <a:spcPct val="100000"/>
              </a:lnSpc>
              <a:buAutoNum type="arabicParenBoth"/>
              <a:tabLst>
                <a:tab pos="283845" algn="l"/>
              </a:tabLst>
            </a:pPr>
            <a:r>
              <a:rPr sz="1600" spc="-10" dirty="0">
                <a:latin typeface="Calibri"/>
                <a:cs typeface="Calibri"/>
              </a:rPr>
              <a:t>Common carotid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artery</a:t>
            </a:r>
            <a:endParaRPr sz="1600" dirty="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buAutoNum type="arabicParenBoth"/>
              <a:tabLst>
                <a:tab pos="284480" algn="l"/>
              </a:tabLst>
            </a:pPr>
            <a:r>
              <a:rPr sz="1600" spc="-15" dirty="0">
                <a:latin typeface="Calibri"/>
                <a:cs typeface="Calibri"/>
              </a:rPr>
              <a:t>Thyroid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cartilage</a:t>
            </a:r>
            <a:endParaRPr sz="1600" dirty="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buAutoNum type="arabicParenBoth"/>
              <a:tabLst>
                <a:tab pos="284480" algn="l"/>
              </a:tabLst>
            </a:pPr>
            <a:r>
              <a:rPr sz="1600" spc="-10" dirty="0">
                <a:latin typeface="Calibri"/>
                <a:cs typeface="Calibri"/>
              </a:rPr>
              <a:t>Left </a:t>
            </a:r>
            <a:r>
              <a:rPr sz="1600" spc="-5" dirty="0">
                <a:latin typeface="Calibri"/>
                <a:cs typeface="Calibri"/>
              </a:rPr>
              <a:t>lobe of the </a:t>
            </a:r>
            <a:r>
              <a:rPr sz="1600" spc="-15" dirty="0">
                <a:latin typeface="Calibri"/>
                <a:cs typeface="Calibri"/>
              </a:rPr>
              <a:t>thyroid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gland</a:t>
            </a:r>
            <a:endParaRPr sz="1600" dirty="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buAutoNum type="arabicParenBoth"/>
              <a:tabLst>
                <a:tab pos="284480" algn="l"/>
              </a:tabLst>
            </a:pPr>
            <a:r>
              <a:rPr sz="1600" spc="-10" dirty="0">
                <a:latin typeface="Calibri"/>
                <a:cs typeface="Calibri"/>
              </a:rPr>
              <a:t>Thyroglossal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duct</a:t>
            </a:r>
            <a:endParaRPr sz="1600" dirty="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buAutoNum type="arabicParenBoth"/>
              <a:tabLst>
                <a:tab pos="284480" algn="l"/>
              </a:tabLst>
            </a:pPr>
            <a:r>
              <a:rPr sz="1600" spc="-10" dirty="0">
                <a:latin typeface="Calibri"/>
                <a:cs typeface="Calibri"/>
              </a:rPr>
              <a:t>Hyoid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bone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5410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23873"/>
            <a:ext cx="4948555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Posterior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triangle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neck: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6985" lvl="1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68630" algn="l"/>
              </a:tabLst>
            </a:pPr>
            <a:r>
              <a:rPr sz="1600" b="1" spc="-5" dirty="0">
                <a:latin typeface="Calibri"/>
                <a:cs typeface="Calibri"/>
              </a:rPr>
              <a:t>Boundaries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10" dirty="0">
                <a:latin typeface="Calibri"/>
                <a:cs typeface="Calibri"/>
              </a:rPr>
              <a:t>Posterior </a:t>
            </a:r>
            <a:r>
              <a:rPr sz="1600" spc="-5" dirty="0">
                <a:latin typeface="Calibri"/>
                <a:cs typeface="Calibri"/>
              </a:rPr>
              <a:t>border of </a:t>
            </a:r>
            <a:r>
              <a:rPr sz="1600" spc="-10" dirty="0">
                <a:latin typeface="Calibri"/>
                <a:cs typeface="Calibri"/>
              </a:rPr>
              <a:t>SCM </a:t>
            </a:r>
            <a:r>
              <a:rPr sz="1600" spc="-5" dirty="0">
                <a:latin typeface="Calibri"/>
                <a:cs typeface="Calibri"/>
              </a:rPr>
              <a:t>muscle, </a:t>
            </a:r>
            <a:r>
              <a:rPr sz="1600" spc="-10" dirty="0">
                <a:latin typeface="Calibri"/>
                <a:cs typeface="Calibri"/>
              </a:rPr>
              <a:t>Anterior  border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trapezius </a:t>
            </a:r>
            <a:r>
              <a:rPr sz="1600" spc="-5" dirty="0">
                <a:latin typeface="Calibri"/>
                <a:cs typeface="Calibri"/>
              </a:rPr>
              <a:t>muscle, </a:t>
            </a:r>
            <a:r>
              <a:rPr sz="1600" spc="-10" dirty="0">
                <a:latin typeface="Calibri"/>
                <a:cs typeface="Calibri"/>
              </a:rPr>
              <a:t>Middle third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clavicle  </a:t>
            </a:r>
            <a:r>
              <a:rPr sz="1600" spc="-20" dirty="0">
                <a:latin typeface="Calibri"/>
                <a:cs typeface="Calibri"/>
              </a:rPr>
              <a:t>inferiorly.</a:t>
            </a:r>
            <a:endParaRPr sz="16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500380" algn="l"/>
              </a:tabLst>
            </a:pPr>
            <a:r>
              <a:rPr sz="1600" b="1" spc="-5" dirty="0">
                <a:latin typeface="Calibri"/>
                <a:cs typeface="Calibri"/>
              </a:rPr>
              <a:t>Brachial </a:t>
            </a:r>
            <a:r>
              <a:rPr sz="1600" b="1" spc="-15" dirty="0">
                <a:latin typeface="Calibri"/>
                <a:cs typeface="Calibri"/>
              </a:rPr>
              <a:t>plexus </a:t>
            </a:r>
            <a:r>
              <a:rPr lang="en-US" sz="1600" spc="-15" dirty="0" smtClean="0">
                <a:latin typeface="Calibri"/>
                <a:cs typeface="Calibri"/>
              </a:rPr>
              <a:t>is </a:t>
            </a:r>
            <a:r>
              <a:rPr sz="1600" spc="-10" dirty="0" smtClean="0">
                <a:latin typeface="Calibri"/>
                <a:cs typeface="Calibri"/>
              </a:rPr>
              <a:t>located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occipital </a:t>
            </a:r>
            <a:r>
              <a:rPr sz="1600" spc="-5" dirty="0">
                <a:latin typeface="Calibri"/>
                <a:cs typeface="Calibri"/>
              </a:rPr>
              <a:t>triangle.  </a:t>
            </a:r>
            <a:r>
              <a:rPr lang="en-US" sz="1600" spc="-10" dirty="0" smtClean="0">
                <a:latin typeface="Calibri"/>
                <a:cs typeface="Calibri"/>
              </a:rPr>
              <a:t>It </a:t>
            </a:r>
            <a:r>
              <a:rPr sz="1600" spc="-5" dirty="0" smtClean="0">
                <a:latin typeface="Calibri"/>
                <a:cs typeface="Calibri"/>
              </a:rPr>
              <a:t>suppl</a:t>
            </a:r>
            <a:r>
              <a:rPr lang="en-US" sz="1600" spc="-5" dirty="0" smtClean="0">
                <a:latin typeface="Calibri"/>
                <a:cs typeface="Calibri"/>
              </a:rPr>
              <a:t>ies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upper </a:t>
            </a:r>
            <a:r>
              <a:rPr sz="1600" spc="-5" dirty="0" smtClean="0">
                <a:latin typeface="Calibri"/>
                <a:cs typeface="Calibri"/>
              </a:rPr>
              <a:t>limb </a:t>
            </a:r>
            <a:r>
              <a:rPr sz="1600" spc="-15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when </a:t>
            </a:r>
            <a:r>
              <a:rPr lang="en-US" sz="1600" spc="-10" dirty="0" smtClean="0">
                <a:latin typeface="Calibri"/>
                <a:cs typeface="Calibri"/>
              </a:rPr>
              <a:t>It is </a:t>
            </a:r>
            <a:r>
              <a:rPr sz="1600" spc="-10" dirty="0" smtClean="0">
                <a:latin typeface="Calibri"/>
                <a:cs typeface="Calibri"/>
              </a:rPr>
              <a:t>injured</a:t>
            </a:r>
            <a:r>
              <a:rPr sz="1600" spc="-10" dirty="0">
                <a:latin typeface="Calibri"/>
                <a:cs typeface="Calibri"/>
              </a:rPr>
              <a:t>, </a:t>
            </a:r>
            <a:r>
              <a:rPr sz="1600" spc="-5" dirty="0">
                <a:latin typeface="Calibri"/>
                <a:cs typeface="Calibri"/>
              </a:rPr>
              <a:t>signs and </a:t>
            </a:r>
            <a:r>
              <a:rPr sz="1600" spc="-15" dirty="0">
                <a:latin typeface="Calibri"/>
                <a:cs typeface="Calibri"/>
              </a:rPr>
              <a:t>symptoms </a:t>
            </a:r>
            <a:r>
              <a:rPr sz="1600" spc="-10" dirty="0">
                <a:latin typeface="Calibri"/>
                <a:cs typeface="Calibri"/>
              </a:rPr>
              <a:t>can </a:t>
            </a:r>
            <a:r>
              <a:rPr sz="1600" spc="-15" dirty="0">
                <a:latin typeface="Calibri"/>
                <a:cs typeface="Calibri"/>
              </a:rPr>
              <a:t>range </a:t>
            </a:r>
            <a:r>
              <a:rPr sz="1600" spc="-10" dirty="0">
                <a:latin typeface="Calibri"/>
                <a:cs typeface="Calibri"/>
              </a:rPr>
              <a:t>from complete  paralysis to anesthesia </a:t>
            </a:r>
            <a:r>
              <a:rPr sz="1600" spc="-15" dirty="0">
                <a:latin typeface="Calibri"/>
                <a:cs typeface="Calibri"/>
              </a:rPr>
              <a:t>(Policeman’s </a:t>
            </a:r>
            <a:r>
              <a:rPr sz="1600" dirty="0">
                <a:latin typeface="Calibri"/>
                <a:cs typeface="Calibri"/>
              </a:rPr>
              <a:t>tip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hand).</a:t>
            </a:r>
            <a:endParaRPr sz="1600" dirty="0">
              <a:latin typeface="Calibri"/>
              <a:cs typeface="Calibri"/>
            </a:endParaRPr>
          </a:p>
          <a:p>
            <a:pPr marL="355600" marR="5715" lvl="1" algn="just">
              <a:lnSpc>
                <a:spcPct val="100000"/>
              </a:lnSpc>
              <a:spcBef>
                <a:spcPts val="385"/>
              </a:spcBef>
              <a:buFont typeface="Calibri"/>
              <a:buChar char="-"/>
              <a:tabLst>
                <a:tab pos="483870" algn="l"/>
              </a:tabLst>
            </a:pPr>
            <a:r>
              <a:rPr sz="1600" b="1" spc="-10" dirty="0">
                <a:latin typeface="Calibri"/>
                <a:cs typeface="Calibri"/>
              </a:rPr>
              <a:t>Spinal accessory </a:t>
            </a:r>
            <a:r>
              <a:rPr sz="1600" b="1" spc="-5" dirty="0">
                <a:latin typeface="Calibri"/>
                <a:cs typeface="Calibri"/>
              </a:rPr>
              <a:t>nerve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also located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occipital  </a:t>
            </a:r>
            <a:r>
              <a:rPr sz="1600" spc="-5" dirty="0">
                <a:latin typeface="Calibri"/>
                <a:cs typeface="Calibri"/>
              </a:rPr>
              <a:t>triangle and </a:t>
            </a:r>
            <a:r>
              <a:rPr sz="1600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innervates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SCM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trapezius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muscles.</a:t>
            </a:r>
            <a:endParaRPr sz="16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500380" algn="l"/>
              </a:tabLst>
            </a:pPr>
            <a:r>
              <a:rPr sz="1600" b="1" spc="-5" dirty="0">
                <a:latin typeface="Calibri"/>
                <a:cs typeface="Calibri"/>
              </a:rPr>
              <a:t>Note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10" dirty="0">
                <a:latin typeface="Calibri"/>
                <a:cs typeface="Calibri"/>
              </a:rPr>
              <a:t>external </a:t>
            </a:r>
            <a:r>
              <a:rPr sz="1600" spc="-5" dirty="0">
                <a:latin typeface="Calibri"/>
                <a:cs typeface="Calibri"/>
              </a:rPr>
              <a:t>jugular </a:t>
            </a:r>
            <a:r>
              <a:rPr sz="1600" spc="-10" dirty="0">
                <a:latin typeface="Calibri"/>
                <a:cs typeface="Calibri"/>
              </a:rPr>
              <a:t>vein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found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occipital  </a:t>
            </a:r>
            <a:r>
              <a:rPr sz="1600" spc="-5" dirty="0">
                <a:latin typeface="Calibri"/>
                <a:cs typeface="Calibri"/>
              </a:rPr>
              <a:t>triangle.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2740" y="155320"/>
            <a:ext cx="3502660" cy="3197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5373" y="147573"/>
            <a:ext cx="3514725" cy="3209925"/>
          </a:xfrm>
          <a:custGeom>
            <a:avLst/>
            <a:gdLst/>
            <a:ahLst/>
            <a:cxnLst/>
            <a:rect l="l" t="t" r="r" b="b"/>
            <a:pathLst>
              <a:path w="3514725" h="3209925">
                <a:moveTo>
                  <a:pt x="0" y="3209925"/>
                </a:moveTo>
                <a:lnTo>
                  <a:pt x="3514725" y="3209925"/>
                </a:lnTo>
                <a:lnTo>
                  <a:pt x="3514725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2740" y="3508121"/>
            <a:ext cx="3496310" cy="31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5373" y="3500437"/>
            <a:ext cx="3508375" cy="3209925"/>
          </a:xfrm>
          <a:custGeom>
            <a:avLst/>
            <a:gdLst/>
            <a:ahLst/>
            <a:cxnLst/>
            <a:rect l="l" t="t" r="r" b="b"/>
            <a:pathLst>
              <a:path w="3508375" h="3209925">
                <a:moveTo>
                  <a:pt x="0" y="3209925"/>
                </a:moveTo>
                <a:lnTo>
                  <a:pt x="3508375" y="3209925"/>
                </a:lnTo>
                <a:lnTo>
                  <a:pt x="3508375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0" y="43434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7200" y="59436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6"/>
                </a:lnTo>
                <a:lnTo>
                  <a:pt x="11065" y="293638"/>
                </a:lnTo>
                <a:lnTo>
                  <a:pt x="24426" y="252502"/>
                </a:lnTo>
                <a:lnTo>
                  <a:pt x="42587" y="213443"/>
                </a:lnTo>
                <a:lnTo>
                  <a:pt x="65234" y="176747"/>
                </a:lnTo>
                <a:lnTo>
                  <a:pt x="92053" y="142701"/>
                </a:lnTo>
                <a:lnTo>
                  <a:pt x="122729" y="111590"/>
                </a:lnTo>
                <a:lnTo>
                  <a:pt x="156949" y="83699"/>
                </a:lnTo>
                <a:lnTo>
                  <a:pt x="194399" y="59315"/>
                </a:lnTo>
                <a:lnTo>
                  <a:pt x="234764" y="38724"/>
                </a:lnTo>
                <a:lnTo>
                  <a:pt x="277731" y="22211"/>
                </a:lnTo>
                <a:lnTo>
                  <a:pt x="322985" y="10062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2"/>
                </a:lnTo>
                <a:lnTo>
                  <a:pt x="560468" y="22211"/>
                </a:lnTo>
                <a:lnTo>
                  <a:pt x="603435" y="38724"/>
                </a:lnTo>
                <a:lnTo>
                  <a:pt x="643800" y="59315"/>
                </a:lnTo>
                <a:lnTo>
                  <a:pt x="681250" y="83699"/>
                </a:lnTo>
                <a:lnTo>
                  <a:pt x="715470" y="111590"/>
                </a:lnTo>
                <a:lnTo>
                  <a:pt x="746146" y="142701"/>
                </a:lnTo>
                <a:lnTo>
                  <a:pt x="772965" y="176747"/>
                </a:lnTo>
                <a:lnTo>
                  <a:pt x="795612" y="213443"/>
                </a:lnTo>
                <a:lnTo>
                  <a:pt x="813773" y="252502"/>
                </a:lnTo>
                <a:lnTo>
                  <a:pt x="827134" y="293638"/>
                </a:lnTo>
                <a:lnTo>
                  <a:pt x="835381" y="336566"/>
                </a:lnTo>
                <a:lnTo>
                  <a:pt x="838200" y="381000"/>
                </a:lnTo>
                <a:lnTo>
                  <a:pt x="835381" y="425433"/>
                </a:lnTo>
                <a:lnTo>
                  <a:pt x="827134" y="468361"/>
                </a:lnTo>
                <a:lnTo>
                  <a:pt x="813773" y="509497"/>
                </a:lnTo>
                <a:lnTo>
                  <a:pt x="795612" y="548556"/>
                </a:lnTo>
                <a:lnTo>
                  <a:pt x="772965" y="585252"/>
                </a:lnTo>
                <a:lnTo>
                  <a:pt x="746146" y="619298"/>
                </a:lnTo>
                <a:lnTo>
                  <a:pt x="715470" y="650409"/>
                </a:lnTo>
                <a:lnTo>
                  <a:pt x="681250" y="678300"/>
                </a:lnTo>
                <a:lnTo>
                  <a:pt x="643800" y="702684"/>
                </a:lnTo>
                <a:lnTo>
                  <a:pt x="603435" y="723275"/>
                </a:lnTo>
                <a:lnTo>
                  <a:pt x="560468" y="739788"/>
                </a:lnTo>
                <a:lnTo>
                  <a:pt x="515214" y="751937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7"/>
                </a:lnTo>
                <a:lnTo>
                  <a:pt x="277731" y="739788"/>
                </a:lnTo>
                <a:lnTo>
                  <a:pt x="234764" y="723275"/>
                </a:lnTo>
                <a:lnTo>
                  <a:pt x="194399" y="702684"/>
                </a:lnTo>
                <a:lnTo>
                  <a:pt x="156949" y="678300"/>
                </a:lnTo>
                <a:lnTo>
                  <a:pt x="122729" y="650409"/>
                </a:lnTo>
                <a:lnTo>
                  <a:pt x="92053" y="619298"/>
                </a:lnTo>
                <a:lnTo>
                  <a:pt x="65234" y="585252"/>
                </a:lnTo>
                <a:lnTo>
                  <a:pt x="42587" y="548556"/>
                </a:lnTo>
                <a:lnTo>
                  <a:pt x="24426" y="509497"/>
                </a:lnTo>
                <a:lnTo>
                  <a:pt x="11065" y="468361"/>
                </a:lnTo>
                <a:lnTo>
                  <a:pt x="2818" y="425433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2413" y="4269866"/>
            <a:ext cx="2892425" cy="2435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4437" y="4262437"/>
            <a:ext cx="2905125" cy="2447925"/>
          </a:xfrm>
          <a:custGeom>
            <a:avLst/>
            <a:gdLst/>
            <a:ahLst/>
            <a:cxnLst/>
            <a:rect l="l" t="t" r="r" b="b"/>
            <a:pathLst>
              <a:path w="2905125" h="2447925">
                <a:moveTo>
                  <a:pt x="0" y="2447925"/>
                </a:moveTo>
                <a:lnTo>
                  <a:pt x="2905125" y="2447925"/>
                </a:lnTo>
                <a:lnTo>
                  <a:pt x="2905125" y="0"/>
                </a:lnTo>
                <a:lnTo>
                  <a:pt x="0" y="0"/>
                </a:lnTo>
                <a:lnTo>
                  <a:pt x="0" y="2447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9377"/>
            <a:ext cx="5410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00073"/>
            <a:ext cx="5173980" cy="1733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Anterior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triangle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neck: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b="1" spc="-5" dirty="0" smtClean="0">
                <a:latin typeface="Calibri"/>
                <a:cs typeface="Calibri"/>
              </a:rPr>
              <a:t>Boundaries</a:t>
            </a:r>
            <a:r>
              <a:rPr sz="1600" spc="-5" dirty="0" smtClean="0">
                <a:latin typeface="Calibri"/>
                <a:cs typeface="Calibri"/>
              </a:rPr>
              <a:t>:</a:t>
            </a:r>
            <a:endParaRPr lang="en-US" sz="1600" dirty="0">
              <a:latin typeface="Calibri"/>
              <a:cs typeface="Calibri"/>
            </a:endParaRPr>
          </a:p>
          <a:p>
            <a:pPr marL="812800" lvl="1">
              <a:spcBef>
                <a:spcPts val="384"/>
              </a:spcBef>
              <a:buFont typeface="Arial" pitchFamily="34" charset="0"/>
              <a:buChar char="•"/>
            </a:pPr>
            <a:r>
              <a:rPr sz="1600" spc="-10" dirty="0" smtClean="0">
                <a:latin typeface="Calibri"/>
                <a:cs typeface="Calibri"/>
              </a:rPr>
              <a:t>Anterior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SCM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muscle.</a:t>
            </a:r>
            <a:endParaRPr lang="en-US" sz="1600" dirty="0">
              <a:latin typeface="Calibri"/>
              <a:cs typeface="Calibri"/>
            </a:endParaRPr>
          </a:p>
          <a:p>
            <a:pPr marL="812800" lvl="1">
              <a:spcBef>
                <a:spcPts val="384"/>
              </a:spcBef>
              <a:buFont typeface="Arial" pitchFamily="34" charset="0"/>
              <a:buChar char="•"/>
            </a:pPr>
            <a:r>
              <a:rPr sz="1600" spc="-5" dirty="0" smtClean="0">
                <a:latin typeface="Calibri"/>
                <a:cs typeface="Calibri"/>
              </a:rPr>
              <a:t>Midline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neck.</a:t>
            </a:r>
            <a:endParaRPr lang="en-US" sz="1600" dirty="0">
              <a:latin typeface="Calibri"/>
              <a:cs typeface="Calibri"/>
            </a:endParaRPr>
          </a:p>
          <a:p>
            <a:pPr marL="812800" lvl="1">
              <a:spcBef>
                <a:spcPts val="384"/>
              </a:spcBef>
              <a:buFont typeface="Arial" pitchFamily="34" charset="0"/>
              <a:buChar char="•"/>
            </a:pPr>
            <a:r>
              <a:rPr sz="1600" spc="-10" dirty="0" smtClean="0">
                <a:latin typeface="Calibri"/>
                <a:cs typeface="Calibri"/>
              </a:rPr>
              <a:t>Inferior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 the mandible </a:t>
            </a:r>
            <a:r>
              <a:rPr sz="1600" spc="-10" dirty="0">
                <a:latin typeface="Calibri"/>
                <a:cs typeface="Calibri"/>
              </a:rPr>
              <a:t>(lower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jaw</a:t>
            </a:r>
            <a:r>
              <a:rPr sz="1600" spc="-10" dirty="0" smtClean="0">
                <a:latin typeface="Calibri"/>
                <a:cs typeface="Calibri"/>
              </a:rPr>
              <a:t>).</a:t>
            </a:r>
            <a:endParaRPr lang="en-US" sz="1600" dirty="0">
              <a:latin typeface="Calibri"/>
              <a:cs typeface="Calibri"/>
            </a:endParaRPr>
          </a:p>
          <a:p>
            <a:pPr marL="812800" lvl="1">
              <a:spcBef>
                <a:spcPts val="384"/>
              </a:spcBef>
              <a:buFont typeface="Arial" pitchFamily="34" charset="0"/>
              <a:buChar char="•"/>
            </a:pPr>
            <a:r>
              <a:rPr sz="1600" spc="-10" dirty="0" smtClean="0">
                <a:latin typeface="Calibri"/>
                <a:cs typeface="Calibri"/>
              </a:rPr>
              <a:t>Apex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jugular </a:t>
            </a:r>
            <a:r>
              <a:rPr sz="1600" spc="-10" dirty="0">
                <a:latin typeface="Calibri"/>
                <a:cs typeface="Calibri"/>
              </a:rPr>
              <a:t>notch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manubrium 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sternum.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7820" y="228600"/>
            <a:ext cx="3497579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5373" y="223774"/>
            <a:ext cx="3514725" cy="2524125"/>
          </a:xfrm>
          <a:custGeom>
            <a:avLst/>
            <a:gdLst/>
            <a:ahLst/>
            <a:cxnLst/>
            <a:rect l="l" t="t" r="r" b="b"/>
            <a:pathLst>
              <a:path w="3514725" h="2524125">
                <a:moveTo>
                  <a:pt x="0" y="2524125"/>
                </a:moveTo>
                <a:lnTo>
                  <a:pt x="3514725" y="2524125"/>
                </a:lnTo>
                <a:lnTo>
                  <a:pt x="3514725" y="0"/>
                </a:lnTo>
                <a:lnTo>
                  <a:pt x="0" y="0"/>
                </a:lnTo>
                <a:lnTo>
                  <a:pt x="0" y="2524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7637" y="2962275"/>
          <a:ext cx="8762998" cy="3849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1987"/>
                <a:gridCol w="3898806"/>
                <a:gridCol w="2742205"/>
              </a:tblGrid>
              <a:tr h="527684">
                <a:tc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Subdivision of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anterior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triangle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Boundaries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solidFill>
                      <a:srgbClr val="C0504D"/>
                    </a:solidFill>
                  </a:tcPr>
                </a:tc>
              </a:tr>
              <a:tr h="1153477">
                <a:tc>
                  <a:txBody>
                    <a:bodyPr/>
                    <a:lstStyle/>
                    <a:p>
                      <a:pPr marL="8064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Submental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triangle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83185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apex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toward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jaw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symphysis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base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triangle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formed by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hyoid. From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both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sides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find 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anterior belly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digastric  muscle. The floor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formed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two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mylohyoid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muscles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meet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fibrous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raphe.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Submental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nodes.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Digastric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triangle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4455" indent="-34290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Inferior border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mandible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Anterior belly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digastric muscle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Posterior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belly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digastric  muscle.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001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394460" algn="l"/>
                          <a:tab pos="225107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lar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y)	gl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 with its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duct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Carotid</a:t>
                      </a:r>
                      <a:r>
                        <a:rPr sz="1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triangle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3820" indent="-34290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Superior belly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omohyoid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muscle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Anterior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border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SCM muscle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Posterior belly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 digastric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muscle.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937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Common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carotid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artery (injury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coma)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internal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jugular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vagus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nerve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705599"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Muscular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triangle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4455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Midline of 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neck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Superior belly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omohyoid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Anterior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border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SCM.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502610"/>
            <a:ext cx="2689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40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993255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Branches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external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carotid</a:t>
            </a:r>
            <a:r>
              <a:rPr sz="1600" b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artery: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09029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ISTER 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UCY’S </a:t>
            </a:r>
            <a:r>
              <a:rPr sz="1600" b="1" spc="-5" dirty="0"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OWDERED 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ACE 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FTEN 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TTRACTS </a:t>
            </a:r>
            <a:r>
              <a:rPr sz="1600" b="1" spc="-5" dirty="0"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EDICAL</a:t>
            </a:r>
            <a:r>
              <a:rPr sz="1600" spc="1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TUDENTS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93850" y="3117850"/>
          <a:ext cx="2819400" cy="2966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2362200"/>
              </a:tblGrid>
              <a:tr h="370839"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800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thyroid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Lingual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Posterior</a:t>
                      </a:r>
                      <a:r>
                        <a:rPr sz="18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auricular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Facial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Occipital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Ascending</a:t>
                      </a:r>
                      <a:r>
                        <a:rPr sz="1800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pharyngeal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Maxillary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Superficial</a:t>
                      </a:r>
                      <a:r>
                        <a:rPr sz="1800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temporal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572000" y="3124200"/>
            <a:ext cx="29718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7173" y="3119437"/>
            <a:ext cx="2981325" cy="2981325"/>
          </a:xfrm>
          <a:custGeom>
            <a:avLst/>
            <a:gdLst/>
            <a:ahLst/>
            <a:cxnLst/>
            <a:rect l="l" t="t" r="r" b="b"/>
            <a:pathLst>
              <a:path w="2981325" h="2981325">
                <a:moveTo>
                  <a:pt x="0" y="2981325"/>
                </a:moveTo>
                <a:lnTo>
                  <a:pt x="2981325" y="2981325"/>
                </a:lnTo>
                <a:lnTo>
                  <a:pt x="2981325" y="0"/>
                </a:lnTo>
                <a:lnTo>
                  <a:pt x="0" y="0"/>
                </a:lnTo>
                <a:lnTo>
                  <a:pt x="0" y="2981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1101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DEMO – I Thyroid Gland and Triangles of The Neck</vt:lpstr>
      <vt:lpstr>STATION - 1</vt:lpstr>
      <vt:lpstr>STATION - 1</vt:lpstr>
      <vt:lpstr>STATION - 1</vt:lpstr>
      <vt:lpstr>STATION - 1</vt:lpstr>
      <vt:lpstr>STATION - 1</vt:lpstr>
      <vt:lpstr>STATION - 2</vt:lpstr>
      <vt:lpstr>STATION - 2</vt:lpstr>
      <vt:lpstr>STATION - 2</vt:lpstr>
      <vt:lpstr>STATION - 3</vt:lpstr>
      <vt:lpstr>STATION - 3</vt:lpstr>
      <vt:lpstr>Station – 3 (Additional)</vt:lpstr>
      <vt:lpstr>STATION – 3 (additional)</vt:lpstr>
      <vt:lpstr>STATION - 4</vt:lpstr>
      <vt:lpstr>STATION - 4</vt:lpstr>
      <vt:lpstr>STATION - 4</vt:lpstr>
      <vt:lpstr>STATION - 4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III – Unit IV DEMO - I</dc:title>
  <dc:creator>user</dc:creator>
  <cp:lastModifiedBy>Ali Alhashili</cp:lastModifiedBy>
  <cp:revision>3</cp:revision>
  <dcterms:created xsi:type="dcterms:W3CDTF">2016-06-14T13:49:28Z</dcterms:created>
  <dcterms:modified xsi:type="dcterms:W3CDTF">2016-06-15T14:38:31Z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2016-06-14T00:00:00Z</vt:filetime>
  </property>
</Properties>
</file>