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62" r:id="rId9"/>
    <p:sldId id="263" r:id="rId10"/>
    <p:sldId id="264" r:id="rId11"/>
    <p:sldId id="286" r:id="rId12"/>
    <p:sldId id="266" r:id="rId13"/>
    <p:sldId id="267" r:id="rId14"/>
    <p:sldId id="287" r:id="rId15"/>
    <p:sldId id="28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9" r:id="rId27"/>
    <p:sldId id="280" r:id="rId28"/>
    <p:sldId id="281" r:id="rId29"/>
    <p:sldId id="282" r:id="rId30"/>
    <p:sldId id="283" r:id="rId31"/>
  </p:sldIdLst>
  <p:sldSz cx="9144000" cy="6858000" type="screen4x3"/>
  <p:notesSz cx="9144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22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00200" y="1485900"/>
            <a:ext cx="5943600" cy="3028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22860"/>
            <a:ext cx="8986520" cy="635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96692" y="994220"/>
            <a:ext cx="41506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 u="heavy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11/22/2015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838200"/>
            <a:ext cx="32353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 </a:t>
            </a: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6000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514600" y="1752600"/>
            <a:ext cx="4150614" cy="1869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10" dirty="0"/>
              <a:t>Colon, </a:t>
            </a:r>
            <a:r>
              <a:rPr spc="-15" dirty="0"/>
              <a:t>Rectum </a:t>
            </a:r>
            <a:r>
              <a:rPr spc="-5" dirty="0"/>
              <a:t>&amp; Anal</a:t>
            </a:r>
            <a:r>
              <a:rPr spc="40" dirty="0"/>
              <a:t> </a:t>
            </a:r>
            <a:r>
              <a:rPr spc="-10" dirty="0"/>
              <a:t>Canal</a:t>
            </a:r>
          </a:p>
          <a:p>
            <a:pPr algn="ctr">
              <a:lnSpc>
                <a:spcPct val="100000"/>
              </a:lnSpc>
              <a:spcBef>
                <a:spcPts val="1980"/>
              </a:spcBef>
            </a:pPr>
            <a:r>
              <a:rPr u="sng" spc="-5" dirty="0">
                <a:solidFill>
                  <a:srgbClr val="000000"/>
                </a:solidFill>
              </a:rPr>
              <a:t>Ali </a:t>
            </a:r>
            <a:r>
              <a:rPr u="sng" spc="-10" dirty="0">
                <a:solidFill>
                  <a:srgbClr val="000000"/>
                </a:solidFill>
              </a:rPr>
              <a:t>Jasim</a:t>
            </a:r>
            <a:r>
              <a:rPr u="sng" spc="-50" dirty="0">
                <a:solidFill>
                  <a:srgbClr val="000000"/>
                </a:solidFill>
              </a:rPr>
              <a:t> </a:t>
            </a:r>
            <a:r>
              <a:rPr u="sng" spc="-5" dirty="0">
                <a:solidFill>
                  <a:srgbClr val="000000"/>
                </a:solidFill>
              </a:rPr>
              <a:t>Alhashli</a:t>
            </a:r>
          </a:p>
          <a:p>
            <a:pPr marL="982344" marR="972819" indent="284480">
              <a:lnSpc>
                <a:spcPct val="120000"/>
              </a:lnSpc>
              <a:spcBef>
                <a:spcPts val="55"/>
              </a:spcBef>
            </a:pPr>
            <a:r>
              <a:rPr sz="2000" u="none" spc="-40" dirty="0">
                <a:solidFill>
                  <a:srgbClr val="000000"/>
                </a:solidFill>
              </a:rPr>
              <a:t>Year </a:t>
            </a:r>
            <a:r>
              <a:rPr sz="2000" u="none" dirty="0">
                <a:solidFill>
                  <a:srgbClr val="000000"/>
                </a:solidFill>
              </a:rPr>
              <a:t>III </a:t>
            </a:r>
            <a:r>
              <a:rPr sz="2000" u="none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sz="2000" u="none" dirty="0">
                <a:solidFill>
                  <a:srgbClr val="000000"/>
                </a:solidFill>
              </a:rPr>
              <a:t>Unit V  (GI &amp; </a:t>
            </a:r>
            <a:r>
              <a:rPr sz="2000" u="none" spc="-10" dirty="0">
                <a:solidFill>
                  <a:srgbClr val="000000"/>
                </a:solidFill>
              </a:rPr>
              <a:t>Renal</a:t>
            </a:r>
            <a:r>
              <a:rPr sz="2000" u="none" spc="-110" dirty="0">
                <a:solidFill>
                  <a:srgbClr val="000000"/>
                </a:solidFill>
              </a:rPr>
              <a:t> </a:t>
            </a:r>
            <a:r>
              <a:rPr sz="2000" u="none" spc="-10" dirty="0">
                <a:solidFill>
                  <a:srgbClr val="000000"/>
                </a:solidFill>
              </a:rPr>
              <a:t>Systems)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24200" y="3733800"/>
            <a:ext cx="281940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0800" y="1600200"/>
            <a:ext cx="2590800" cy="394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5850"/>
            <a:ext cx="6477000" cy="5162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 txBox="1">
            <a:spLocks noGrp="1"/>
          </p:cNvSpPr>
          <p:nvPr>
            <p:ph type="title"/>
          </p:nvPr>
        </p:nvSpPr>
        <p:spPr>
          <a:xfrm>
            <a:off x="0" y="321754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(The</a:t>
            </a:r>
            <a:r>
              <a:rPr sz="3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(The</a:t>
            </a:r>
            <a:r>
              <a:rPr sz="3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9347" t="16561" r="51274" b="23567"/>
          <a:stretch>
            <a:fillRect/>
          </a:stretch>
        </p:blipFill>
        <p:spPr bwMode="auto">
          <a:xfrm>
            <a:off x="2057400" y="762000"/>
            <a:ext cx="5105400" cy="5852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05600" y="63246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5257800"/>
            <a:ext cx="990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3600" y="3810000"/>
            <a:ext cx="685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3200400"/>
            <a:ext cx="838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2514600"/>
            <a:ext cx="914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2667000"/>
            <a:ext cx="762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4600" y="4572000"/>
            <a:ext cx="762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2860"/>
            <a:ext cx="9144000" cy="663770"/>
          </a:xfrm>
          <a:prstGeom prst="rect">
            <a:avLst/>
          </a:prstGeom>
        </p:spPr>
        <p:txBody>
          <a:bodyPr vert="horz" wrap="square" lIns="0" tIns="169671" rIns="0" bIns="0" rtlCol="0">
            <a:spAutoFit/>
          </a:bodyPr>
          <a:lstStyle/>
          <a:p>
            <a:pPr marL="578485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32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(Radiology)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 rot="16200000">
            <a:off x="1673949" y="688251"/>
            <a:ext cx="5867399" cy="6167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16200000">
            <a:off x="1749624" y="764976"/>
            <a:ext cx="5715000" cy="5861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0" y="22860"/>
            <a:ext cx="8915400" cy="663770"/>
          </a:xfrm>
          <a:prstGeom prst="rect">
            <a:avLst/>
          </a:prstGeom>
        </p:spPr>
        <p:txBody>
          <a:bodyPr vert="horz" wrap="square" lIns="0" tIns="169671" rIns="0" bIns="0" rtlCol="0">
            <a:spAutoFit/>
          </a:bodyPr>
          <a:lstStyle/>
          <a:p>
            <a:pPr marL="578485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32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(Radiology)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866" t="10612" r="17547" b="8075"/>
          <a:stretch>
            <a:fillRect/>
          </a:stretch>
        </p:blipFill>
        <p:spPr bwMode="auto">
          <a:xfrm>
            <a:off x="152400" y="152400"/>
            <a:ext cx="8839200" cy="646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454" t="25175" r="17395" b="9091"/>
          <a:stretch>
            <a:fillRect/>
          </a:stretch>
        </p:blipFill>
        <p:spPr bwMode="auto">
          <a:xfrm>
            <a:off x="304800" y="1066800"/>
            <a:ext cx="8534400" cy="5122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0" y="22860"/>
            <a:ext cx="8915400" cy="663770"/>
          </a:xfrm>
          <a:prstGeom prst="rect">
            <a:avLst/>
          </a:prstGeom>
        </p:spPr>
        <p:txBody>
          <a:bodyPr vert="horz" wrap="square" lIns="0" tIns="169671" rIns="0" bIns="0" rtlCol="0">
            <a:spAutoFit/>
          </a:bodyPr>
          <a:lstStyle/>
          <a:p>
            <a:pPr marL="578485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3200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(Radiology)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 rot="16200000">
            <a:off x="-3154823" y="3154823"/>
            <a:ext cx="68580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0883" t="13174" r="21183" b="7784"/>
          <a:stretch>
            <a:fillRect/>
          </a:stretch>
        </p:blipFill>
        <p:spPr bwMode="auto">
          <a:xfrm>
            <a:off x="685800" y="228600"/>
            <a:ext cx="8305800" cy="6432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817" t="22060" r="21898" b="28629"/>
          <a:stretch>
            <a:fillRect/>
          </a:stretch>
        </p:blipFill>
        <p:spPr bwMode="auto">
          <a:xfrm>
            <a:off x="685800" y="1219200"/>
            <a:ext cx="8229600" cy="4283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1774" t="34194" r="21613" b="16774"/>
          <a:stretch>
            <a:fillRect/>
          </a:stretch>
        </p:blipFill>
        <p:spPr bwMode="auto">
          <a:xfrm>
            <a:off x="1295400" y="304800"/>
            <a:ext cx="70866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4800" t="71111" r="21600" b="8978"/>
          <a:stretch>
            <a:fillRect/>
          </a:stretch>
        </p:blipFill>
        <p:spPr bwMode="auto">
          <a:xfrm>
            <a:off x="1295400" y="4648200"/>
            <a:ext cx="7086600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5071" t="9143" r="25429" b="5143"/>
          <a:stretch>
            <a:fillRect/>
          </a:stretch>
        </p:blipFill>
        <p:spPr bwMode="auto">
          <a:xfrm>
            <a:off x="1447800" y="228601"/>
            <a:ext cx="6705600" cy="6400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3257"/>
            <a:ext cx="91439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1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(Rectum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Anal</a:t>
            </a:r>
            <a:r>
              <a:rPr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25105"/>
            <a:ext cx="8073390" cy="5221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7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Rectum:</a:t>
            </a:r>
            <a:endParaRPr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marR="5080" lvl="1" algn="just">
              <a:lnSpc>
                <a:spcPct val="100000"/>
              </a:lnSpc>
              <a:spcBef>
                <a:spcPts val="385"/>
              </a:spcBef>
              <a:buChar char="-"/>
              <a:tabLst>
                <a:tab pos="476250" algn="l"/>
              </a:tabLst>
            </a:pPr>
            <a:r>
              <a:rPr sz="1700" dirty="0">
                <a:latin typeface="Calibri"/>
                <a:cs typeface="Calibri"/>
              </a:rPr>
              <a:t>It is </a:t>
            </a:r>
            <a:r>
              <a:rPr sz="1700" spc="-10" dirty="0">
                <a:latin typeface="Calibri"/>
                <a:cs typeface="Calibri"/>
              </a:rPr>
              <a:t>continuous </a:t>
            </a:r>
            <a:r>
              <a:rPr sz="1700" spc="-15" dirty="0">
                <a:latin typeface="Calibri"/>
                <a:cs typeface="Calibri"/>
              </a:rPr>
              <a:t>proximally </a:t>
            </a:r>
            <a:r>
              <a:rPr sz="1700" spc="-5" dirty="0">
                <a:latin typeface="Calibri"/>
                <a:cs typeface="Calibri"/>
              </a:rPr>
              <a:t>with the sigmoid colon </a:t>
            </a:r>
            <a:r>
              <a:rPr sz="1700" spc="-10" dirty="0">
                <a:latin typeface="Calibri"/>
                <a:cs typeface="Calibri"/>
              </a:rPr>
              <a:t>(rectosigmoid </a:t>
            </a:r>
            <a:r>
              <a:rPr sz="1700" spc="-5" dirty="0">
                <a:latin typeface="Calibri"/>
                <a:cs typeface="Calibri"/>
              </a:rPr>
              <a:t>junction </a:t>
            </a:r>
            <a:r>
              <a:rPr sz="1700" spc="-10" dirty="0">
                <a:latin typeface="Calibri"/>
                <a:cs typeface="Calibri"/>
              </a:rPr>
              <a:t>at </a:t>
            </a:r>
            <a:r>
              <a:rPr sz="1700" spc="-5" dirty="0">
                <a:latin typeface="Calibri"/>
                <a:cs typeface="Calibri"/>
              </a:rPr>
              <a:t>the level of </a:t>
            </a:r>
            <a:r>
              <a:rPr sz="1700" dirty="0">
                <a:latin typeface="Calibri"/>
                <a:cs typeface="Calibri"/>
              </a:rPr>
              <a:t>S3  </a:t>
            </a:r>
            <a:r>
              <a:rPr sz="1700" spc="-10" dirty="0">
                <a:latin typeface="Calibri"/>
                <a:cs typeface="Calibri"/>
              </a:rPr>
              <a:t>vertebra) </a:t>
            </a:r>
            <a:r>
              <a:rPr sz="1700" spc="-5" dirty="0">
                <a:latin typeface="Calibri"/>
                <a:cs typeface="Calibri"/>
              </a:rPr>
              <a:t>&amp; </a:t>
            </a:r>
            <a:r>
              <a:rPr sz="1700" spc="-10" dirty="0">
                <a:latin typeface="Calibri"/>
                <a:cs typeface="Calibri"/>
              </a:rPr>
              <a:t>distally </a:t>
            </a:r>
            <a:r>
              <a:rPr sz="1700" spc="-5" dirty="0">
                <a:latin typeface="Calibri"/>
                <a:cs typeface="Calibri"/>
              </a:rPr>
              <a:t>with the anal </a:t>
            </a:r>
            <a:r>
              <a:rPr sz="1700" spc="-10" dirty="0">
                <a:latin typeface="Calibri"/>
                <a:cs typeface="Calibri"/>
              </a:rPr>
              <a:t>canal (anorectal </a:t>
            </a:r>
            <a:r>
              <a:rPr sz="1700" spc="-15" dirty="0">
                <a:latin typeface="Calibri"/>
                <a:cs typeface="Calibri"/>
              </a:rPr>
              <a:t>flexure: </a:t>
            </a:r>
            <a:r>
              <a:rPr sz="1700" spc="-10" dirty="0">
                <a:latin typeface="Calibri"/>
                <a:cs typeface="Calibri"/>
              </a:rPr>
              <a:t>forming </a:t>
            </a:r>
            <a:r>
              <a:rPr sz="1700" spc="-5" dirty="0">
                <a:latin typeface="Calibri"/>
                <a:cs typeface="Calibri"/>
              </a:rPr>
              <a:t>a sharp </a:t>
            </a:r>
            <a:r>
              <a:rPr sz="1700" spc="-5" dirty="0" smtClean="0">
                <a:latin typeface="Calibri"/>
                <a:cs typeface="Calibri"/>
              </a:rPr>
              <a:t>80</a:t>
            </a:r>
            <a:r>
              <a:rPr lang="en-US" sz="1700" spc="-5" dirty="0" smtClean="0">
                <a:latin typeface="Calibri"/>
                <a:cs typeface="Calibri"/>
              </a:rPr>
              <a:t> </a:t>
            </a:r>
            <a:r>
              <a:rPr sz="1700" spc="-5" dirty="0" smtClean="0">
                <a:latin typeface="Calibri"/>
                <a:cs typeface="Calibri"/>
              </a:rPr>
              <a:t>angle </a:t>
            </a:r>
            <a:r>
              <a:rPr sz="1700" dirty="0">
                <a:latin typeface="Calibri"/>
                <a:cs typeface="Calibri"/>
              </a:rPr>
              <a:t>in </a:t>
            </a:r>
            <a:r>
              <a:rPr sz="1700" spc="-5" dirty="0">
                <a:latin typeface="Calibri"/>
                <a:cs typeface="Calibri"/>
              </a:rPr>
              <a:t>a  </a:t>
            </a:r>
            <a:r>
              <a:rPr sz="1700" spc="-10" dirty="0">
                <a:latin typeface="Calibri"/>
                <a:cs typeface="Calibri"/>
              </a:rPr>
              <a:t>posterior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direction).</a:t>
            </a:r>
            <a:endParaRPr sz="1700" dirty="0">
              <a:latin typeface="Calibri"/>
              <a:cs typeface="Calibri"/>
            </a:endParaRPr>
          </a:p>
          <a:p>
            <a:pPr marL="927100" marR="5715" lvl="2" algn="just">
              <a:lnSpc>
                <a:spcPct val="100000"/>
              </a:lnSpc>
              <a:spcBef>
                <a:spcPts val="384"/>
              </a:spcBef>
              <a:buFont typeface="Calibri"/>
              <a:buChar char="*"/>
              <a:tabLst>
                <a:tab pos="1137920" algn="l"/>
              </a:tabLst>
            </a:pPr>
            <a:r>
              <a:rPr sz="1700" b="1" u="heavy" spc="-10" dirty="0">
                <a:latin typeface="Calibri"/>
                <a:cs typeface="Calibri"/>
              </a:rPr>
              <a:t>Note</a:t>
            </a:r>
            <a:r>
              <a:rPr sz="1700" spc="-10" dirty="0">
                <a:latin typeface="Calibri"/>
                <a:cs typeface="Calibri"/>
              </a:rPr>
              <a:t>: anorectal </a:t>
            </a:r>
            <a:r>
              <a:rPr sz="1700" spc="-15" dirty="0">
                <a:latin typeface="Calibri"/>
                <a:cs typeface="Calibri"/>
              </a:rPr>
              <a:t>flexure </a:t>
            </a:r>
            <a:r>
              <a:rPr sz="1700" dirty="0">
                <a:latin typeface="Calibri"/>
                <a:cs typeface="Calibri"/>
              </a:rPr>
              <a:t>is </a:t>
            </a:r>
            <a:r>
              <a:rPr sz="1700" spc="-10" dirty="0">
                <a:latin typeface="Calibri"/>
                <a:cs typeface="Calibri"/>
              </a:rPr>
              <a:t>important </a:t>
            </a:r>
            <a:r>
              <a:rPr sz="1700" spc="-15" dirty="0">
                <a:latin typeface="Calibri"/>
                <a:cs typeface="Calibri"/>
              </a:rPr>
              <a:t>for fecal </a:t>
            </a:r>
            <a:r>
              <a:rPr sz="1700" spc="-10" dirty="0">
                <a:latin typeface="Calibri"/>
                <a:cs typeface="Calibri"/>
              </a:rPr>
              <a:t>continence. </a:t>
            </a:r>
            <a:r>
              <a:rPr sz="1700" spc="-5" dirty="0">
                <a:latin typeface="Calibri"/>
                <a:cs typeface="Calibri"/>
              </a:rPr>
              <a:t>This </a:t>
            </a:r>
            <a:r>
              <a:rPr sz="1700" spc="-15" dirty="0">
                <a:latin typeface="Calibri"/>
                <a:cs typeface="Calibri"/>
              </a:rPr>
              <a:t>flexure </a:t>
            </a:r>
            <a:r>
              <a:rPr sz="1700" dirty="0">
                <a:latin typeface="Calibri"/>
                <a:cs typeface="Calibri"/>
              </a:rPr>
              <a:t>is </a:t>
            </a:r>
            <a:r>
              <a:rPr sz="1700" spc="-5" dirty="0">
                <a:latin typeface="Calibri"/>
                <a:cs typeface="Calibri"/>
              </a:rPr>
              <a:t>also  </a:t>
            </a:r>
            <a:r>
              <a:rPr sz="1700" spc="-10" dirty="0">
                <a:latin typeface="Calibri"/>
                <a:cs typeface="Calibri"/>
              </a:rPr>
              <a:t>maintained by </a:t>
            </a:r>
            <a:r>
              <a:rPr sz="1700" spc="-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tonus </a:t>
            </a:r>
            <a:r>
              <a:rPr sz="1700" spc="-5" dirty="0">
                <a:latin typeface="Calibri"/>
                <a:cs typeface="Calibri"/>
              </a:rPr>
              <a:t>of the </a:t>
            </a:r>
            <a:r>
              <a:rPr sz="1700" spc="-10" dirty="0">
                <a:latin typeface="Calibri"/>
                <a:cs typeface="Calibri"/>
              </a:rPr>
              <a:t>puborectalis muscle. </a:t>
            </a:r>
            <a:r>
              <a:rPr sz="1700" spc="-5" dirty="0">
                <a:latin typeface="Calibri"/>
                <a:cs typeface="Calibri"/>
              </a:rPr>
              <a:t>During </a:t>
            </a:r>
            <a:r>
              <a:rPr sz="1700" spc="-10" dirty="0">
                <a:latin typeface="Calibri"/>
                <a:cs typeface="Calibri"/>
              </a:rPr>
              <a:t>defecation, </a:t>
            </a:r>
            <a:r>
              <a:rPr sz="1700" spc="-5" dirty="0">
                <a:latin typeface="Calibri"/>
                <a:cs typeface="Calibri"/>
              </a:rPr>
              <a:t>the  </a:t>
            </a:r>
            <a:r>
              <a:rPr sz="1700" spc="-10" dirty="0">
                <a:latin typeface="Calibri"/>
                <a:cs typeface="Calibri"/>
              </a:rPr>
              <a:t>relaxation </a:t>
            </a:r>
            <a:r>
              <a:rPr sz="1700" spc="-5" dirty="0">
                <a:latin typeface="Calibri"/>
                <a:cs typeface="Calibri"/>
              </a:rPr>
              <a:t>of </a:t>
            </a:r>
            <a:r>
              <a:rPr sz="1700" spc="-10" dirty="0">
                <a:latin typeface="Calibri"/>
                <a:cs typeface="Calibri"/>
              </a:rPr>
              <a:t>puborectalis </a:t>
            </a:r>
            <a:r>
              <a:rPr sz="1700" spc="-5" dirty="0">
                <a:latin typeface="Calibri"/>
                <a:cs typeface="Calibri"/>
              </a:rPr>
              <a:t>muscle </a:t>
            </a:r>
            <a:r>
              <a:rPr sz="1700" spc="-10" dirty="0">
                <a:latin typeface="Calibri"/>
                <a:cs typeface="Calibri"/>
              </a:rPr>
              <a:t>results </a:t>
            </a:r>
            <a:r>
              <a:rPr sz="1700" dirty="0">
                <a:latin typeface="Calibri"/>
                <a:cs typeface="Calibri"/>
              </a:rPr>
              <a:t>in </a:t>
            </a:r>
            <a:r>
              <a:rPr sz="1700" spc="-10" dirty="0">
                <a:latin typeface="Calibri"/>
                <a:cs typeface="Calibri"/>
              </a:rPr>
              <a:t>straightening </a:t>
            </a:r>
            <a:r>
              <a:rPr sz="1700" spc="-5" dirty="0">
                <a:latin typeface="Calibri"/>
                <a:cs typeface="Calibri"/>
              </a:rPr>
              <a:t>of the </a:t>
            </a:r>
            <a:r>
              <a:rPr sz="1700" spc="-10" dirty="0">
                <a:latin typeface="Calibri"/>
                <a:cs typeface="Calibri"/>
              </a:rPr>
              <a:t>anorectal        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junction.</a:t>
            </a:r>
            <a:endParaRPr sz="1700" dirty="0">
              <a:latin typeface="Calibri"/>
              <a:cs typeface="Calibri"/>
            </a:endParaRPr>
          </a:p>
          <a:p>
            <a:pPr marL="355600" marR="7620" lvl="1" algn="just">
              <a:lnSpc>
                <a:spcPct val="100000"/>
              </a:lnSpc>
              <a:spcBef>
                <a:spcPts val="384"/>
              </a:spcBef>
              <a:buChar char="-"/>
              <a:tabLst>
                <a:tab pos="473075" algn="l"/>
              </a:tabLst>
            </a:pPr>
            <a:r>
              <a:rPr sz="1700" dirty="0">
                <a:latin typeface="Calibri"/>
                <a:cs typeface="Calibri"/>
              </a:rPr>
              <a:t>In </a:t>
            </a:r>
            <a:r>
              <a:rPr sz="1700" spc="-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rectum, there are </a:t>
            </a:r>
            <a:r>
              <a:rPr sz="1700" spc="-5" dirty="0">
                <a:latin typeface="Calibri"/>
                <a:cs typeface="Calibri"/>
              </a:rPr>
              <a:t>three internal </a:t>
            </a:r>
            <a:r>
              <a:rPr sz="1700" spc="-15" dirty="0">
                <a:latin typeface="Calibri"/>
                <a:cs typeface="Calibri"/>
              </a:rPr>
              <a:t>folding </a:t>
            </a:r>
            <a:r>
              <a:rPr sz="1700" spc="-10" dirty="0">
                <a:latin typeface="Calibri"/>
                <a:cs typeface="Calibri"/>
              </a:rPr>
              <a:t>known </a:t>
            </a:r>
            <a:r>
              <a:rPr sz="1700" spc="-5" dirty="0">
                <a:latin typeface="Calibri"/>
                <a:cs typeface="Calibri"/>
              </a:rPr>
              <a:t>as </a:t>
            </a:r>
            <a:r>
              <a:rPr sz="1700" spc="-15" dirty="0">
                <a:latin typeface="Calibri"/>
                <a:cs typeface="Calibri"/>
              </a:rPr>
              <a:t>transverse </a:t>
            </a:r>
            <a:r>
              <a:rPr sz="1700" spc="-10" dirty="0">
                <a:latin typeface="Calibri"/>
                <a:cs typeface="Calibri"/>
              </a:rPr>
              <a:t>rectal </a:t>
            </a:r>
            <a:r>
              <a:rPr sz="1700" spc="-15" dirty="0">
                <a:latin typeface="Calibri"/>
                <a:cs typeface="Calibri"/>
              </a:rPr>
              <a:t>folds: </a:t>
            </a:r>
            <a:r>
              <a:rPr sz="1700" spc="-10" dirty="0">
                <a:latin typeface="Calibri"/>
                <a:cs typeface="Calibri"/>
              </a:rPr>
              <a:t>two </a:t>
            </a:r>
            <a:r>
              <a:rPr sz="1700" spc="-5" dirty="0">
                <a:latin typeface="Calibri"/>
                <a:cs typeface="Calibri"/>
              </a:rPr>
              <a:t>on </a:t>
            </a:r>
            <a:r>
              <a:rPr sz="1700" dirty="0">
                <a:latin typeface="Calibri"/>
                <a:cs typeface="Calibri"/>
              </a:rPr>
              <a:t>the  </a:t>
            </a:r>
            <a:r>
              <a:rPr sz="1700" spc="-10" dirty="0">
                <a:latin typeface="Calibri"/>
                <a:cs typeface="Calibri"/>
              </a:rPr>
              <a:t>left </a:t>
            </a:r>
            <a:r>
              <a:rPr sz="1700" spc="-5" dirty="0">
                <a:latin typeface="Calibri"/>
                <a:cs typeface="Calibri"/>
              </a:rPr>
              <a:t>and </a:t>
            </a:r>
            <a:r>
              <a:rPr sz="1700" spc="-10" dirty="0">
                <a:latin typeface="Calibri"/>
                <a:cs typeface="Calibri"/>
              </a:rPr>
              <a:t>one </a:t>
            </a:r>
            <a:r>
              <a:rPr sz="1700" spc="-5" dirty="0">
                <a:latin typeface="Calibri"/>
                <a:cs typeface="Calibri"/>
              </a:rPr>
              <a:t>on the right side.</a:t>
            </a:r>
            <a:endParaRPr sz="1700" dirty="0">
              <a:latin typeface="Calibri"/>
              <a:cs typeface="Calibri"/>
            </a:endParaRPr>
          </a:p>
          <a:p>
            <a:pPr marL="462280" lvl="1" indent="-106680" algn="just">
              <a:lnSpc>
                <a:spcPct val="100000"/>
              </a:lnSpc>
              <a:spcBef>
                <a:spcPts val="384"/>
              </a:spcBef>
              <a:buFont typeface="Calibri"/>
              <a:buChar char="-"/>
              <a:tabLst>
                <a:tab pos="462280" algn="l"/>
              </a:tabLst>
            </a:pPr>
            <a:r>
              <a:rPr sz="1700" b="1" spc="-10" dirty="0">
                <a:latin typeface="Calibri"/>
                <a:cs typeface="Calibri"/>
              </a:rPr>
              <a:t>The peritoneum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covers</a:t>
            </a:r>
            <a:r>
              <a:rPr sz="1700" spc="-15" dirty="0">
                <a:latin typeface="Calibri"/>
                <a:cs typeface="Calibri"/>
              </a:rPr>
              <a:t>:</a:t>
            </a:r>
            <a:endParaRPr sz="1700" dirty="0">
              <a:latin typeface="Calibri"/>
              <a:cs typeface="Calibri"/>
            </a:endParaRPr>
          </a:p>
          <a:p>
            <a:pPr marL="1073150" lvl="2" indent="-146050" algn="just">
              <a:lnSpc>
                <a:spcPct val="100000"/>
              </a:lnSpc>
              <a:spcBef>
                <a:spcPts val="385"/>
              </a:spcBef>
              <a:buChar char="*"/>
              <a:tabLst>
                <a:tab pos="1073785" algn="l"/>
              </a:tabLst>
            </a:pPr>
            <a:r>
              <a:rPr sz="1700" spc="-5" dirty="0">
                <a:latin typeface="Calibri"/>
                <a:cs typeface="Calibri"/>
              </a:rPr>
              <a:t>Anterior and </a:t>
            </a:r>
            <a:r>
              <a:rPr sz="1700" spc="-10" dirty="0">
                <a:latin typeface="Calibri"/>
                <a:cs typeface="Calibri"/>
              </a:rPr>
              <a:t>lateral surfaces </a:t>
            </a:r>
            <a:r>
              <a:rPr sz="1700" spc="-5" dirty="0">
                <a:latin typeface="Calibri"/>
                <a:cs typeface="Calibri"/>
              </a:rPr>
              <a:t>of the superior </a:t>
            </a:r>
            <a:r>
              <a:rPr sz="1700" spc="-10" dirty="0">
                <a:latin typeface="Calibri"/>
                <a:cs typeface="Calibri"/>
              </a:rPr>
              <a:t>third </a:t>
            </a:r>
            <a:r>
              <a:rPr sz="1700" spc="-5" dirty="0">
                <a:latin typeface="Calibri"/>
                <a:cs typeface="Calibri"/>
              </a:rPr>
              <a:t>of the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rectum.</a:t>
            </a:r>
            <a:endParaRPr sz="1700" dirty="0">
              <a:latin typeface="Calibri"/>
              <a:cs typeface="Calibri"/>
            </a:endParaRPr>
          </a:p>
          <a:p>
            <a:pPr marL="1073150" lvl="2" indent="-146050" algn="just">
              <a:lnSpc>
                <a:spcPct val="100000"/>
              </a:lnSpc>
              <a:spcBef>
                <a:spcPts val="384"/>
              </a:spcBef>
              <a:buChar char="*"/>
              <a:tabLst>
                <a:tab pos="1073785" algn="l"/>
              </a:tabLst>
            </a:pPr>
            <a:r>
              <a:rPr sz="1700" spc="-5" dirty="0">
                <a:latin typeface="Calibri"/>
                <a:cs typeface="Calibri"/>
              </a:rPr>
              <a:t>Only the </a:t>
            </a:r>
            <a:r>
              <a:rPr sz="1700" spc="-10" dirty="0">
                <a:latin typeface="Calibri"/>
                <a:cs typeface="Calibri"/>
              </a:rPr>
              <a:t>anterior surface </a:t>
            </a:r>
            <a:r>
              <a:rPr sz="1700" spc="-5" dirty="0">
                <a:latin typeface="Calibri"/>
                <a:cs typeface="Calibri"/>
              </a:rPr>
              <a:t>of the middle </a:t>
            </a:r>
            <a:r>
              <a:rPr sz="1700" spc="-10" dirty="0">
                <a:latin typeface="Calibri"/>
                <a:cs typeface="Calibri"/>
              </a:rPr>
              <a:t>third </a:t>
            </a:r>
            <a:r>
              <a:rPr sz="1700" spc="-5" dirty="0">
                <a:latin typeface="Calibri"/>
                <a:cs typeface="Calibri"/>
              </a:rPr>
              <a:t>of the</a:t>
            </a:r>
            <a:r>
              <a:rPr sz="1700" spc="10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rectum.</a:t>
            </a:r>
            <a:endParaRPr sz="1700" dirty="0">
              <a:latin typeface="Calibri"/>
              <a:cs typeface="Calibri"/>
            </a:endParaRPr>
          </a:p>
          <a:p>
            <a:pPr marL="1073150" lvl="2" indent="-146050" algn="just">
              <a:lnSpc>
                <a:spcPct val="100000"/>
              </a:lnSpc>
              <a:spcBef>
                <a:spcPts val="380"/>
              </a:spcBef>
              <a:buChar char="*"/>
              <a:tabLst>
                <a:tab pos="1073785" algn="l"/>
              </a:tabLst>
            </a:pPr>
            <a:r>
              <a:rPr sz="1700" spc="-5" dirty="0">
                <a:latin typeface="Calibri"/>
                <a:cs typeface="Calibri"/>
              </a:rPr>
              <a:t>No </a:t>
            </a:r>
            <a:r>
              <a:rPr sz="1700" spc="-10" dirty="0">
                <a:latin typeface="Calibri"/>
                <a:cs typeface="Calibri"/>
              </a:rPr>
              <a:t>surface </a:t>
            </a:r>
            <a:r>
              <a:rPr sz="1700" spc="-5" dirty="0">
                <a:latin typeface="Calibri"/>
                <a:cs typeface="Calibri"/>
              </a:rPr>
              <a:t>of the </a:t>
            </a:r>
            <a:r>
              <a:rPr sz="1700" spc="-10" dirty="0">
                <a:latin typeface="Calibri"/>
                <a:cs typeface="Calibri"/>
              </a:rPr>
              <a:t>inferior third </a:t>
            </a:r>
            <a:r>
              <a:rPr sz="1700" spc="-5" dirty="0">
                <a:latin typeface="Calibri"/>
                <a:cs typeface="Calibri"/>
              </a:rPr>
              <a:t>of the</a:t>
            </a:r>
            <a:r>
              <a:rPr sz="1700" spc="6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rectum.</a:t>
            </a:r>
            <a:endParaRPr sz="1700" dirty="0">
              <a:latin typeface="Calibri"/>
              <a:cs typeface="Calibri"/>
            </a:endParaRPr>
          </a:p>
          <a:p>
            <a:pPr marL="462280" lvl="1" indent="-106680" algn="just">
              <a:lnSpc>
                <a:spcPct val="100000"/>
              </a:lnSpc>
              <a:spcBef>
                <a:spcPts val="384"/>
              </a:spcBef>
              <a:buFont typeface="Calibri"/>
              <a:buChar char="-"/>
              <a:tabLst>
                <a:tab pos="462280" algn="l"/>
              </a:tabLst>
            </a:pPr>
            <a:r>
              <a:rPr sz="1700" b="1" spc="-10" dirty="0">
                <a:latin typeface="Calibri"/>
                <a:cs typeface="Calibri"/>
              </a:rPr>
              <a:t>Relations </a:t>
            </a:r>
            <a:r>
              <a:rPr sz="1700" b="1" dirty="0">
                <a:latin typeface="Calibri"/>
                <a:cs typeface="Calibri"/>
              </a:rPr>
              <a:t>of </a:t>
            </a:r>
            <a:r>
              <a:rPr sz="1700" b="1" spc="-10" dirty="0">
                <a:latin typeface="Calibri"/>
                <a:cs typeface="Calibri"/>
              </a:rPr>
              <a:t>the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rectum</a:t>
            </a:r>
            <a:r>
              <a:rPr sz="1700" spc="-10" dirty="0">
                <a:latin typeface="Calibri"/>
                <a:cs typeface="Calibri"/>
              </a:rPr>
              <a:t>:</a:t>
            </a:r>
            <a:endParaRPr sz="1700" dirty="0">
              <a:latin typeface="Calibri"/>
              <a:cs typeface="Calibri"/>
            </a:endParaRPr>
          </a:p>
          <a:p>
            <a:pPr marL="1141730" lvl="2" indent="-214629" algn="just">
              <a:lnSpc>
                <a:spcPct val="100000"/>
              </a:lnSpc>
              <a:spcBef>
                <a:spcPts val="385"/>
              </a:spcBef>
              <a:buChar char="*"/>
              <a:tabLst>
                <a:tab pos="1142365" algn="l"/>
              </a:tabLst>
            </a:pPr>
            <a:r>
              <a:rPr sz="1700" u="heavy" spc="-5" dirty="0">
                <a:latin typeface="Calibri"/>
                <a:cs typeface="Calibri"/>
              </a:rPr>
              <a:t>Males</a:t>
            </a:r>
            <a:r>
              <a:rPr sz="1700" spc="-5" dirty="0">
                <a:latin typeface="Calibri"/>
                <a:cs typeface="Calibri"/>
              </a:rPr>
              <a:t>:  fundus  of  the  urinary  bladder  –  terminal  parts  of  </a:t>
            </a:r>
            <a:r>
              <a:rPr sz="1700" dirty="0">
                <a:latin typeface="Calibri"/>
                <a:cs typeface="Calibri"/>
              </a:rPr>
              <a:t>the  </a:t>
            </a:r>
            <a:r>
              <a:rPr sz="1700" spc="-15" dirty="0" err="1">
                <a:latin typeface="Calibri"/>
                <a:cs typeface="Calibri"/>
              </a:rPr>
              <a:t>ureters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lang="en-US" sz="1700" spc="-15" dirty="0" smtClean="0">
                <a:latin typeface="Calibri"/>
                <a:cs typeface="Calibri"/>
              </a:rPr>
              <a:t> - </a:t>
            </a:r>
            <a:r>
              <a:rPr sz="1700" spc="-15" dirty="0" smtClean="0">
                <a:latin typeface="Calibri"/>
                <a:cs typeface="Calibri"/>
              </a:rPr>
              <a:t>vas</a:t>
            </a:r>
            <a:r>
              <a:rPr lang="en-US" sz="1700" dirty="0">
                <a:latin typeface="Calibri"/>
                <a:cs typeface="Calibri"/>
              </a:rPr>
              <a:t> </a:t>
            </a:r>
            <a:r>
              <a:rPr sz="1700" spc="-15" dirty="0" smtClean="0">
                <a:latin typeface="Calibri"/>
                <a:cs typeface="Calibri"/>
              </a:rPr>
              <a:t>deference </a:t>
            </a:r>
            <a:r>
              <a:rPr sz="1700" spc="-5" dirty="0">
                <a:latin typeface="Calibri"/>
                <a:cs typeface="Calibri"/>
              </a:rPr>
              <a:t>– </a:t>
            </a:r>
            <a:r>
              <a:rPr sz="1700" spc="-10" dirty="0">
                <a:latin typeface="Calibri"/>
                <a:cs typeface="Calibri"/>
              </a:rPr>
              <a:t>seminal </a:t>
            </a:r>
            <a:r>
              <a:rPr sz="1700" spc="-5" dirty="0">
                <a:latin typeface="Calibri"/>
                <a:cs typeface="Calibri"/>
              </a:rPr>
              <a:t>glands &amp;</a:t>
            </a:r>
            <a:r>
              <a:rPr sz="1700" spc="25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prostate.</a:t>
            </a:r>
            <a:endParaRPr sz="1700" dirty="0">
              <a:latin typeface="Calibri"/>
              <a:cs typeface="Calibri"/>
            </a:endParaRPr>
          </a:p>
          <a:p>
            <a:pPr marL="1073150" lvl="2" indent="-146050" algn="just">
              <a:lnSpc>
                <a:spcPct val="100000"/>
              </a:lnSpc>
              <a:spcBef>
                <a:spcPts val="384"/>
              </a:spcBef>
              <a:buChar char="*"/>
              <a:tabLst>
                <a:tab pos="1073785" algn="l"/>
              </a:tabLst>
            </a:pPr>
            <a:r>
              <a:rPr sz="1700" u="heavy" spc="-10" dirty="0">
                <a:latin typeface="Calibri"/>
                <a:cs typeface="Calibri"/>
              </a:rPr>
              <a:t>Females</a:t>
            </a:r>
            <a:r>
              <a:rPr sz="1700" spc="-10" dirty="0">
                <a:latin typeface="Calibri"/>
                <a:cs typeface="Calibri"/>
              </a:rPr>
              <a:t>: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vagina.</a:t>
            </a:r>
            <a:endParaRPr sz="1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281" t="21583" r="21493" b="26619"/>
          <a:stretch>
            <a:fillRect/>
          </a:stretch>
        </p:blipFill>
        <p:spPr bwMode="auto">
          <a:xfrm>
            <a:off x="685800" y="1143000"/>
            <a:ext cx="8229600" cy="442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1226" t="12579" r="20755" b="5660"/>
          <a:stretch>
            <a:fillRect/>
          </a:stretch>
        </p:blipFill>
        <p:spPr bwMode="auto">
          <a:xfrm>
            <a:off x="838200" y="228600"/>
            <a:ext cx="7978726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4545" t="23030" r="21591" b="33333"/>
          <a:stretch>
            <a:fillRect/>
          </a:stretch>
        </p:blipFill>
        <p:spPr bwMode="auto">
          <a:xfrm>
            <a:off x="838200" y="1524000"/>
            <a:ext cx="80264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1136" t="13939" r="20909" b="7273"/>
          <a:stretch>
            <a:fillRect/>
          </a:stretch>
        </p:blipFill>
        <p:spPr bwMode="auto">
          <a:xfrm>
            <a:off x="762000" y="381000"/>
            <a:ext cx="8071338" cy="617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4916" t="22819" r="17701" b="32886"/>
          <a:stretch>
            <a:fillRect/>
          </a:stretch>
        </p:blipFill>
        <p:spPr bwMode="auto">
          <a:xfrm>
            <a:off x="762000" y="1600200"/>
            <a:ext cx="8153400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3200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(Histology)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0833" t="31111" r="17500" b="12593"/>
          <a:stretch>
            <a:fillRect/>
          </a:stretch>
        </p:blipFill>
        <p:spPr bwMode="auto">
          <a:xfrm>
            <a:off x="685800" y="1219200"/>
            <a:ext cx="8161421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 rot="16200000">
            <a:off x="-2926223" y="3383423"/>
            <a:ext cx="6400800" cy="548354"/>
          </a:xfrm>
          <a:prstGeom prst="rect">
            <a:avLst/>
          </a:prstGeom>
        </p:spPr>
        <p:txBody>
          <a:bodyPr vert="horz" wrap="square" lIns="0" tIns="55371" rIns="0" bIns="0" rtlCol="0">
            <a:spAutoFit/>
          </a:bodyPr>
          <a:lstStyle/>
          <a:p>
            <a:pPr marL="64516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1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STATION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 4</a:t>
            </a:r>
            <a:r>
              <a:rPr kumimoji="0" lang="en-US" sz="3200" b="1" i="0" u="none" strike="noStrike" kern="0" cap="none" spc="35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-15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(Histology)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4847" t="31902" r="17178" b="19018"/>
          <a:stretch>
            <a:fillRect/>
          </a:stretch>
        </p:blipFill>
        <p:spPr bwMode="auto">
          <a:xfrm>
            <a:off x="762000" y="1371600"/>
            <a:ext cx="8161020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877" y="381857"/>
            <a:ext cx="8154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OPTIONAL </a:t>
            </a:r>
            <a:r>
              <a:rPr sz="32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(EMRYOLOGY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sz="3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HINDGUT)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1447800"/>
            <a:ext cx="4797425" cy="41190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just">
              <a:lnSpc>
                <a:spcPts val="168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Hindgut  </a:t>
            </a:r>
            <a:r>
              <a:rPr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derivatives  are 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supplied 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by </a:t>
            </a:r>
            <a:r>
              <a:rPr sz="2000" b="1" spc="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marR="5715" algn="just">
              <a:lnSpc>
                <a:spcPts val="1920"/>
              </a:lnSpc>
              <a:spcBef>
                <a:spcPts val="225"/>
              </a:spcBef>
            </a:pPr>
            <a:r>
              <a:rPr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inferior mesenteric artery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&amp;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include</a:t>
            </a:r>
            <a:r>
              <a:rPr sz="2000" spc="-5" dirty="0">
                <a:latin typeface="Calibri"/>
                <a:cs typeface="Calibri"/>
              </a:rPr>
              <a:t>: </a:t>
            </a:r>
            <a:r>
              <a:rPr sz="2000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distal </a:t>
            </a:r>
            <a:r>
              <a:rPr sz="2000" dirty="0">
                <a:latin typeface="Calibri"/>
                <a:cs typeface="Calibri"/>
              </a:rPr>
              <a:t>1/3 </a:t>
            </a:r>
            <a:r>
              <a:rPr sz="2000" spc="-10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5" dirty="0">
                <a:latin typeface="Calibri"/>
                <a:cs typeface="Calibri"/>
              </a:rPr>
              <a:t>transverse </a:t>
            </a:r>
            <a:r>
              <a:rPr sz="2000" spc="-5" dirty="0">
                <a:latin typeface="Calibri"/>
                <a:cs typeface="Calibri"/>
              </a:rPr>
              <a:t>colon,  descending colon, sigmoid colon, rectum  </a:t>
            </a:r>
            <a:r>
              <a:rPr sz="2000" dirty="0">
                <a:latin typeface="Calibri"/>
                <a:cs typeface="Calibri"/>
              </a:rPr>
              <a:t>&amp; upper anal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canal.</a:t>
            </a:r>
            <a:endParaRPr sz="2000" dirty="0">
              <a:latin typeface="Calibri"/>
              <a:cs typeface="Calibri"/>
            </a:endParaRPr>
          </a:p>
          <a:p>
            <a:pPr marL="355600" marR="6350" indent="-342900" algn="just">
              <a:lnSpc>
                <a:spcPct val="80000"/>
              </a:lnSpc>
              <a:spcBef>
                <a:spcPts val="495"/>
              </a:spcBef>
              <a:buFont typeface="Arial"/>
              <a:buChar char="•"/>
              <a:tabLst>
                <a:tab pos="355600" algn="l"/>
              </a:tabLst>
            </a:pPr>
            <a:r>
              <a:rPr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Formation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</a:t>
            </a:r>
            <a:r>
              <a:rPr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distal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one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third </a:t>
            </a:r>
            <a:r>
              <a:rPr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 </a:t>
            </a:r>
            <a:r>
              <a:rPr sz="20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transverse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colon, descending </a:t>
            </a:r>
            <a:r>
              <a:rPr sz="2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colon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&amp;  sigmoid</a:t>
            </a:r>
            <a:r>
              <a:rPr sz="2000" b="1" spc="-1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colon: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marR="6350" lvl="1" algn="just">
              <a:lnSpc>
                <a:spcPct val="80000"/>
              </a:lnSpc>
              <a:spcBef>
                <a:spcPts val="480"/>
              </a:spcBef>
              <a:buChar char="-"/>
              <a:tabLst>
                <a:tab pos="520700" algn="l"/>
              </a:tabLst>
            </a:pPr>
            <a:r>
              <a:rPr sz="2000" spc="-5" dirty="0">
                <a:latin typeface="Calibri"/>
                <a:cs typeface="Calibri"/>
              </a:rPr>
              <a:t>The cranial </a:t>
            </a:r>
            <a:r>
              <a:rPr sz="2000" dirty="0">
                <a:latin typeface="Calibri"/>
                <a:cs typeface="Calibri"/>
              </a:rPr>
              <a:t>end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hindgut </a:t>
            </a:r>
            <a:r>
              <a:rPr sz="2000" spc="-10" dirty="0">
                <a:latin typeface="Calibri"/>
                <a:cs typeface="Calibri"/>
              </a:rPr>
              <a:t>develops  </a:t>
            </a:r>
            <a:r>
              <a:rPr sz="2000" spc="-15" dirty="0">
                <a:latin typeface="Calibri"/>
                <a:cs typeface="Calibri"/>
              </a:rPr>
              <a:t>into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distal </a:t>
            </a:r>
            <a:r>
              <a:rPr sz="2000" spc="-5" dirty="0">
                <a:latin typeface="Calibri"/>
                <a:cs typeface="Calibri"/>
              </a:rPr>
              <a:t>1/3 of </a:t>
            </a:r>
            <a:r>
              <a:rPr sz="2000" spc="-15" dirty="0">
                <a:latin typeface="Calibri"/>
                <a:cs typeface="Calibri"/>
              </a:rPr>
              <a:t>transverse </a:t>
            </a:r>
            <a:r>
              <a:rPr sz="2000" spc="-5" dirty="0">
                <a:latin typeface="Calibri"/>
                <a:cs typeface="Calibri"/>
              </a:rPr>
              <a:t>colon,  descending colon </a:t>
            </a:r>
            <a:r>
              <a:rPr sz="2000" dirty="0">
                <a:latin typeface="Calibri"/>
                <a:cs typeface="Calibri"/>
              </a:rPr>
              <a:t>&amp; </a:t>
            </a:r>
            <a:r>
              <a:rPr sz="2000" spc="-5" dirty="0">
                <a:latin typeface="Calibri"/>
                <a:cs typeface="Calibri"/>
              </a:rPr>
              <a:t>sigmoid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colon.</a:t>
            </a:r>
            <a:endParaRPr sz="2000" dirty="0">
              <a:latin typeface="Calibri"/>
              <a:cs typeface="Calibri"/>
            </a:endParaRPr>
          </a:p>
          <a:p>
            <a:pPr marL="355600" marR="5080" lvl="1" algn="just">
              <a:lnSpc>
                <a:spcPct val="80000"/>
              </a:lnSpc>
              <a:spcBef>
                <a:spcPts val="480"/>
              </a:spcBef>
              <a:buChar char="-"/>
              <a:tabLst>
                <a:tab pos="549275" algn="l"/>
              </a:tabLst>
            </a:pPr>
            <a:r>
              <a:rPr sz="2000" spc="-5" dirty="0">
                <a:latin typeface="Calibri"/>
                <a:cs typeface="Calibri"/>
              </a:rPr>
              <a:t>The terminal </a:t>
            </a:r>
            <a:r>
              <a:rPr sz="2000" dirty="0">
                <a:latin typeface="Calibri"/>
                <a:cs typeface="Calibri"/>
              </a:rPr>
              <a:t>end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hindgut is </a:t>
            </a:r>
            <a:r>
              <a:rPr sz="2000" dirty="0">
                <a:latin typeface="Calibri"/>
                <a:cs typeface="Calibri"/>
              </a:rPr>
              <a:t>an  </a:t>
            </a:r>
            <a:r>
              <a:rPr sz="2000" spc="-5" dirty="0">
                <a:latin typeface="Calibri"/>
                <a:cs typeface="Calibri"/>
              </a:rPr>
              <a:t>endoderm-lined pouch called the </a:t>
            </a:r>
            <a:r>
              <a:rPr sz="2000" b="1" spc="-5" dirty="0">
                <a:latin typeface="Calibri"/>
                <a:cs typeface="Calibri"/>
              </a:rPr>
              <a:t>cloaca</a:t>
            </a:r>
            <a:r>
              <a:rPr sz="2000" spc="-5" dirty="0">
                <a:latin typeface="Calibri"/>
                <a:cs typeface="Calibri"/>
              </a:rPr>
              <a:t>,  </a:t>
            </a:r>
            <a:r>
              <a:rPr sz="2000" dirty="0">
                <a:latin typeface="Calibri"/>
                <a:cs typeface="Calibri"/>
              </a:rPr>
              <a:t>which </a:t>
            </a:r>
            <a:r>
              <a:rPr sz="2000" spc="-10" dirty="0">
                <a:latin typeface="Calibri"/>
                <a:cs typeface="Calibri"/>
              </a:rPr>
              <a:t>contacts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surface extoderm </a:t>
            </a:r>
            <a:r>
              <a:rPr sz="2000" spc="-5" dirty="0">
                <a:latin typeface="Calibri"/>
                <a:cs typeface="Calibri"/>
              </a:rPr>
              <a:t>of 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b="1" spc="-5" dirty="0">
                <a:latin typeface="Calibri"/>
                <a:cs typeface="Calibri"/>
              </a:rPr>
              <a:t>proctodeum </a:t>
            </a:r>
            <a:r>
              <a:rPr sz="2000" spc="-15" dirty="0">
                <a:latin typeface="Calibri"/>
                <a:cs typeface="Calibri"/>
              </a:rPr>
              <a:t>to form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b="1" spc="-5" dirty="0">
                <a:latin typeface="Calibri"/>
                <a:cs typeface="Calibri"/>
              </a:rPr>
              <a:t>cloacal  </a:t>
            </a:r>
            <a:r>
              <a:rPr sz="2000" b="1" spc="-10" dirty="0">
                <a:latin typeface="Calibri"/>
                <a:cs typeface="Calibri"/>
              </a:rPr>
              <a:t>membrane.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57800" y="1828800"/>
            <a:ext cx="3771900" cy="3257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40" y="708088"/>
            <a:ext cx="8988425" cy="234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Formation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the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rectum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&amp; upper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anal</a:t>
            </a:r>
            <a:r>
              <a:rPr sz="2000" b="1" spc="-1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canal: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lvl="1">
              <a:lnSpc>
                <a:spcPct val="100000"/>
              </a:lnSpc>
              <a:spcBef>
                <a:spcPts val="480"/>
              </a:spcBef>
              <a:buChar char="-"/>
              <a:tabLst>
                <a:tab pos="495934" algn="l"/>
              </a:tabLst>
            </a:pPr>
            <a:r>
              <a:rPr sz="2000" spc="-5" dirty="0">
                <a:latin typeface="Calibri"/>
                <a:cs typeface="Calibri"/>
              </a:rPr>
              <a:t>The cloaca is </a:t>
            </a:r>
            <a:r>
              <a:rPr sz="2000" dirty="0">
                <a:latin typeface="Calibri"/>
                <a:cs typeface="Calibri"/>
              </a:rPr>
              <a:t>partitioned </a:t>
            </a:r>
            <a:r>
              <a:rPr sz="2000" spc="-15" dirty="0">
                <a:latin typeface="Calibri"/>
                <a:cs typeface="Calibri"/>
              </a:rPr>
              <a:t>by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b="1" spc="-10" dirty="0">
                <a:latin typeface="Calibri"/>
                <a:cs typeface="Calibri"/>
              </a:rPr>
              <a:t>urorectal </a:t>
            </a:r>
            <a:r>
              <a:rPr sz="2000" b="1" spc="-5" dirty="0">
                <a:latin typeface="Calibri"/>
                <a:cs typeface="Calibri"/>
              </a:rPr>
              <a:t>septum </a:t>
            </a:r>
            <a:r>
              <a:rPr sz="2000" spc="-15" dirty="0">
                <a:latin typeface="Calibri"/>
                <a:cs typeface="Calibri"/>
              </a:rPr>
              <a:t>into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b="1" spc="-5" dirty="0">
                <a:latin typeface="Calibri"/>
                <a:cs typeface="Calibri"/>
              </a:rPr>
              <a:t>rectum and </a:t>
            </a:r>
            <a:r>
              <a:rPr sz="2000" b="1" dirty="0">
                <a:latin typeface="Calibri"/>
                <a:cs typeface="Calibri"/>
              </a:rPr>
              <a:t>upper </a:t>
            </a:r>
            <a:r>
              <a:rPr sz="2000" b="1" spc="8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anal</a:t>
            </a:r>
            <a:endParaRPr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canal </a:t>
            </a:r>
            <a:r>
              <a:rPr sz="2000" dirty="0">
                <a:latin typeface="Calibri"/>
                <a:cs typeface="Calibri"/>
              </a:rPr>
              <a:t>and the </a:t>
            </a:r>
            <a:r>
              <a:rPr sz="2000" b="1" spc="-10" dirty="0">
                <a:latin typeface="Calibri"/>
                <a:cs typeface="Calibri"/>
              </a:rPr>
              <a:t>urogenital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sinus.</a:t>
            </a:r>
            <a:endParaRPr sz="2000" dirty="0">
              <a:latin typeface="Calibri"/>
              <a:cs typeface="Calibri"/>
            </a:endParaRPr>
          </a:p>
          <a:p>
            <a:pPr marL="355600" marR="5080" lvl="1">
              <a:lnSpc>
                <a:spcPct val="100000"/>
              </a:lnSpc>
              <a:spcBef>
                <a:spcPts val="480"/>
              </a:spcBef>
              <a:buChar char="-"/>
              <a:tabLst>
                <a:tab pos="601345" algn="l"/>
                <a:tab pos="1151255" algn="l"/>
                <a:tab pos="2027555" algn="l"/>
                <a:tab pos="3327400" algn="l"/>
                <a:tab pos="3650615" algn="l"/>
                <a:tab pos="4978400" algn="l"/>
                <a:tab pos="5391150" algn="l"/>
                <a:tab pos="5901690" algn="l"/>
                <a:tab pos="7004050" algn="l"/>
                <a:tab pos="7953375" algn="l"/>
                <a:tab pos="8526780" algn="l"/>
              </a:tabLst>
            </a:pPr>
            <a:r>
              <a:rPr sz="2000" spc="-5" dirty="0" smtClean="0">
                <a:latin typeface="Calibri"/>
                <a:cs typeface="Calibri"/>
              </a:rPr>
              <a:t>Th</a:t>
            </a:r>
            <a:r>
              <a:rPr sz="2000" dirty="0" smtClean="0">
                <a:latin typeface="Calibri"/>
                <a:cs typeface="Calibri"/>
              </a:rPr>
              <a:t>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sz="2000" dirty="0" err="1" smtClean="0">
                <a:latin typeface="Calibri"/>
                <a:cs typeface="Calibri"/>
              </a:rPr>
              <a:t>cloa</a:t>
            </a:r>
            <a:r>
              <a:rPr sz="2000" spc="-10" dirty="0" err="1" smtClean="0">
                <a:latin typeface="Calibri"/>
                <a:cs typeface="Calibri"/>
              </a:rPr>
              <a:t>c</a:t>
            </a:r>
            <a:r>
              <a:rPr sz="2000" dirty="0" err="1" smtClean="0">
                <a:latin typeface="Calibri"/>
                <a:cs typeface="Calibri"/>
              </a:rPr>
              <a:t>al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dirty="0" smtClean="0">
                <a:latin typeface="Calibri"/>
                <a:cs typeface="Calibri"/>
              </a:rPr>
              <a:t>m</a:t>
            </a:r>
            <a:r>
              <a:rPr sz="2000" spc="-10" dirty="0" smtClean="0">
                <a:latin typeface="Calibri"/>
                <a:cs typeface="Calibri"/>
              </a:rPr>
              <a:t>e</a:t>
            </a:r>
            <a:r>
              <a:rPr sz="2000" dirty="0" smtClean="0">
                <a:latin typeface="Calibri"/>
                <a:cs typeface="Calibri"/>
              </a:rPr>
              <a:t>mb</a:t>
            </a:r>
            <a:r>
              <a:rPr sz="2000" spc="-45" dirty="0" smtClean="0">
                <a:latin typeface="Calibri"/>
                <a:cs typeface="Calibri"/>
              </a:rPr>
              <a:t>r</a:t>
            </a:r>
            <a:r>
              <a:rPr sz="2000" dirty="0" smtClean="0">
                <a:latin typeface="Calibri"/>
                <a:cs typeface="Calibri"/>
              </a:rPr>
              <a:t>ane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20" dirty="0" smtClean="0">
                <a:latin typeface="Calibri"/>
                <a:cs typeface="Calibri"/>
              </a:rPr>
              <a:t>i</a:t>
            </a:r>
            <a:r>
              <a:rPr sz="2000" dirty="0" smtClean="0">
                <a:latin typeface="Calibri"/>
                <a:cs typeface="Calibri"/>
              </a:rPr>
              <a:t>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5" dirty="0" smtClean="0">
                <a:latin typeface="Calibri"/>
                <a:cs typeface="Calibri"/>
              </a:rPr>
              <a:t>partitione</a:t>
            </a:r>
            <a:r>
              <a:rPr sz="2000" dirty="0" smtClean="0">
                <a:latin typeface="Calibri"/>
                <a:cs typeface="Calibri"/>
              </a:rPr>
              <a:t>d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25" dirty="0" smtClean="0">
                <a:latin typeface="Calibri"/>
                <a:cs typeface="Calibri"/>
              </a:rPr>
              <a:t>b</a:t>
            </a:r>
            <a:r>
              <a:rPr sz="2000" dirty="0" smtClean="0">
                <a:latin typeface="Calibri"/>
                <a:cs typeface="Calibri"/>
              </a:rPr>
              <a:t>y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dirty="0" smtClean="0">
                <a:latin typeface="Calibri"/>
                <a:cs typeface="Calibri"/>
              </a:rPr>
              <a:t>the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spc="-5" dirty="0" err="1" smtClean="0">
                <a:latin typeface="Calibri"/>
                <a:cs typeface="Calibri"/>
              </a:rPr>
              <a:t>u</a:t>
            </a:r>
            <a:r>
              <a:rPr sz="2000" spc="-40" dirty="0" err="1" smtClean="0">
                <a:latin typeface="Calibri"/>
                <a:cs typeface="Calibri"/>
              </a:rPr>
              <a:t>r</a:t>
            </a:r>
            <a:r>
              <a:rPr sz="2000" spc="-5" dirty="0" err="1" smtClean="0">
                <a:latin typeface="Calibri"/>
                <a:cs typeface="Calibri"/>
              </a:rPr>
              <a:t>o</a:t>
            </a:r>
            <a:r>
              <a:rPr sz="2000" spc="-30" dirty="0" err="1" smtClean="0">
                <a:latin typeface="Calibri"/>
                <a:cs typeface="Calibri"/>
              </a:rPr>
              <a:t>r</a:t>
            </a:r>
            <a:r>
              <a:rPr sz="2000" dirty="0" err="1" smtClean="0">
                <a:latin typeface="Calibri"/>
                <a:cs typeface="Calibri"/>
              </a:rPr>
              <a:t>ec</a:t>
            </a:r>
            <a:r>
              <a:rPr sz="2000" spc="-25" dirty="0" err="1" smtClean="0">
                <a:latin typeface="Calibri"/>
                <a:cs typeface="Calibri"/>
              </a:rPr>
              <a:t>t</a:t>
            </a:r>
            <a:r>
              <a:rPr sz="2000" dirty="0" err="1" smtClean="0">
                <a:latin typeface="Calibri"/>
                <a:cs typeface="Calibri"/>
              </a:rPr>
              <a:t>al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5" dirty="0" smtClean="0">
                <a:latin typeface="Calibri"/>
                <a:cs typeface="Calibri"/>
              </a:rPr>
              <a:t>se</a:t>
            </a:r>
            <a:r>
              <a:rPr sz="2000" spc="-15" dirty="0" smtClean="0">
                <a:latin typeface="Calibri"/>
                <a:cs typeface="Calibri"/>
              </a:rPr>
              <a:t>p</a:t>
            </a:r>
            <a:r>
              <a:rPr sz="2000" dirty="0" smtClean="0">
                <a:latin typeface="Calibri"/>
                <a:cs typeface="Calibri"/>
              </a:rPr>
              <a:t>tum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sz="2000" dirty="0" smtClean="0">
                <a:latin typeface="Calibri"/>
                <a:cs typeface="Calibri"/>
              </a:rPr>
              <a:t>i</a:t>
            </a:r>
            <a:r>
              <a:rPr sz="2000" spc="-25" dirty="0" smtClean="0">
                <a:latin typeface="Calibri"/>
                <a:cs typeface="Calibri"/>
              </a:rPr>
              <a:t>nt</a:t>
            </a:r>
            <a:r>
              <a:rPr sz="2000" dirty="0" smtClean="0">
                <a:latin typeface="Calibri"/>
                <a:cs typeface="Calibri"/>
              </a:rPr>
              <a:t>o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sz="2000" b="1" dirty="0" smtClean="0">
                <a:latin typeface="Calibri"/>
                <a:cs typeface="Calibri"/>
              </a:rPr>
              <a:t>an</a:t>
            </a:r>
            <a:r>
              <a:rPr sz="2000" b="1" spc="-20" dirty="0" smtClean="0">
                <a:latin typeface="Calibri"/>
                <a:cs typeface="Calibri"/>
              </a:rPr>
              <a:t>a</a:t>
            </a:r>
            <a:r>
              <a:rPr sz="2000" b="1" dirty="0" smtClean="0">
                <a:latin typeface="Calibri"/>
                <a:cs typeface="Calibri"/>
              </a:rPr>
              <a:t>l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sz="2000" b="1" spc="-10" dirty="0" smtClean="0">
                <a:latin typeface="Calibri"/>
                <a:cs typeface="Calibri"/>
              </a:rPr>
              <a:t>membrane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b="1" spc="-10" dirty="0">
                <a:latin typeface="Calibri"/>
                <a:cs typeface="Calibri"/>
              </a:rPr>
              <a:t>urogenital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membrane.</a:t>
            </a:r>
            <a:endParaRPr sz="2000" dirty="0">
              <a:latin typeface="Calibri"/>
              <a:cs typeface="Calibri"/>
            </a:endParaRPr>
          </a:p>
          <a:p>
            <a:pPr marL="515620" lvl="1" indent="-160020">
              <a:lnSpc>
                <a:spcPct val="100000"/>
              </a:lnSpc>
              <a:spcBef>
                <a:spcPts val="480"/>
              </a:spcBef>
              <a:buChar char="-"/>
              <a:tabLst>
                <a:tab pos="515620" algn="l"/>
              </a:tabLst>
            </a:pPr>
            <a:r>
              <a:rPr sz="2000" spc="-5" dirty="0">
                <a:latin typeface="Calibri"/>
                <a:cs typeface="Calibri"/>
              </a:rPr>
              <a:t>The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urorectal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septum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fuses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with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cloacal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membrane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at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future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site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the</a:t>
            </a:r>
            <a:endParaRPr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gross </a:t>
            </a:r>
            <a:r>
              <a:rPr sz="2000" spc="-5" dirty="0">
                <a:latin typeface="Calibri"/>
                <a:cs typeface="Calibri"/>
              </a:rPr>
              <a:t>anatomic </a:t>
            </a:r>
            <a:r>
              <a:rPr sz="2000" b="1" dirty="0">
                <a:latin typeface="Calibri"/>
                <a:cs typeface="Calibri"/>
              </a:rPr>
              <a:t>perineal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body.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22860"/>
            <a:ext cx="8986520" cy="698395"/>
          </a:xfrm>
          <a:prstGeom prst="rect">
            <a:avLst/>
          </a:prstGeom>
        </p:spPr>
        <p:txBody>
          <a:bodyPr vert="horz" wrap="square" lIns="0" tIns="203961" rIns="0" bIns="0" rtlCol="0">
            <a:spAutoFit/>
          </a:bodyPr>
          <a:lstStyle/>
          <a:p>
            <a:pPr marL="427355" algn="ctr">
              <a:lnSpc>
                <a:spcPct val="100000"/>
              </a:lnSpc>
            </a:pP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OPTIONAL </a:t>
            </a:r>
            <a:r>
              <a:rPr sz="32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(EMRYOLOGY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sz="3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HINDGUT)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3505200"/>
            <a:ext cx="3200400" cy="2474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800" y="3886200"/>
            <a:ext cx="2438400" cy="1435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1200" y="3429000"/>
            <a:ext cx="3200400" cy="2457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2860"/>
            <a:ext cx="8986520" cy="698395"/>
          </a:xfrm>
          <a:prstGeom prst="rect">
            <a:avLst/>
          </a:prstGeom>
        </p:spPr>
        <p:txBody>
          <a:bodyPr vert="horz" wrap="square" lIns="0" tIns="203961" rIns="0" bIns="0" rtlCol="0">
            <a:spAutoFit/>
          </a:bodyPr>
          <a:lstStyle/>
          <a:p>
            <a:pPr marL="427355" algn="ctr">
              <a:lnSpc>
                <a:spcPct val="100000"/>
              </a:lnSpc>
            </a:pP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OPTIONAL </a:t>
            </a:r>
            <a:r>
              <a:rPr sz="32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(EMRYOLOGY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sz="3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HINDGUT)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0" y="1828800"/>
            <a:ext cx="6172200" cy="3257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86624"/>
            <a:ext cx="8070850" cy="5088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Vasculature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the</a:t>
            </a:r>
            <a:r>
              <a:rPr sz="20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rectum: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475615" lvl="1" indent="-120014">
              <a:lnSpc>
                <a:spcPct val="100000"/>
              </a:lnSpc>
              <a:buChar char="-"/>
              <a:tabLst>
                <a:tab pos="476250" algn="l"/>
              </a:tabLst>
            </a:pP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Arterial</a:t>
            </a:r>
            <a:r>
              <a:rPr sz="20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supply:</a:t>
            </a:r>
            <a:endParaRPr sz="2000" dirty="0">
              <a:latin typeface="Calibri"/>
              <a:cs typeface="Calibri"/>
            </a:endParaRPr>
          </a:p>
          <a:p>
            <a:pPr marL="927100" lvl="2">
              <a:lnSpc>
                <a:spcPct val="100000"/>
              </a:lnSpc>
              <a:buFont typeface="Calibri"/>
              <a:buChar char="*"/>
              <a:tabLst>
                <a:tab pos="1092200" algn="l"/>
              </a:tabLst>
            </a:pPr>
            <a:r>
              <a:rPr sz="2000" b="1" spc="-5" dirty="0">
                <a:latin typeface="Calibri"/>
                <a:cs typeface="Calibri"/>
              </a:rPr>
              <a:t>Superior </a:t>
            </a:r>
            <a:r>
              <a:rPr sz="2000" b="1" spc="-10" dirty="0">
                <a:latin typeface="Calibri"/>
                <a:cs typeface="Calibri"/>
              </a:rPr>
              <a:t>rectal </a:t>
            </a:r>
            <a:r>
              <a:rPr sz="2000" b="1" spc="-5" dirty="0">
                <a:latin typeface="Calibri"/>
                <a:cs typeface="Calibri"/>
              </a:rPr>
              <a:t>artery</a:t>
            </a:r>
            <a:r>
              <a:rPr sz="2000" spc="-5" dirty="0">
                <a:latin typeface="Calibri"/>
                <a:cs typeface="Calibri"/>
              </a:rPr>
              <a:t>: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branch from inferior </a:t>
            </a:r>
            <a:r>
              <a:rPr sz="2000" spc="-5" dirty="0">
                <a:latin typeface="Calibri"/>
                <a:cs typeface="Calibri"/>
              </a:rPr>
              <a:t>mesenteric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artery.</a:t>
            </a:r>
            <a:endParaRPr sz="2000" dirty="0">
              <a:latin typeface="Calibri"/>
              <a:cs typeface="Calibri"/>
            </a:endParaRPr>
          </a:p>
          <a:p>
            <a:pPr marL="927100" marR="5080" lvl="2">
              <a:lnSpc>
                <a:spcPct val="80000"/>
              </a:lnSpc>
              <a:spcBef>
                <a:spcPts val="430"/>
              </a:spcBef>
              <a:buFont typeface="Calibri"/>
              <a:buChar char="*"/>
              <a:tabLst>
                <a:tab pos="1133475" algn="l"/>
              </a:tabLst>
            </a:pPr>
            <a:r>
              <a:rPr sz="2000" b="1" spc="-5" dirty="0">
                <a:latin typeface="Calibri"/>
                <a:cs typeface="Calibri"/>
              </a:rPr>
              <a:t>Middle </a:t>
            </a:r>
            <a:r>
              <a:rPr sz="2000" b="1" spc="-15" dirty="0">
                <a:latin typeface="Calibri"/>
                <a:cs typeface="Calibri"/>
              </a:rPr>
              <a:t>rectal </a:t>
            </a:r>
            <a:r>
              <a:rPr sz="2000" b="1" spc="-5" dirty="0">
                <a:latin typeface="Calibri"/>
                <a:cs typeface="Calibri"/>
              </a:rPr>
              <a:t>artery</a:t>
            </a:r>
            <a:r>
              <a:rPr sz="2000" spc="-5" dirty="0">
                <a:latin typeface="Calibri"/>
                <a:cs typeface="Calibri"/>
              </a:rPr>
              <a:t>: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branch from inferior </a:t>
            </a:r>
            <a:r>
              <a:rPr sz="2000" spc="-5" dirty="0">
                <a:latin typeface="Calibri"/>
                <a:cs typeface="Calibri"/>
              </a:rPr>
              <a:t>vesicle artery (in </a:t>
            </a:r>
            <a:r>
              <a:rPr sz="2000" dirty="0">
                <a:latin typeface="Calibri"/>
                <a:cs typeface="Calibri"/>
              </a:rPr>
              <a:t>males) &amp;  </a:t>
            </a:r>
            <a:r>
              <a:rPr sz="2000" spc="-10" dirty="0">
                <a:latin typeface="Calibri"/>
                <a:cs typeface="Calibri"/>
              </a:rPr>
              <a:t>from uterine </a:t>
            </a:r>
            <a:r>
              <a:rPr sz="2000" spc="-5" dirty="0">
                <a:latin typeface="Calibri"/>
                <a:cs typeface="Calibri"/>
              </a:rPr>
              <a:t>artery </a:t>
            </a:r>
            <a:r>
              <a:rPr sz="2000" spc="-10" dirty="0">
                <a:latin typeface="Calibri"/>
                <a:cs typeface="Calibri"/>
              </a:rPr>
              <a:t>(in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females).</a:t>
            </a:r>
            <a:endParaRPr sz="2000" dirty="0">
              <a:latin typeface="Calibri"/>
              <a:cs typeface="Calibri"/>
            </a:endParaRPr>
          </a:p>
          <a:p>
            <a:pPr marL="1091565" lvl="2" indent="-164465">
              <a:lnSpc>
                <a:spcPct val="100000"/>
              </a:lnSpc>
              <a:buFont typeface="Calibri"/>
              <a:buChar char="*"/>
              <a:tabLst>
                <a:tab pos="1092200" algn="l"/>
              </a:tabLst>
            </a:pPr>
            <a:r>
              <a:rPr sz="2000" b="1" spc="-10" dirty="0">
                <a:latin typeface="Calibri"/>
                <a:cs typeface="Calibri"/>
              </a:rPr>
              <a:t>Inferior rectal </a:t>
            </a:r>
            <a:r>
              <a:rPr sz="2000" b="1" spc="-5" dirty="0">
                <a:latin typeface="Calibri"/>
                <a:cs typeface="Calibri"/>
              </a:rPr>
              <a:t>artery</a:t>
            </a:r>
            <a:r>
              <a:rPr sz="2000" spc="-5" dirty="0">
                <a:latin typeface="Calibri"/>
                <a:cs typeface="Calibri"/>
              </a:rPr>
              <a:t>: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branch from internal </a:t>
            </a:r>
            <a:r>
              <a:rPr sz="2000" spc="-5" dirty="0">
                <a:latin typeface="Calibri"/>
                <a:cs typeface="Calibri"/>
              </a:rPr>
              <a:t>pudendal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artery.</a:t>
            </a:r>
            <a:endParaRPr sz="2000" dirty="0">
              <a:latin typeface="Calibri"/>
              <a:cs typeface="Calibri"/>
            </a:endParaRPr>
          </a:p>
          <a:p>
            <a:pPr marL="475615" lvl="1" indent="-120014">
              <a:lnSpc>
                <a:spcPct val="100000"/>
              </a:lnSpc>
              <a:buChar char="-"/>
              <a:tabLst>
                <a:tab pos="476250" algn="l"/>
              </a:tabLst>
            </a:pPr>
            <a:r>
              <a:rPr sz="2000" b="1" spc="-15" dirty="0">
                <a:solidFill>
                  <a:srgbClr val="4F81BC"/>
                </a:solidFill>
                <a:latin typeface="Calibri"/>
                <a:cs typeface="Calibri"/>
              </a:rPr>
              <a:t>Venous</a:t>
            </a:r>
            <a:r>
              <a:rPr sz="2000" b="1" spc="-114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4F81BC"/>
                </a:solidFill>
                <a:latin typeface="Calibri"/>
                <a:cs typeface="Calibri"/>
              </a:rPr>
              <a:t>drainage:</a:t>
            </a:r>
            <a:endParaRPr sz="2000" dirty="0">
              <a:latin typeface="Calibri"/>
              <a:cs typeface="Calibri"/>
            </a:endParaRPr>
          </a:p>
          <a:p>
            <a:pPr marL="1091565" lvl="2" indent="-164465">
              <a:lnSpc>
                <a:spcPct val="100000"/>
              </a:lnSpc>
              <a:buChar char="*"/>
              <a:tabLst>
                <a:tab pos="1092200" algn="l"/>
              </a:tabLst>
            </a:pPr>
            <a:r>
              <a:rPr sz="2000" spc="-5" dirty="0">
                <a:latin typeface="Calibri"/>
                <a:cs typeface="Calibri"/>
              </a:rPr>
              <a:t>Superior </a:t>
            </a:r>
            <a:r>
              <a:rPr sz="2000" spc="-10" dirty="0">
                <a:latin typeface="Calibri"/>
                <a:cs typeface="Calibri"/>
              </a:rPr>
              <a:t>rectal </a:t>
            </a:r>
            <a:r>
              <a:rPr sz="2000" spc="-5" dirty="0">
                <a:latin typeface="Calibri"/>
                <a:cs typeface="Calibri"/>
              </a:rPr>
              <a:t>vein </a:t>
            </a:r>
            <a:r>
              <a:rPr sz="2000" spc="-10" dirty="0">
                <a:latin typeface="Calibri"/>
                <a:cs typeface="Calibri"/>
              </a:rPr>
              <a:t>drains into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portal </a:t>
            </a:r>
            <a:r>
              <a:rPr sz="2000" spc="-5" dirty="0">
                <a:latin typeface="Calibri"/>
                <a:cs typeface="Calibri"/>
              </a:rPr>
              <a:t>venous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system.</a:t>
            </a:r>
            <a:endParaRPr sz="2000" dirty="0">
              <a:latin typeface="Calibri"/>
              <a:cs typeface="Calibri"/>
            </a:endParaRPr>
          </a:p>
          <a:p>
            <a:pPr marL="1091565" lvl="2" indent="-164465">
              <a:lnSpc>
                <a:spcPct val="100000"/>
              </a:lnSpc>
              <a:buChar char="*"/>
              <a:tabLst>
                <a:tab pos="1092200" algn="l"/>
              </a:tabLst>
            </a:pPr>
            <a:r>
              <a:rPr sz="2000" spc="-5" dirty="0">
                <a:latin typeface="Calibri"/>
                <a:cs typeface="Calibri"/>
              </a:rPr>
              <a:t>Middle </a:t>
            </a:r>
            <a:r>
              <a:rPr sz="2000" dirty="0">
                <a:latin typeface="Calibri"/>
                <a:cs typeface="Calibri"/>
              </a:rPr>
              <a:t>&amp; </a:t>
            </a:r>
            <a:r>
              <a:rPr sz="2000" spc="-10" dirty="0">
                <a:latin typeface="Calibri"/>
                <a:cs typeface="Calibri"/>
              </a:rPr>
              <a:t>inferior rectal </a:t>
            </a:r>
            <a:r>
              <a:rPr sz="2000" spc="-5" dirty="0">
                <a:latin typeface="Calibri"/>
                <a:cs typeface="Calibri"/>
              </a:rPr>
              <a:t>veins </a:t>
            </a:r>
            <a:r>
              <a:rPr sz="2000" spc="-10" dirty="0">
                <a:latin typeface="Calibri"/>
                <a:cs typeface="Calibri"/>
              </a:rPr>
              <a:t>drain into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5" dirty="0">
                <a:latin typeface="Calibri"/>
                <a:cs typeface="Calibri"/>
              </a:rPr>
              <a:t>systemic </a:t>
            </a:r>
            <a:r>
              <a:rPr sz="2000" spc="-20" dirty="0">
                <a:latin typeface="Calibri"/>
                <a:cs typeface="Calibri"/>
              </a:rPr>
              <a:t>system </a:t>
            </a:r>
            <a:r>
              <a:rPr sz="2000" spc="-10" dirty="0">
                <a:latin typeface="Calibri"/>
                <a:cs typeface="Calibri"/>
              </a:rPr>
              <a:t>(to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IVC).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spc="-10" dirty="0">
                <a:solidFill>
                  <a:srgbClr val="00AF50"/>
                </a:solidFill>
                <a:latin typeface="Calibri"/>
                <a:cs typeface="Calibri"/>
              </a:rPr>
              <a:t>Lymphatic</a:t>
            </a:r>
            <a:r>
              <a:rPr sz="2000" b="1" spc="-10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AF50"/>
                </a:solidFill>
                <a:latin typeface="Calibri"/>
                <a:cs typeface="Calibri"/>
              </a:rPr>
              <a:t>drainage:</a:t>
            </a:r>
            <a:endParaRPr sz="2000" dirty="0">
              <a:latin typeface="Calibri"/>
              <a:cs typeface="Calibri"/>
            </a:endParaRPr>
          </a:p>
          <a:p>
            <a:pPr marL="475615" lvl="1" indent="-120014">
              <a:lnSpc>
                <a:spcPct val="100000"/>
              </a:lnSpc>
              <a:buChar char="-"/>
              <a:tabLst>
                <a:tab pos="476250" algn="l"/>
              </a:tabLst>
            </a:pPr>
            <a:r>
              <a:rPr sz="2000" b="1" spc="-5" dirty="0">
                <a:latin typeface="Calibri"/>
                <a:cs typeface="Calibri"/>
              </a:rPr>
              <a:t>Superior </a:t>
            </a:r>
            <a:r>
              <a:rPr sz="2000" b="1" dirty="0">
                <a:latin typeface="Calibri"/>
                <a:cs typeface="Calibri"/>
              </a:rPr>
              <a:t>half of the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rectum:</a:t>
            </a:r>
            <a:endParaRPr sz="2000" dirty="0">
              <a:latin typeface="Calibri"/>
              <a:cs typeface="Calibri"/>
            </a:endParaRPr>
          </a:p>
          <a:p>
            <a:pPr marL="927100" marR="5715" lvl="2">
              <a:lnSpc>
                <a:spcPct val="80000"/>
              </a:lnSpc>
              <a:spcBef>
                <a:spcPts val="430"/>
              </a:spcBef>
              <a:buChar char="*"/>
              <a:tabLst>
                <a:tab pos="1104265" algn="l"/>
              </a:tabLst>
            </a:pPr>
            <a:r>
              <a:rPr sz="2000" spc="-15" dirty="0">
                <a:latin typeface="Calibri"/>
                <a:cs typeface="Calibri"/>
              </a:rPr>
              <a:t>Pass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spc="-15" dirty="0">
                <a:latin typeface="Calibri"/>
                <a:cs typeface="Calibri"/>
              </a:rPr>
              <a:t>pararectal </a:t>
            </a:r>
            <a:r>
              <a:rPr sz="2000" spc="-5" dirty="0">
                <a:latin typeface="Calibri"/>
                <a:cs typeface="Calibri"/>
              </a:rPr>
              <a:t>lymph </a:t>
            </a:r>
            <a:r>
              <a:rPr sz="2000" dirty="0">
                <a:latin typeface="Calibri"/>
                <a:cs typeface="Calibri"/>
              </a:rPr>
              <a:t>nodes and then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inferior </a:t>
            </a:r>
            <a:r>
              <a:rPr sz="2000" spc="-5" dirty="0">
                <a:latin typeface="Calibri"/>
                <a:cs typeface="Calibri"/>
              </a:rPr>
              <a:t>mesenteric lymph  nodes.</a:t>
            </a:r>
            <a:endParaRPr sz="2000" dirty="0">
              <a:latin typeface="Calibri"/>
              <a:cs typeface="Calibri"/>
            </a:endParaRPr>
          </a:p>
          <a:p>
            <a:pPr marL="475615" lvl="1" indent="-120014">
              <a:lnSpc>
                <a:spcPct val="100000"/>
              </a:lnSpc>
              <a:buChar char="-"/>
              <a:tabLst>
                <a:tab pos="476250" algn="l"/>
              </a:tabLst>
            </a:pPr>
            <a:r>
              <a:rPr sz="2000" b="1" spc="-10" dirty="0">
                <a:latin typeface="Calibri"/>
                <a:cs typeface="Calibri"/>
              </a:rPr>
              <a:t>Inferior </a:t>
            </a:r>
            <a:r>
              <a:rPr sz="2000" b="1" dirty="0">
                <a:latin typeface="Calibri"/>
                <a:cs typeface="Calibri"/>
              </a:rPr>
              <a:t>half of the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rectum:</a:t>
            </a:r>
            <a:endParaRPr sz="2000" dirty="0">
              <a:latin typeface="Calibri"/>
              <a:cs typeface="Calibri"/>
            </a:endParaRPr>
          </a:p>
          <a:p>
            <a:pPr marL="1091565" lvl="2" indent="-164465">
              <a:lnSpc>
                <a:spcPct val="100000"/>
              </a:lnSpc>
              <a:buChar char="*"/>
              <a:tabLst>
                <a:tab pos="1092200" algn="l"/>
              </a:tabLst>
            </a:pPr>
            <a:r>
              <a:rPr sz="2000" spc="-15" dirty="0">
                <a:latin typeface="Calibri"/>
                <a:cs typeface="Calibri"/>
              </a:rPr>
              <a:t>Pass </a:t>
            </a:r>
            <a:r>
              <a:rPr sz="2000" spc="-5" dirty="0">
                <a:latin typeface="Calibri"/>
                <a:cs typeface="Calibri"/>
              </a:rPr>
              <a:t>through </a:t>
            </a:r>
            <a:r>
              <a:rPr sz="2000" spc="-10" dirty="0">
                <a:latin typeface="Calibri"/>
                <a:cs typeface="Calibri"/>
              </a:rPr>
              <a:t>sacral </a:t>
            </a:r>
            <a:r>
              <a:rPr sz="2000" spc="-5" dirty="0">
                <a:latin typeface="Calibri"/>
                <a:cs typeface="Calibri"/>
              </a:rPr>
              <a:t>lymph nodes </a:t>
            </a:r>
            <a:r>
              <a:rPr sz="2000" dirty="0">
                <a:latin typeface="Calibri"/>
                <a:cs typeface="Calibri"/>
              </a:rPr>
              <a:t>and then </a:t>
            </a:r>
            <a:r>
              <a:rPr sz="2000" spc="-10" dirty="0">
                <a:latin typeface="Calibri"/>
                <a:cs typeface="Calibri"/>
              </a:rPr>
              <a:t>to internal </a:t>
            </a:r>
            <a:r>
              <a:rPr sz="2000" spc="-5" dirty="0">
                <a:latin typeface="Calibri"/>
                <a:cs typeface="Calibri"/>
              </a:rPr>
              <a:t>iliac lymph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nodes.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0" y="153257"/>
            <a:ext cx="91439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1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(Rectum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Anal</a:t>
            </a:r>
            <a:r>
              <a:rPr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590800"/>
            <a:ext cx="648589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r>
              <a:rPr sz="9600" spc="-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9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LUCK!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 txBox="1">
            <a:spLocks/>
          </p:cNvSpPr>
          <p:nvPr/>
        </p:nvSpPr>
        <p:spPr>
          <a:xfrm>
            <a:off x="0" y="153257"/>
            <a:ext cx="91439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200" b="1" i="0" u="none" strike="noStrike" kern="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(Rectum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 Anal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canal)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794" t="16993" r="25000" b="17647"/>
          <a:stretch>
            <a:fillRect/>
          </a:stretch>
        </p:blipFill>
        <p:spPr bwMode="auto">
          <a:xfrm>
            <a:off x="533400" y="990600"/>
            <a:ext cx="8077200" cy="5688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447800" y="990600"/>
            <a:ext cx="1752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47800" y="1828800"/>
            <a:ext cx="6096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800" y="4191000"/>
            <a:ext cx="6858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05600" y="1371600"/>
            <a:ext cx="838200" cy="685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0" y="2209800"/>
            <a:ext cx="685800" cy="685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05600" y="4724400"/>
            <a:ext cx="685800" cy="76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353026"/>
            <a:ext cx="8684260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u="heavy" dirty="0">
                <a:solidFill>
                  <a:srgbClr val="C00000"/>
                </a:solidFill>
                <a:latin typeface="Calibri"/>
                <a:cs typeface="Calibri"/>
              </a:rPr>
              <a:t>Anal</a:t>
            </a:r>
            <a:r>
              <a:rPr sz="2000" b="1" u="heavy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u="heavy" spc="-5" dirty="0">
                <a:solidFill>
                  <a:srgbClr val="C00000"/>
                </a:solidFill>
                <a:latin typeface="Calibri"/>
                <a:cs typeface="Calibri"/>
              </a:rPr>
              <a:t>canal:</a:t>
            </a:r>
            <a:endParaRPr sz="2000" dirty="0">
              <a:latin typeface="Calibri"/>
              <a:cs typeface="Calibri"/>
            </a:endParaRPr>
          </a:p>
          <a:p>
            <a:pPr marL="355600" marR="5080" algn="just">
              <a:lnSpc>
                <a:spcPct val="80000"/>
              </a:lnSpc>
              <a:spcBef>
                <a:spcPts val="480"/>
              </a:spcBef>
            </a:pPr>
            <a:r>
              <a:rPr sz="2000" dirty="0">
                <a:latin typeface="Calibri"/>
                <a:cs typeface="Calibri"/>
              </a:rPr>
              <a:t>-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canal </a:t>
            </a:r>
            <a:r>
              <a:rPr sz="2000" spc="-5" dirty="0">
                <a:latin typeface="Calibri"/>
                <a:cs typeface="Calibri"/>
              </a:rPr>
              <a:t>begins </a:t>
            </a:r>
            <a:r>
              <a:rPr sz="2000" spc="-15" dirty="0">
                <a:latin typeface="Calibri"/>
                <a:cs typeface="Calibri"/>
              </a:rPr>
              <a:t>at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level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the  </a:t>
            </a:r>
            <a:r>
              <a:rPr sz="2000" spc="-5" dirty="0">
                <a:latin typeface="Calibri"/>
                <a:cs typeface="Calibri"/>
              </a:rPr>
              <a:t>U-shaped </a:t>
            </a:r>
            <a:r>
              <a:rPr sz="2000" dirty="0">
                <a:latin typeface="Calibri"/>
                <a:cs typeface="Calibri"/>
              </a:rPr>
              <a:t>sling </a:t>
            </a:r>
            <a:r>
              <a:rPr sz="2000" spc="-10" dirty="0">
                <a:latin typeface="Calibri"/>
                <a:cs typeface="Calibri"/>
              </a:rPr>
              <a:t>formed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spc="-10" dirty="0">
                <a:latin typeface="Calibri"/>
                <a:cs typeface="Calibri"/>
              </a:rPr>
              <a:t>the  puborectalis </a:t>
            </a:r>
            <a:r>
              <a:rPr sz="2000" dirty="0">
                <a:latin typeface="Calibri"/>
                <a:cs typeface="Calibri"/>
              </a:rPr>
              <a:t>muscle and </a:t>
            </a:r>
            <a:r>
              <a:rPr sz="2000" spc="-5" dirty="0">
                <a:latin typeface="Calibri"/>
                <a:cs typeface="Calibri"/>
              </a:rPr>
              <a:t>it </a:t>
            </a:r>
            <a:r>
              <a:rPr sz="2000" dirty="0">
                <a:latin typeface="Calibri"/>
                <a:cs typeface="Calibri"/>
              </a:rPr>
              <a:t>ends </a:t>
            </a:r>
            <a:r>
              <a:rPr sz="2000" spc="-25" dirty="0">
                <a:latin typeface="Calibri"/>
                <a:cs typeface="Calibri"/>
              </a:rPr>
              <a:t>at 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anus. The </a:t>
            </a:r>
            <a:r>
              <a:rPr sz="2000" dirty="0">
                <a:latin typeface="Calibri"/>
                <a:cs typeface="Calibri"/>
              </a:rPr>
              <a:t>anal </a:t>
            </a:r>
            <a:r>
              <a:rPr sz="2000" spc="-5" dirty="0">
                <a:latin typeface="Calibri"/>
                <a:cs typeface="Calibri"/>
              </a:rPr>
              <a:t>canal is  </a:t>
            </a:r>
            <a:r>
              <a:rPr sz="2000" spc="-10" dirty="0">
                <a:latin typeface="Calibri"/>
                <a:cs typeface="Calibri"/>
              </a:rPr>
              <a:t>surrounded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2362200"/>
            <a:ext cx="326834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02590" algn="l"/>
                <a:tab pos="1493520" algn="l"/>
                <a:tab pos="2207260" algn="l"/>
              </a:tabLst>
            </a:pPr>
            <a:r>
              <a:rPr sz="2000" dirty="0">
                <a:latin typeface="Calibri"/>
                <a:cs typeface="Calibri"/>
              </a:rPr>
              <a:t>*	</a:t>
            </a:r>
            <a:r>
              <a:rPr sz="2000" b="1" spc="-10" dirty="0">
                <a:latin typeface="Calibri"/>
                <a:cs typeface="Calibri"/>
              </a:rPr>
              <a:t>Internal	</a:t>
            </a:r>
            <a:r>
              <a:rPr sz="2000" b="1" spc="-5" dirty="0">
                <a:latin typeface="Calibri"/>
                <a:cs typeface="Calibri"/>
              </a:rPr>
              <a:t>anal	</a:t>
            </a:r>
            <a:r>
              <a:rPr sz="2000" b="1" spc="-10" dirty="0">
                <a:latin typeface="Calibri"/>
                <a:cs typeface="Calibri"/>
              </a:rPr>
              <a:t>sphincter</a:t>
            </a:r>
            <a:r>
              <a:rPr sz="2000" spc="-10" dirty="0"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000" y="2667000"/>
            <a:ext cx="77724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en-US" sz="2000" spc="-15" dirty="0">
                <a:latin typeface="Calibri"/>
                <a:cs typeface="Calibri"/>
              </a:rPr>
              <a:t>I</a:t>
            </a:r>
            <a:r>
              <a:rPr sz="2000" spc="-15" dirty="0" smtClean="0">
                <a:latin typeface="Calibri"/>
                <a:cs typeface="Calibri"/>
              </a:rPr>
              <a:t>nvoluntary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it is </a:t>
            </a:r>
            <a:r>
              <a:rPr sz="2000" dirty="0" smtClean="0">
                <a:latin typeface="Calibri"/>
                <a:cs typeface="Calibri"/>
              </a:rPr>
              <a:t>a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sz="2000" spc="-5" dirty="0" smtClean="0">
                <a:latin typeface="Calibri"/>
                <a:cs typeface="Calibri"/>
              </a:rPr>
              <a:t>thickening</a:t>
            </a:r>
            <a:r>
              <a:rPr lang="en-US" sz="2000" spc="-5" dirty="0">
                <a:cs typeface="Calibri"/>
              </a:rPr>
              <a:t> of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>
                <a:cs typeface="Calibri"/>
              </a:rPr>
              <a:t>inner circular </a:t>
            </a:r>
            <a:r>
              <a:rPr lang="en-US" sz="2000" dirty="0">
                <a:cs typeface="Calibri"/>
              </a:rPr>
              <a:t>muscle –  </a:t>
            </a:r>
            <a:r>
              <a:rPr lang="en-US" sz="2000" spc="-5" dirty="0">
                <a:cs typeface="Calibri"/>
              </a:rPr>
              <a:t>innervated by </a:t>
            </a:r>
            <a:r>
              <a:rPr lang="en-US" sz="2000" spc="-10" dirty="0">
                <a:cs typeface="Calibri"/>
              </a:rPr>
              <a:t>sympathetic  inferior </a:t>
            </a:r>
            <a:r>
              <a:rPr lang="en-US" sz="2000" spc="-10" dirty="0" err="1">
                <a:cs typeface="Calibri"/>
              </a:rPr>
              <a:t>hypogastric</a:t>
            </a:r>
            <a:r>
              <a:rPr lang="en-US" sz="2000" spc="-60" dirty="0">
                <a:cs typeface="Calibri"/>
              </a:rPr>
              <a:t> </a:t>
            </a:r>
            <a:r>
              <a:rPr lang="en-US" sz="2000" spc="-15" dirty="0">
                <a:cs typeface="Calibri"/>
              </a:rPr>
              <a:t>plexus.</a:t>
            </a:r>
            <a:endParaRPr lang="en-US" sz="2000" dirty="0">
              <a:cs typeface="Calibri"/>
            </a:endParaRPr>
          </a:p>
          <a:p>
            <a:pPr marL="12700" algn="just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800" y="3429000"/>
            <a:ext cx="32702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88620" algn="l"/>
                <a:tab pos="1507490" algn="l"/>
                <a:tab pos="2207260" algn="l"/>
              </a:tabLst>
            </a:pPr>
            <a:r>
              <a:rPr sz="2000" dirty="0">
                <a:latin typeface="Calibri"/>
                <a:cs typeface="Calibri"/>
              </a:rPr>
              <a:t>*	</a:t>
            </a:r>
            <a:r>
              <a:rPr sz="2000" b="1" dirty="0">
                <a:latin typeface="Calibri"/>
                <a:cs typeface="Calibri"/>
              </a:rPr>
              <a:t>Ex</a:t>
            </a:r>
            <a:r>
              <a:rPr sz="2000" b="1" spc="-30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erna</a:t>
            </a:r>
            <a:r>
              <a:rPr sz="2000" b="1" dirty="0">
                <a:latin typeface="Calibri"/>
                <a:cs typeface="Calibri"/>
              </a:rPr>
              <a:t>l	an</a:t>
            </a:r>
            <a:r>
              <a:rPr sz="2000" b="1" spc="-1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l	sphi</a:t>
            </a:r>
            <a:r>
              <a:rPr sz="2000" b="1" spc="-10" dirty="0">
                <a:latin typeface="Calibri"/>
                <a:cs typeface="Calibri"/>
              </a:rPr>
              <a:t>n</a:t>
            </a:r>
            <a:r>
              <a:rPr sz="2000" b="1" spc="-5" dirty="0">
                <a:latin typeface="Calibri"/>
                <a:cs typeface="Calibri"/>
              </a:rPr>
              <a:t>c</a:t>
            </a:r>
            <a:r>
              <a:rPr sz="2000" b="1" spc="-35" dirty="0">
                <a:latin typeface="Calibri"/>
                <a:cs typeface="Calibri"/>
              </a:rPr>
              <a:t>t</a:t>
            </a:r>
            <a:r>
              <a:rPr sz="2000" b="1" spc="-5" dirty="0">
                <a:latin typeface="Calibri"/>
                <a:cs typeface="Calibri"/>
              </a:rPr>
              <a:t>er</a:t>
            </a:r>
            <a:r>
              <a:rPr sz="2000" dirty="0">
                <a:latin typeface="Calibri"/>
                <a:cs typeface="Calibri"/>
              </a:rPr>
              <a:t>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66800" y="3733800"/>
            <a:ext cx="784860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1680"/>
              </a:lnSpc>
            </a:pPr>
            <a:r>
              <a:rPr lang="en-US" sz="2000" spc="-10" dirty="0">
                <a:latin typeface="Calibri"/>
                <a:cs typeface="Calibri"/>
              </a:rPr>
              <a:t>V</a:t>
            </a:r>
            <a:r>
              <a:rPr sz="2000" spc="-10" dirty="0" smtClean="0">
                <a:latin typeface="Calibri"/>
                <a:cs typeface="Calibri"/>
              </a:rPr>
              <a:t>oluntary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described </a:t>
            </a:r>
            <a:r>
              <a:rPr sz="2000" dirty="0">
                <a:latin typeface="Calibri"/>
                <a:cs typeface="Calibri"/>
              </a:rPr>
              <a:t>as </a:t>
            </a:r>
            <a:r>
              <a:rPr sz="2000" spc="-10" dirty="0" smtClean="0">
                <a:latin typeface="Calibri"/>
                <a:cs typeface="Calibri"/>
              </a:rPr>
              <a:t>having</a:t>
            </a:r>
            <a:r>
              <a:rPr lang="en-US" sz="2000" spc="-10" dirty="0" smtClean="0">
                <a:latin typeface="Calibri"/>
                <a:cs typeface="Calibri"/>
              </a:rPr>
              <a:t> </a:t>
            </a:r>
            <a:r>
              <a:rPr lang="en-US" sz="2000" spc="-5" dirty="0" smtClean="0">
                <a:cs typeface="Calibri"/>
              </a:rPr>
              <a:t>subcutaneous superficial </a:t>
            </a:r>
            <a:r>
              <a:rPr lang="en-US" sz="2000" dirty="0" smtClean="0">
                <a:cs typeface="Calibri"/>
              </a:rPr>
              <a:t>&amp; </a:t>
            </a:r>
            <a:r>
              <a:rPr lang="en-US" sz="2000" spc="-5" dirty="0" smtClean="0">
                <a:cs typeface="Calibri"/>
              </a:rPr>
              <a:t>deep </a:t>
            </a:r>
            <a:r>
              <a:rPr lang="en-US" sz="2000" spc="-5" dirty="0">
                <a:cs typeface="Calibri"/>
              </a:rPr>
              <a:t>parts </a:t>
            </a:r>
            <a:r>
              <a:rPr lang="en-US" sz="2000" dirty="0">
                <a:cs typeface="Calibri"/>
              </a:rPr>
              <a:t>– </a:t>
            </a:r>
            <a:r>
              <a:rPr lang="en-US" sz="2000" spc="-5" dirty="0">
                <a:cs typeface="Calibri"/>
              </a:rPr>
              <a:t>innervated </a:t>
            </a:r>
            <a:r>
              <a:rPr lang="en-US" sz="2000" spc="-10" dirty="0">
                <a:cs typeface="Calibri"/>
              </a:rPr>
              <a:t>by </a:t>
            </a:r>
            <a:r>
              <a:rPr lang="en-US" sz="2000" dirty="0">
                <a:cs typeface="Calibri"/>
              </a:rPr>
              <a:t>S4  </a:t>
            </a:r>
            <a:r>
              <a:rPr lang="en-US" sz="2000" spc="-10" dirty="0">
                <a:cs typeface="Calibri"/>
              </a:rPr>
              <a:t>through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10" dirty="0">
                <a:cs typeface="Calibri"/>
              </a:rPr>
              <a:t>inferior rectal  </a:t>
            </a:r>
            <a:r>
              <a:rPr lang="en-US" sz="2000" spc="-5" dirty="0">
                <a:cs typeface="Calibri"/>
              </a:rPr>
              <a:t>nerve.</a:t>
            </a:r>
            <a:endParaRPr lang="en-US" sz="2000" dirty="0">
              <a:cs typeface="Calibri"/>
            </a:endParaRPr>
          </a:p>
          <a:p>
            <a:pPr marL="12700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0" y="153257"/>
            <a:ext cx="91439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200" b="1" i="0" u="none" strike="noStrike" kern="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(Rectum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 Anal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canal)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0" y="153257"/>
            <a:ext cx="91439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200" b="1" i="0" u="none" strike="noStrike" kern="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(Rectum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 Anal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canal)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244" t="10857" r="22901" b="38931"/>
          <a:stretch>
            <a:fillRect/>
          </a:stretch>
        </p:blipFill>
        <p:spPr bwMode="auto">
          <a:xfrm>
            <a:off x="304800" y="1143000"/>
            <a:ext cx="8567352" cy="495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876" t="28188" r="16946" b="6040"/>
          <a:stretch>
            <a:fillRect/>
          </a:stretch>
        </p:blipFill>
        <p:spPr bwMode="auto">
          <a:xfrm>
            <a:off x="228600" y="1143000"/>
            <a:ext cx="8724122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0" y="153257"/>
            <a:ext cx="91439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200" b="1" i="0" u="none" strike="noStrike" kern="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(Rectum </a:t>
            </a:r>
            <a:r>
              <a:rPr kumimoji="0" 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 Anal</a:t>
            </a:r>
            <a:r>
              <a:rPr kumimoji="0" lang="en-US" sz="32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canal)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0"/>
            <a:ext cx="521938" cy="6858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4285"/>
              </a:lnSpc>
            </a:pPr>
            <a:r>
              <a:rPr sz="3200" b="1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</a:t>
            </a:r>
            <a:r>
              <a:rPr sz="3200" b="1" spc="-3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</a:t>
            </a:r>
            <a:r>
              <a:rPr sz="3200" b="1" spc="-3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TIO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2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(The</a:t>
            </a:r>
            <a:r>
              <a:rPr sz="32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Col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38200" y="304800"/>
          <a:ext cx="8077197" cy="62217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7685"/>
                <a:gridCol w="1532081"/>
                <a:gridCol w="1332217"/>
                <a:gridCol w="1361447"/>
                <a:gridCol w="1332626"/>
                <a:gridCol w="1361141"/>
              </a:tblGrid>
              <a:tr h="278129">
                <a:tc>
                  <a:txBody>
                    <a:bodyPr/>
                    <a:lstStyle/>
                    <a:p>
                      <a:pPr marL="3352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Structure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General</a:t>
                      </a:r>
                      <a:r>
                        <a:rPr sz="10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characteristics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Mesentery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3771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Vasculature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Lymphatic</a:t>
                      </a:r>
                      <a:r>
                        <a:rPr sz="10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drainage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3822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Innervation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</a:tr>
              <a:tr h="754379"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b="1" u="sng" spc="-5" dirty="0">
                          <a:latin typeface="Calibri"/>
                          <a:cs typeface="Calibri"/>
                        </a:rPr>
                        <a:t>Appendix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 marR="15684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Vermiform (worm-like)  blind intestinal  diverticulum extending  from the</a:t>
                      </a:r>
                      <a:r>
                        <a:rPr sz="10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posteromedial  aspect of the</a:t>
                      </a:r>
                      <a:r>
                        <a:rPr sz="10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cecum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r>
                        <a:rPr sz="1000" b="1" spc="-6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(mesoappendix)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 marR="113030" algn="just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Appendicular</a:t>
                      </a:r>
                      <a:r>
                        <a:rPr sz="1000" b="1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artery:  abranch from</a:t>
                      </a:r>
                      <a:r>
                        <a:rPr sz="1000" b="1" spc="-1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iliocolic  artery.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8585" marR="20193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4F81B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Iliocolic vein to the  SMV.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12382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Lymph nodes in  mesoappendix to  iliocolic lymph nodes  to superior  mesenteric lymph  nodes.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14" marR="25146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Sympathetic:</a:t>
                      </a:r>
                      <a:r>
                        <a:rPr sz="1000" b="1" spc="-5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T10-  T12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7314" marR="280035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ras</a:t>
                      </a:r>
                      <a:r>
                        <a:rPr sz="1000" b="1" spc="-1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mpat</a:t>
                      </a:r>
                      <a:r>
                        <a:rPr sz="1000" b="1" spc="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etic: 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vagus</a:t>
                      </a:r>
                      <a:r>
                        <a:rPr sz="1000" b="1" spc="-8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nerve.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u="sng" spc="-5" dirty="0">
                          <a:latin typeface="Calibri"/>
                          <a:cs typeface="Calibri"/>
                        </a:rPr>
                        <a:t>Cecum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 marR="14986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First part of the large  intestine-continuous  with the ascending  colon- blind intestinal  pouch in the right</a:t>
                      </a:r>
                      <a:r>
                        <a:rPr sz="10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lower  quadrant (right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iliac 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fossa).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 marR="17589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No mesentery but</a:t>
                      </a:r>
                      <a:r>
                        <a:rPr sz="1000" b="1" spc="-7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it  is almost entirely  enveloped by  peritoneum.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 marR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Iliocolic artery a  branch from the</a:t>
                      </a:r>
                      <a:r>
                        <a:rPr sz="1000" b="1" spc="-1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SMA.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8585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4F81B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Iliocolic vein to</a:t>
                      </a:r>
                      <a:r>
                        <a:rPr sz="1000" b="1" spc="-50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SMV.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1225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Iliocolic lymph nodes  to superior  mesenteric lymph  nodes.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14" marR="25146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Sympathetic:</a:t>
                      </a:r>
                      <a:r>
                        <a:rPr sz="1000" b="1" spc="-5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T10-  T12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7314" marR="280035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ras</a:t>
                      </a:r>
                      <a:r>
                        <a:rPr sz="1000" b="1" spc="-1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mpat</a:t>
                      </a:r>
                      <a:r>
                        <a:rPr sz="1000" b="1" spc="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etic: 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vagus</a:t>
                      </a:r>
                      <a:r>
                        <a:rPr sz="1000" b="1" spc="-8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nerve.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</a:tr>
              <a:tr h="754379">
                <a:tc>
                  <a:txBody>
                    <a:bodyPr/>
                    <a:lstStyle/>
                    <a:p>
                      <a:pPr marR="13589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u="sng" spc="-5" dirty="0">
                          <a:latin typeface="Calibri"/>
                          <a:cs typeface="Calibri"/>
                        </a:rPr>
                        <a:t>Ascending</a:t>
                      </a:r>
                      <a:r>
                        <a:rPr sz="1000" b="1" u="sng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5" dirty="0">
                          <a:latin typeface="Calibri"/>
                          <a:cs typeface="Calibri"/>
                        </a:rPr>
                        <a:t>colon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 marR="939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Passing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superiorly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the  right side of abdominal  cavity from cecum to the  right lobe of the liver  (right colic</a:t>
                      </a:r>
                      <a:r>
                        <a:rPr sz="10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flexure).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 marR="1644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It lies  retroperitoneally.</a:t>
                      </a:r>
                      <a:r>
                        <a:rPr sz="1000" b="1" spc="-6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In  25% </a:t>
                      </a:r>
                      <a:r>
                        <a:rPr sz="1000" b="1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people</a:t>
                      </a:r>
                      <a:r>
                        <a:rPr sz="1000" b="1" spc="-7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there  might be a short  mesentary.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 marR="1409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Iliocolic &amp; right</a:t>
                      </a:r>
                      <a:r>
                        <a:rPr sz="1000" b="1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colic  arteries branches  from</a:t>
                      </a:r>
                      <a:r>
                        <a:rPr sz="1000" b="1" spc="-1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SMA.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8585" marR="14097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4F81B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Iliocolic &amp; right</a:t>
                      </a:r>
                      <a:r>
                        <a:rPr sz="1000" b="1" spc="-50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colic  veins draining to  SMV.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1784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From epicolic &amp;  paracolic lymph  nodes to right colic  lymph nodes to  superior</a:t>
                      </a:r>
                      <a:r>
                        <a:rPr sz="1000" b="1" spc="-7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mesenteric  lymph</a:t>
                      </a:r>
                      <a:r>
                        <a:rPr sz="1000" b="1" spc="-9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nodes.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14" marR="1384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Superior</a:t>
                      </a:r>
                      <a:r>
                        <a:rPr sz="1000" b="1" spc="-6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mesenteric  plexus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</a:tr>
              <a:tr h="868679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u="sng" spc="-5" dirty="0">
                          <a:latin typeface="Calibri"/>
                          <a:cs typeface="Calibri"/>
                        </a:rPr>
                        <a:t>Transverse</a:t>
                      </a:r>
                      <a:r>
                        <a:rPr sz="1000" b="1" u="sng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5" dirty="0">
                          <a:latin typeface="Calibri"/>
                          <a:cs typeface="Calibri"/>
                        </a:rPr>
                        <a:t>colon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 marR="946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Largest-most mobile-  crosses the abdomen  from the right colic  flexure to the left colic  flexure * bends</a:t>
                      </a:r>
                      <a:r>
                        <a:rPr sz="10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inferiorly  to become the  descending</a:t>
                      </a:r>
                      <a:r>
                        <a:rPr sz="10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colon.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 marR="42925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r>
                        <a:rPr sz="1000" b="1" spc="-7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(transverse  mesocolon)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 marR="12446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Middle colic artery</a:t>
                      </a:r>
                      <a:r>
                        <a:rPr sz="1000" b="1" spc="-6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  branch from</a:t>
                      </a:r>
                      <a:r>
                        <a:rPr sz="1000" b="1" spc="-1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SMA.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8585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4F81B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SMV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9969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Middle colic lymph  nodes to the</a:t>
                      </a:r>
                      <a:r>
                        <a:rPr sz="1000" b="1" spc="-6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superior  mesenteric lymph  nodes.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14" marR="1384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Superior</a:t>
                      </a:r>
                      <a:r>
                        <a:rPr sz="1000" b="1" spc="-6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mesenteric  plexus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</a:tr>
              <a:tr h="982980">
                <a:tc>
                  <a:txBody>
                    <a:bodyPr/>
                    <a:lstStyle/>
                    <a:p>
                      <a:pPr marR="10223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u="sng" spc="-5" dirty="0">
                          <a:latin typeface="Calibri"/>
                          <a:cs typeface="Calibri"/>
                        </a:rPr>
                        <a:t>Descending</a:t>
                      </a:r>
                      <a:r>
                        <a:rPr sz="1000" b="1" u="sng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5" dirty="0">
                          <a:latin typeface="Calibri"/>
                          <a:cs typeface="Calibri"/>
                        </a:rPr>
                        <a:t>colon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 marR="12953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Extending from the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left 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colic flexure into the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left 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iliac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fossa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where it is  continuous with the  sigmoid</a:t>
                      </a:r>
                      <a:r>
                        <a:rPr sz="10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colon.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 marR="1009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It lies  retroperitoneally</a:t>
                      </a:r>
                      <a:r>
                        <a:rPr sz="1000" b="1" spc="-6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and  has no</a:t>
                      </a:r>
                      <a:r>
                        <a:rPr sz="1000" b="1" spc="-7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mesentery.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 marR="1035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Left colic artery</a:t>
                      </a:r>
                      <a:r>
                        <a:rPr sz="1000" b="1" spc="-8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from  IMA.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8585" marR="258445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4F81B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Drainage through  IMV to the splenic  vein and then to  hepatic portal</a:t>
                      </a:r>
                      <a:r>
                        <a:rPr sz="1000" b="1" spc="-90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vein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1479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Epicolic &amp; paracolic  lymph nodes to </a:t>
                      </a:r>
                      <a:r>
                        <a:rPr sz="1000" b="1" spc="-1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left 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colic lymph nodes</a:t>
                      </a:r>
                      <a:r>
                        <a:rPr sz="1000" b="1" spc="-6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to  inferior mesenteric  lymph</a:t>
                      </a:r>
                      <a:r>
                        <a:rPr sz="1000" b="1" spc="-9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nodes.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14" marR="1022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Sympathetic:</a:t>
                      </a:r>
                      <a:r>
                        <a:rPr sz="1000" b="1" spc="-5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lumbar  splanchnic nerves,  inferior mesenteric  ganglion, periarterial  plexus 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on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b="1" spc="-9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IMA.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7314" marR="280035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F7954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ras</a:t>
                      </a:r>
                      <a:r>
                        <a:rPr sz="1000" b="1" spc="-1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mpat</a:t>
                      </a:r>
                      <a:r>
                        <a:rPr sz="1000" b="1" spc="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etic: 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pelvic splanchnic  nerve.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</a:tr>
              <a:tr h="636269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u="sng" spc="-5" dirty="0">
                          <a:latin typeface="Calibri"/>
                          <a:cs typeface="Calibri"/>
                        </a:rPr>
                        <a:t>Sigmoid</a:t>
                      </a:r>
                      <a:r>
                        <a:rPr sz="1000" b="1" u="sng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5" dirty="0">
                          <a:latin typeface="Calibri"/>
                          <a:cs typeface="Calibri"/>
                        </a:rPr>
                        <a:t>colon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9855" marR="8636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S-shaped loop linking the  descending colon and  the rectum. It extends  from the left iliac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fossa 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to S3</a:t>
                      </a:r>
                      <a:r>
                        <a:rPr sz="10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vertebra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3980" marR="57213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r>
                        <a:rPr sz="1000" b="1" spc="-8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(sigmoid  mesocolon)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8585" marR="1460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Sigmoid artery</a:t>
                      </a:r>
                      <a:r>
                        <a:rPr sz="1000" b="1" spc="-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from  IMA.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08585" marR="27940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4F81B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Drainage</a:t>
                      </a:r>
                      <a:r>
                        <a:rPr sz="1000" b="1" spc="-80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4F81BC"/>
                          </a:solidFill>
                          <a:latin typeface="Calibri"/>
                          <a:cs typeface="Calibri"/>
                        </a:rPr>
                        <a:t>through  IMV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3345" marR="2311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Same as above</a:t>
                      </a:r>
                      <a:r>
                        <a:rPr sz="1000" b="1" spc="-9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(for  descending</a:t>
                      </a:r>
                      <a:r>
                        <a:rPr sz="1000" b="1" spc="-9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colon)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7314" marR="24574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Same as above</a:t>
                      </a:r>
                      <a:r>
                        <a:rPr sz="1000" b="1" spc="-9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(for  descending</a:t>
                      </a:r>
                      <a:r>
                        <a:rPr sz="1000" b="1" spc="-90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79546"/>
                          </a:solidFill>
                          <a:latin typeface="Calibri"/>
                          <a:cs typeface="Calibri"/>
                        </a:rPr>
                        <a:t>colon)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525">
                      <a:solidFill>
                        <a:srgbClr val="BD4A47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1" y="1225105"/>
            <a:ext cx="8074025" cy="440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255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600" b="1" u="heavy" dirty="0">
                <a:latin typeface="Calibri"/>
                <a:cs typeface="Calibri"/>
              </a:rPr>
              <a:t>Appendix</a:t>
            </a:r>
            <a:r>
              <a:rPr sz="1600" b="1" dirty="0">
                <a:latin typeface="Calibri"/>
                <a:cs typeface="Calibri"/>
              </a:rPr>
              <a:t>, </a:t>
            </a:r>
            <a:r>
              <a:rPr sz="1600" b="1" u="heavy" dirty="0">
                <a:latin typeface="Calibri"/>
                <a:cs typeface="Calibri"/>
              </a:rPr>
              <a:t>cecum</a:t>
            </a:r>
            <a:r>
              <a:rPr sz="1600" b="1" dirty="0">
                <a:latin typeface="Calibri"/>
                <a:cs typeface="Calibri"/>
              </a:rPr>
              <a:t>, </a:t>
            </a:r>
            <a:r>
              <a:rPr sz="1600" b="1" u="heavy" spc="-5" dirty="0">
                <a:latin typeface="Calibri"/>
                <a:cs typeface="Calibri"/>
              </a:rPr>
              <a:t>ascending colon </a:t>
            </a:r>
            <a:r>
              <a:rPr sz="1600" b="1" spc="-5" dirty="0">
                <a:latin typeface="Calibri"/>
                <a:cs typeface="Calibri"/>
              </a:rPr>
              <a:t>and the </a:t>
            </a:r>
            <a:r>
              <a:rPr sz="1600" b="1" u="heavy" spc="-10" dirty="0">
                <a:latin typeface="Calibri"/>
                <a:cs typeface="Calibri"/>
              </a:rPr>
              <a:t>proximal </a:t>
            </a:r>
            <a:r>
              <a:rPr sz="1600" b="1" u="heavy" spc="-5" dirty="0">
                <a:latin typeface="Calibri"/>
                <a:cs typeface="Calibri"/>
              </a:rPr>
              <a:t>2/3 </a:t>
            </a:r>
            <a:r>
              <a:rPr sz="1600" b="1" u="heavy" spc="5" dirty="0">
                <a:latin typeface="Calibri"/>
                <a:cs typeface="Calibri"/>
              </a:rPr>
              <a:t>of </a:t>
            </a:r>
            <a:r>
              <a:rPr sz="1600" b="1" u="heavy" spc="-15" dirty="0">
                <a:latin typeface="Calibri"/>
                <a:cs typeface="Calibri"/>
              </a:rPr>
              <a:t>transverse </a:t>
            </a:r>
            <a:r>
              <a:rPr sz="1600" b="1" u="heavy" spc="-5" dirty="0">
                <a:latin typeface="Calibri"/>
                <a:cs typeface="Calibri"/>
              </a:rPr>
              <a:t>colon </a:t>
            </a:r>
            <a:r>
              <a:rPr sz="1600" b="1" spc="-10" dirty="0">
                <a:latin typeface="Calibri"/>
                <a:cs typeface="Calibri"/>
              </a:rPr>
              <a:t>develop </a:t>
            </a:r>
            <a:r>
              <a:rPr sz="1600" b="1" spc="-5" dirty="0">
                <a:latin typeface="Calibri"/>
                <a:cs typeface="Calibri"/>
              </a:rPr>
              <a:t>from  </a:t>
            </a:r>
            <a:r>
              <a:rPr sz="1600" b="1" spc="-10" dirty="0">
                <a:latin typeface="Calibri"/>
                <a:cs typeface="Calibri"/>
              </a:rPr>
              <a:t>the midgut, </a:t>
            </a:r>
            <a:r>
              <a:rPr sz="1600" b="1" spc="-5" dirty="0">
                <a:latin typeface="Calibri"/>
                <a:cs typeface="Calibri"/>
              </a:rPr>
              <a:t>so </a:t>
            </a:r>
            <a:r>
              <a:rPr sz="1600" b="1" spc="-10" dirty="0">
                <a:latin typeface="Calibri"/>
                <a:cs typeface="Calibri"/>
              </a:rPr>
              <a:t>they are </a:t>
            </a:r>
            <a:r>
              <a:rPr sz="1600" b="1" spc="-5" dirty="0">
                <a:latin typeface="Calibri"/>
                <a:cs typeface="Calibri"/>
              </a:rPr>
              <a:t>supplied </a:t>
            </a:r>
            <a:r>
              <a:rPr sz="1600" b="1" spc="-15" dirty="0">
                <a:latin typeface="Calibri"/>
                <a:cs typeface="Calibri"/>
              </a:rPr>
              <a:t>by </a:t>
            </a:r>
            <a:r>
              <a:rPr sz="1600" b="1" spc="-10" dirty="0">
                <a:latin typeface="Calibri"/>
                <a:cs typeface="Calibri"/>
              </a:rPr>
              <a:t>the</a:t>
            </a:r>
            <a:r>
              <a:rPr sz="1600" b="1" spc="120" dirty="0"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SMA.</a:t>
            </a:r>
            <a:endParaRPr sz="1600" dirty="0">
              <a:latin typeface="Calibri"/>
              <a:cs typeface="Calibri"/>
            </a:endParaRPr>
          </a:p>
          <a:p>
            <a:pPr marL="355600" marR="8890" indent="-342900" algn="just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5600" algn="l"/>
              </a:tabLst>
            </a:pPr>
            <a:r>
              <a:rPr sz="1600" b="1" u="heavy" spc="-10" dirty="0">
                <a:latin typeface="Calibri"/>
                <a:cs typeface="Calibri"/>
              </a:rPr>
              <a:t>Distal 1/3 </a:t>
            </a:r>
            <a:r>
              <a:rPr sz="1600" b="1" u="heavy" dirty="0">
                <a:latin typeface="Calibri"/>
                <a:cs typeface="Calibri"/>
              </a:rPr>
              <a:t>of </a:t>
            </a:r>
            <a:r>
              <a:rPr sz="1600" b="1" u="heavy" spc="-15" dirty="0">
                <a:latin typeface="Calibri"/>
                <a:cs typeface="Calibri"/>
              </a:rPr>
              <a:t>transverse </a:t>
            </a:r>
            <a:r>
              <a:rPr sz="1600" b="1" u="heavy" spc="-5" dirty="0">
                <a:latin typeface="Calibri"/>
                <a:cs typeface="Calibri"/>
              </a:rPr>
              <a:t>colon</a:t>
            </a:r>
            <a:r>
              <a:rPr sz="1600" b="1" spc="-5" dirty="0">
                <a:latin typeface="Calibri"/>
                <a:cs typeface="Calibri"/>
              </a:rPr>
              <a:t>, </a:t>
            </a:r>
            <a:r>
              <a:rPr sz="1600" b="1" u="heavy" spc="-5" dirty="0">
                <a:latin typeface="Calibri"/>
                <a:cs typeface="Calibri"/>
              </a:rPr>
              <a:t>descending colon</a:t>
            </a:r>
            <a:r>
              <a:rPr sz="1600" b="1" spc="-5" dirty="0">
                <a:latin typeface="Calibri"/>
                <a:cs typeface="Calibri"/>
              </a:rPr>
              <a:t>, </a:t>
            </a:r>
            <a:r>
              <a:rPr sz="1600" b="1" u="heavy" spc="-5" dirty="0">
                <a:latin typeface="Calibri"/>
                <a:cs typeface="Calibri"/>
              </a:rPr>
              <a:t>sigmoid colon</a:t>
            </a:r>
            <a:r>
              <a:rPr sz="1600" b="1" spc="-5" dirty="0">
                <a:latin typeface="Calibri"/>
                <a:cs typeface="Calibri"/>
              </a:rPr>
              <a:t>, </a:t>
            </a:r>
            <a:r>
              <a:rPr sz="1600" b="1" u="heavy" spc="-5" dirty="0">
                <a:latin typeface="Calibri"/>
                <a:cs typeface="Calibri"/>
              </a:rPr>
              <a:t>rectum </a:t>
            </a:r>
            <a:r>
              <a:rPr sz="1600" b="1" dirty="0">
                <a:latin typeface="Calibri"/>
                <a:cs typeface="Calibri"/>
              </a:rPr>
              <a:t>and </a:t>
            </a:r>
            <a:r>
              <a:rPr sz="1600" b="1" spc="-5" dirty="0">
                <a:latin typeface="Calibri"/>
                <a:cs typeface="Calibri"/>
              </a:rPr>
              <a:t>the </a:t>
            </a:r>
            <a:r>
              <a:rPr sz="1600" b="1" u="heavy" spc="-5" dirty="0">
                <a:latin typeface="Calibri"/>
                <a:cs typeface="Calibri"/>
              </a:rPr>
              <a:t>superior  part </a:t>
            </a:r>
            <a:r>
              <a:rPr sz="1600" b="1" u="heavy" dirty="0">
                <a:latin typeface="Calibri"/>
                <a:cs typeface="Calibri"/>
              </a:rPr>
              <a:t>of </a:t>
            </a:r>
            <a:r>
              <a:rPr sz="1600" b="1" u="heavy" spc="-5" dirty="0">
                <a:latin typeface="Calibri"/>
                <a:cs typeface="Calibri"/>
              </a:rPr>
              <a:t>anal canal </a:t>
            </a:r>
            <a:r>
              <a:rPr sz="1600" b="1" spc="-10" dirty="0">
                <a:latin typeface="Calibri"/>
                <a:cs typeface="Calibri"/>
              </a:rPr>
              <a:t>develop </a:t>
            </a:r>
            <a:r>
              <a:rPr sz="1600" b="1" spc="-15" dirty="0">
                <a:latin typeface="Calibri"/>
                <a:cs typeface="Calibri"/>
              </a:rPr>
              <a:t>from </a:t>
            </a:r>
            <a:r>
              <a:rPr sz="1600" b="1" spc="-10" dirty="0">
                <a:latin typeface="Calibri"/>
                <a:cs typeface="Calibri"/>
              </a:rPr>
              <a:t>the </a:t>
            </a:r>
            <a:r>
              <a:rPr sz="1600" b="1" spc="-5" dirty="0">
                <a:latin typeface="Calibri"/>
                <a:cs typeface="Calibri"/>
              </a:rPr>
              <a:t>hind gut, so </a:t>
            </a:r>
            <a:r>
              <a:rPr sz="1600" b="1" spc="-10" dirty="0">
                <a:latin typeface="Calibri"/>
                <a:cs typeface="Calibri"/>
              </a:rPr>
              <a:t>they are </a:t>
            </a:r>
            <a:r>
              <a:rPr sz="1600" b="1" spc="-5" dirty="0">
                <a:latin typeface="Calibri"/>
                <a:cs typeface="Calibri"/>
              </a:rPr>
              <a:t>supplied </a:t>
            </a:r>
            <a:r>
              <a:rPr sz="1600" b="1" spc="-15" dirty="0">
                <a:latin typeface="Calibri"/>
                <a:cs typeface="Calibri"/>
              </a:rPr>
              <a:t>by </a:t>
            </a:r>
            <a:r>
              <a:rPr sz="1600" b="1" spc="-10" dirty="0">
                <a:latin typeface="Calibri"/>
                <a:cs typeface="Calibri"/>
              </a:rPr>
              <a:t>the</a:t>
            </a:r>
            <a:r>
              <a:rPr sz="1600" b="1" spc="27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IMA.</a:t>
            </a:r>
            <a:endParaRPr sz="1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5600" algn="l"/>
              </a:tabLst>
            </a:pPr>
            <a:r>
              <a:rPr sz="16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large intestine can </a:t>
            </a:r>
            <a:r>
              <a:rPr sz="16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be distinguished </a:t>
            </a:r>
            <a:r>
              <a:rPr sz="16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from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</a:t>
            </a:r>
            <a:r>
              <a:rPr sz="16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small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intestine</a:t>
            </a:r>
            <a:r>
              <a:rPr sz="1600" b="1" spc="10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by: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462280" lvl="1" indent="-106680">
              <a:lnSpc>
                <a:spcPct val="100000"/>
              </a:lnSpc>
              <a:spcBef>
                <a:spcPts val="385"/>
              </a:spcBef>
              <a:buFont typeface="Calibri"/>
              <a:buChar char="-"/>
              <a:tabLst>
                <a:tab pos="462280" algn="l"/>
              </a:tabLst>
            </a:pPr>
            <a:r>
              <a:rPr sz="1600" b="1" spc="-30" dirty="0">
                <a:latin typeface="Calibri"/>
                <a:cs typeface="Calibri"/>
              </a:rPr>
              <a:t>Teniae </a:t>
            </a:r>
            <a:r>
              <a:rPr sz="1600" b="1" spc="-5" dirty="0">
                <a:latin typeface="Calibri"/>
                <a:cs typeface="Calibri"/>
              </a:rPr>
              <a:t>coli</a:t>
            </a:r>
            <a:r>
              <a:rPr sz="1600" spc="-5" dirty="0">
                <a:latin typeface="Calibri"/>
                <a:cs typeface="Calibri"/>
              </a:rPr>
              <a:t>: </a:t>
            </a:r>
            <a:r>
              <a:rPr sz="1600" spc="-10" dirty="0">
                <a:latin typeface="Calibri"/>
                <a:cs typeface="Calibri"/>
              </a:rPr>
              <a:t>three thickened </a:t>
            </a:r>
            <a:r>
              <a:rPr sz="1600" spc="-5" dirty="0">
                <a:latin typeface="Calibri"/>
                <a:cs typeface="Calibri"/>
              </a:rPr>
              <a:t>bands of longitudinal </a:t>
            </a:r>
            <a:r>
              <a:rPr sz="1600" spc="-10" dirty="0">
                <a:latin typeface="Calibri"/>
                <a:cs typeface="Calibri"/>
              </a:rPr>
              <a:t>smooth </a:t>
            </a:r>
            <a:r>
              <a:rPr sz="1600" spc="-5" dirty="0">
                <a:latin typeface="Calibri"/>
                <a:cs typeface="Calibri"/>
              </a:rPr>
              <a:t>muscle</a:t>
            </a:r>
            <a:r>
              <a:rPr sz="1600" spc="114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fibers.</a:t>
            </a:r>
            <a:endParaRPr sz="1600" dirty="0">
              <a:latin typeface="Calibri"/>
              <a:cs typeface="Calibri"/>
            </a:endParaRPr>
          </a:p>
          <a:p>
            <a:pPr marL="462280" lvl="1" indent="-106680">
              <a:lnSpc>
                <a:spcPct val="100000"/>
              </a:lnSpc>
              <a:spcBef>
                <a:spcPts val="384"/>
              </a:spcBef>
              <a:buFont typeface="Calibri"/>
              <a:buChar char="-"/>
              <a:tabLst>
                <a:tab pos="462280" algn="l"/>
              </a:tabLst>
            </a:pPr>
            <a:r>
              <a:rPr sz="1600" b="1" spc="-10" dirty="0">
                <a:latin typeface="Calibri"/>
                <a:cs typeface="Calibri"/>
              </a:rPr>
              <a:t>Haustra</a:t>
            </a:r>
            <a:r>
              <a:rPr sz="1600" spc="-10" dirty="0">
                <a:latin typeface="Calibri"/>
                <a:cs typeface="Calibri"/>
              </a:rPr>
              <a:t>: sacculations </a:t>
            </a:r>
            <a:r>
              <a:rPr sz="1600" spc="-5" dirty="0">
                <a:latin typeface="Calibri"/>
                <a:cs typeface="Calibri"/>
              </a:rPr>
              <a:t>or </a:t>
            </a:r>
            <a:r>
              <a:rPr sz="1600" spc="-10" dirty="0">
                <a:latin typeface="Calibri"/>
                <a:cs typeface="Calibri"/>
              </a:rPr>
              <a:t>pouches </a:t>
            </a:r>
            <a:r>
              <a:rPr sz="1600" spc="-5" dirty="0">
                <a:latin typeface="Calibri"/>
                <a:cs typeface="Calibri"/>
              </a:rPr>
              <a:t>of the </a:t>
            </a:r>
            <a:r>
              <a:rPr sz="1600" spc="-10" dirty="0">
                <a:latin typeface="Calibri"/>
                <a:cs typeface="Calibri"/>
              </a:rPr>
              <a:t>colon between </a:t>
            </a:r>
            <a:r>
              <a:rPr sz="1600" spc="-5" dirty="0">
                <a:latin typeface="Calibri"/>
                <a:cs typeface="Calibri"/>
              </a:rPr>
              <a:t>the</a:t>
            </a:r>
            <a:r>
              <a:rPr sz="1600" spc="19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tinea.</a:t>
            </a:r>
            <a:endParaRPr sz="1600" dirty="0">
              <a:latin typeface="Calibri"/>
              <a:cs typeface="Calibri"/>
            </a:endParaRPr>
          </a:p>
          <a:p>
            <a:pPr marL="462280" lvl="1" indent="-106680">
              <a:lnSpc>
                <a:spcPct val="100000"/>
              </a:lnSpc>
              <a:spcBef>
                <a:spcPts val="380"/>
              </a:spcBef>
              <a:buFont typeface="Calibri"/>
              <a:buChar char="-"/>
              <a:tabLst>
                <a:tab pos="462280" algn="l"/>
              </a:tabLst>
            </a:pPr>
            <a:r>
              <a:rPr sz="1600" b="1" spc="-10" dirty="0">
                <a:latin typeface="Calibri"/>
                <a:cs typeface="Calibri"/>
              </a:rPr>
              <a:t>Omental </a:t>
            </a:r>
            <a:r>
              <a:rPr sz="1600" b="1" spc="-5" dirty="0">
                <a:latin typeface="Calibri"/>
                <a:cs typeface="Calibri"/>
              </a:rPr>
              <a:t>appendices</a:t>
            </a:r>
            <a:r>
              <a:rPr sz="1600" spc="-5" dirty="0">
                <a:latin typeface="Calibri"/>
                <a:cs typeface="Calibri"/>
              </a:rPr>
              <a:t>: small, </a:t>
            </a:r>
            <a:r>
              <a:rPr sz="1600" spc="-15" dirty="0">
                <a:latin typeface="Calibri"/>
                <a:cs typeface="Calibri"/>
              </a:rPr>
              <a:t>fatty </a:t>
            </a:r>
            <a:r>
              <a:rPr sz="1600" spc="-5" dirty="0">
                <a:latin typeface="Calibri"/>
                <a:cs typeface="Calibri"/>
              </a:rPr>
              <a:t>appendicies </a:t>
            </a:r>
            <a:r>
              <a:rPr sz="1600" spc="-10" dirty="0">
                <a:latin typeface="Calibri"/>
                <a:cs typeface="Calibri"/>
              </a:rPr>
              <a:t>(projections) </a:t>
            </a:r>
            <a:r>
              <a:rPr sz="1600" spc="-5" dirty="0">
                <a:latin typeface="Calibri"/>
                <a:cs typeface="Calibri"/>
              </a:rPr>
              <a:t>of the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colon.</a:t>
            </a:r>
            <a:endParaRPr sz="1600" dirty="0">
              <a:latin typeface="Calibri"/>
              <a:cs typeface="Calibri"/>
            </a:endParaRPr>
          </a:p>
          <a:p>
            <a:pPr marL="462280" lvl="1" indent="-106680">
              <a:lnSpc>
                <a:spcPct val="100000"/>
              </a:lnSpc>
              <a:spcBef>
                <a:spcPts val="380"/>
              </a:spcBef>
              <a:buFont typeface="Calibri"/>
              <a:buChar char="-"/>
              <a:tabLst>
                <a:tab pos="462280" algn="l"/>
              </a:tabLst>
            </a:pPr>
            <a:r>
              <a:rPr sz="1600" b="1" spc="-5" dirty="0">
                <a:latin typeface="Calibri"/>
                <a:cs typeface="Calibri"/>
              </a:rPr>
              <a:t>Caliber</a:t>
            </a:r>
            <a:r>
              <a:rPr sz="1600" spc="-5" dirty="0">
                <a:latin typeface="Calibri"/>
                <a:cs typeface="Calibri"/>
              </a:rPr>
              <a:t>: the </a:t>
            </a:r>
            <a:r>
              <a:rPr sz="1600" spc="-10" dirty="0">
                <a:latin typeface="Calibri"/>
                <a:cs typeface="Calibri"/>
              </a:rPr>
              <a:t>internal </a:t>
            </a:r>
            <a:r>
              <a:rPr sz="1600" spc="-5" dirty="0">
                <a:latin typeface="Calibri"/>
                <a:cs typeface="Calibri"/>
              </a:rPr>
              <a:t>diameter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5" dirty="0">
                <a:latin typeface="Calibri"/>
                <a:cs typeface="Calibri"/>
              </a:rPr>
              <a:t>much </a:t>
            </a:r>
            <a:r>
              <a:rPr sz="1600" spc="-10" dirty="0">
                <a:latin typeface="Calibri"/>
                <a:cs typeface="Calibri"/>
              </a:rPr>
              <a:t>larger </a:t>
            </a:r>
            <a:r>
              <a:rPr sz="1600" spc="-5" dirty="0">
                <a:latin typeface="Calibri"/>
                <a:cs typeface="Calibri"/>
              </a:rPr>
              <a:t>than the small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intestine.</a:t>
            </a:r>
            <a:endParaRPr sz="1600" dirty="0">
              <a:latin typeface="Calibri"/>
              <a:cs typeface="Calibri"/>
            </a:endParaRPr>
          </a:p>
          <a:p>
            <a:pPr marL="355600" marR="6985" indent="-342900" algn="just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5600" algn="l"/>
              </a:tabLst>
            </a:pPr>
            <a:r>
              <a:rPr sz="16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Phrenocolic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ligament</a:t>
            </a:r>
            <a:r>
              <a:rPr sz="1600" spc="-10" dirty="0">
                <a:latin typeface="Calibri"/>
                <a:cs typeface="Calibri"/>
              </a:rPr>
              <a:t>: </a:t>
            </a:r>
            <a:r>
              <a:rPr sz="1600" dirty="0">
                <a:latin typeface="Calibri"/>
                <a:cs typeface="Calibri"/>
              </a:rPr>
              <a:t>it is </a:t>
            </a:r>
            <a:r>
              <a:rPr sz="1600" spc="-10" dirty="0">
                <a:latin typeface="Calibri"/>
                <a:cs typeface="Calibri"/>
              </a:rPr>
              <a:t>between </a:t>
            </a:r>
            <a:r>
              <a:rPr sz="1600" spc="-5" dirty="0">
                <a:latin typeface="Calibri"/>
                <a:cs typeface="Calibri"/>
              </a:rPr>
              <a:t>the </a:t>
            </a:r>
            <a:r>
              <a:rPr sz="1600" spc="-10" dirty="0">
                <a:latin typeface="Calibri"/>
                <a:cs typeface="Calibri"/>
              </a:rPr>
              <a:t>diaphragm and </a:t>
            </a:r>
            <a:r>
              <a:rPr sz="1600" spc="-5" dirty="0">
                <a:latin typeface="Calibri"/>
                <a:cs typeface="Calibri"/>
              </a:rPr>
              <a:t>the colon. </a:t>
            </a:r>
            <a:r>
              <a:rPr sz="1600" dirty="0">
                <a:latin typeface="Calibri"/>
                <a:cs typeface="Calibri"/>
              </a:rPr>
              <a:t>It is </a:t>
            </a:r>
            <a:r>
              <a:rPr sz="1600" spc="-10" dirty="0">
                <a:latin typeface="Calibri"/>
                <a:cs typeface="Calibri"/>
              </a:rPr>
              <a:t>important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10" dirty="0">
                <a:latin typeface="Calibri"/>
                <a:cs typeface="Calibri"/>
              </a:rPr>
              <a:t>case of  </a:t>
            </a:r>
            <a:r>
              <a:rPr sz="1600" spc="-5" dirty="0">
                <a:latin typeface="Calibri"/>
                <a:cs typeface="Calibri"/>
              </a:rPr>
              <a:t>splenomegaly </a:t>
            </a:r>
            <a:r>
              <a:rPr sz="1600" spc="-10" dirty="0">
                <a:latin typeface="Calibri"/>
                <a:cs typeface="Calibri"/>
              </a:rPr>
              <a:t>(forcing </a:t>
            </a:r>
            <a:r>
              <a:rPr sz="1600" spc="-5" dirty="0">
                <a:latin typeface="Calibri"/>
                <a:cs typeface="Calibri"/>
              </a:rPr>
              <a:t>the </a:t>
            </a:r>
            <a:r>
              <a:rPr sz="1600" spc="-10" dirty="0">
                <a:latin typeface="Calibri"/>
                <a:cs typeface="Calibri"/>
              </a:rPr>
              <a:t>enlarged </a:t>
            </a:r>
            <a:r>
              <a:rPr sz="1600" spc="-5" dirty="0">
                <a:latin typeface="Calibri"/>
                <a:cs typeface="Calibri"/>
              </a:rPr>
              <a:t>spleen </a:t>
            </a:r>
            <a:r>
              <a:rPr sz="1600" spc="-10" dirty="0">
                <a:latin typeface="Calibri"/>
                <a:cs typeface="Calibri"/>
              </a:rPr>
              <a:t>to </a:t>
            </a:r>
            <a:r>
              <a:rPr sz="1600" dirty="0">
                <a:latin typeface="Calibri"/>
                <a:cs typeface="Calibri"/>
              </a:rPr>
              <a:t>descend in </a:t>
            </a:r>
            <a:r>
              <a:rPr sz="1600" spc="-5" dirty="0">
                <a:latin typeface="Calibri"/>
                <a:cs typeface="Calibri"/>
              </a:rPr>
              <a:t>an </a:t>
            </a:r>
            <a:r>
              <a:rPr sz="1600" spc="-10" dirty="0">
                <a:latin typeface="Calibri"/>
                <a:cs typeface="Calibri"/>
              </a:rPr>
              <a:t>oblique direction </a:t>
            </a:r>
            <a:r>
              <a:rPr sz="1600" spc="-15" dirty="0">
                <a:latin typeface="Calibri"/>
                <a:cs typeface="Calibri"/>
              </a:rPr>
              <a:t>toward </a:t>
            </a:r>
            <a:r>
              <a:rPr sz="1600" spc="-10" dirty="0">
                <a:latin typeface="Calibri"/>
                <a:cs typeface="Calibri"/>
              </a:rPr>
              <a:t>the  </a:t>
            </a:r>
            <a:r>
              <a:rPr sz="1600" spc="-5" dirty="0">
                <a:latin typeface="Calibri"/>
                <a:cs typeface="Calibri"/>
              </a:rPr>
              <a:t>right iliac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fossa).</a:t>
            </a:r>
            <a:endParaRPr sz="1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355600" algn="l"/>
              </a:tabLst>
            </a:pPr>
            <a:r>
              <a:rPr sz="16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marginal artery </a:t>
            </a:r>
            <a:r>
              <a:rPr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</a:t>
            </a: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Drummond</a:t>
            </a:r>
            <a:r>
              <a:rPr sz="1600" spc="-10" dirty="0">
                <a:latin typeface="Calibri"/>
                <a:cs typeface="Calibri"/>
              </a:rPr>
              <a:t>: </a:t>
            </a:r>
            <a:r>
              <a:rPr sz="1600" dirty="0">
                <a:latin typeface="Calibri"/>
                <a:cs typeface="Calibri"/>
              </a:rPr>
              <a:t>it is </a:t>
            </a:r>
            <a:r>
              <a:rPr sz="1600" spc="-5" dirty="0">
                <a:latin typeface="Calibri"/>
                <a:cs typeface="Calibri"/>
              </a:rPr>
              <a:t>a blood </a:t>
            </a:r>
            <a:r>
              <a:rPr sz="1600" spc="-10" dirty="0">
                <a:latin typeface="Calibri"/>
                <a:cs typeface="Calibri"/>
              </a:rPr>
              <a:t>vessel that connects </a:t>
            </a:r>
            <a:r>
              <a:rPr sz="1600" spc="-5" dirty="0">
                <a:latin typeface="Calibri"/>
                <a:cs typeface="Calibri"/>
              </a:rPr>
              <a:t>the IMA with the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SMA.</a:t>
            </a:r>
            <a:endParaRPr sz="1600" dirty="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16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Paracolic </a:t>
            </a:r>
            <a:r>
              <a:rPr sz="16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gutters</a:t>
            </a:r>
            <a:r>
              <a:rPr sz="1600" spc="-15" dirty="0">
                <a:latin typeface="Calibri"/>
                <a:cs typeface="Calibri"/>
              </a:rPr>
              <a:t>: </a:t>
            </a:r>
            <a:r>
              <a:rPr sz="1600" spc="-10" dirty="0">
                <a:latin typeface="Calibri"/>
                <a:cs typeface="Calibri"/>
              </a:rPr>
              <a:t>they are </a:t>
            </a:r>
            <a:r>
              <a:rPr sz="1600" spc="-5" dirty="0">
                <a:latin typeface="Calibri"/>
                <a:cs typeface="Calibri"/>
              </a:rPr>
              <a:t>vertical </a:t>
            </a:r>
            <a:r>
              <a:rPr sz="1600" spc="-10" dirty="0">
                <a:latin typeface="Calibri"/>
                <a:cs typeface="Calibri"/>
              </a:rPr>
              <a:t>grooves </a:t>
            </a:r>
            <a:r>
              <a:rPr sz="1600" spc="-15" dirty="0">
                <a:latin typeface="Calibri"/>
                <a:cs typeface="Calibri"/>
              </a:rPr>
              <a:t>lateral </a:t>
            </a:r>
            <a:r>
              <a:rPr sz="1600" spc="-1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the ascending and </a:t>
            </a:r>
            <a:r>
              <a:rPr sz="1600" spc="-10" dirty="0">
                <a:latin typeface="Calibri"/>
                <a:cs typeface="Calibri"/>
              </a:rPr>
              <a:t>descending colon.  They </a:t>
            </a:r>
            <a:r>
              <a:rPr sz="1600" spc="-5" dirty="0">
                <a:latin typeface="Calibri"/>
                <a:cs typeface="Calibri"/>
              </a:rPr>
              <a:t>are important </a:t>
            </a:r>
            <a:r>
              <a:rPr sz="1600" spc="-10" dirty="0">
                <a:latin typeface="Calibri"/>
                <a:cs typeface="Calibri"/>
              </a:rPr>
              <a:t>sites </a:t>
            </a:r>
            <a:r>
              <a:rPr sz="1600" spc="-15" dirty="0">
                <a:latin typeface="Calibri"/>
                <a:cs typeface="Calibri"/>
              </a:rPr>
              <a:t>for </a:t>
            </a:r>
            <a:r>
              <a:rPr sz="1600" spc="-5" dirty="0">
                <a:latin typeface="Calibri"/>
                <a:cs typeface="Calibri"/>
              </a:rPr>
              <a:t>accumulation of fluid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10" dirty="0">
                <a:latin typeface="Calibri"/>
                <a:cs typeface="Calibri"/>
              </a:rPr>
              <a:t>case </a:t>
            </a:r>
            <a:r>
              <a:rPr sz="1600" spc="-5" dirty="0">
                <a:latin typeface="Calibri"/>
                <a:cs typeface="Calibri"/>
              </a:rPr>
              <a:t>of </a:t>
            </a:r>
            <a:r>
              <a:rPr sz="1600" spc="-10" dirty="0">
                <a:latin typeface="Calibri"/>
                <a:cs typeface="Calibri"/>
              </a:rPr>
              <a:t>inflammation </a:t>
            </a:r>
            <a:r>
              <a:rPr sz="1600" spc="-5" dirty="0">
                <a:latin typeface="Calibri"/>
                <a:cs typeface="Calibri"/>
              </a:rPr>
              <a:t>of the peritoneum  </a:t>
            </a:r>
            <a:r>
              <a:rPr sz="1600" spc="-10" dirty="0">
                <a:latin typeface="Calibri"/>
                <a:cs typeface="Calibri"/>
              </a:rPr>
              <a:t>(peritonitis)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321754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1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(The</a:t>
            </a:r>
            <a:r>
              <a:rPr sz="3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1347</Words>
  <Application>Microsoft Office PowerPoint</Application>
  <PresentationFormat>On-screen Show (4:3)</PresentationFormat>
  <Paragraphs>134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DEMO – V</vt:lpstr>
      <vt:lpstr>STATION – 1 (Rectum &amp; Anal canal)</vt:lpstr>
      <vt:lpstr>STATION – 1 (Rectum &amp; Anal canal)</vt:lpstr>
      <vt:lpstr>Slide 4</vt:lpstr>
      <vt:lpstr>Slide 5</vt:lpstr>
      <vt:lpstr>Slide 6</vt:lpstr>
      <vt:lpstr>Slide 7</vt:lpstr>
      <vt:lpstr>Slide 8</vt:lpstr>
      <vt:lpstr>STATION – 2 (The Colon)</vt:lpstr>
      <vt:lpstr>STATION – 2 (The Colon)</vt:lpstr>
      <vt:lpstr>STATION – 2 (The Colon)</vt:lpstr>
      <vt:lpstr>STATION – 3 (Radiology)</vt:lpstr>
      <vt:lpstr>STATION – 3 (Radiology)</vt:lpstr>
      <vt:lpstr>Slide 14</vt:lpstr>
      <vt:lpstr>STATION – 3 (Radiology)</vt:lpstr>
      <vt:lpstr>STATION – 4 (Histology)</vt:lpstr>
      <vt:lpstr>STATION – 4 (Histology)</vt:lpstr>
      <vt:lpstr>STATION – 4 (Histology)</vt:lpstr>
      <vt:lpstr>STATION – 4 (Histology)</vt:lpstr>
      <vt:lpstr>STATION – 4 (Histology)</vt:lpstr>
      <vt:lpstr>STATION – 4 (Histology)</vt:lpstr>
      <vt:lpstr>STATION – 4 (Histology)</vt:lpstr>
      <vt:lpstr>STATION – 4 (Histology)</vt:lpstr>
      <vt:lpstr>STATION – 4 (Histology)</vt:lpstr>
      <vt:lpstr>STATION – 4 (Histology)</vt:lpstr>
      <vt:lpstr>Slide 26</vt:lpstr>
      <vt:lpstr>OPTIONAL (EMRYOLOGY OF HINDGUT)</vt:lpstr>
      <vt:lpstr>OPTIONAL (EMRYOLOGY OF HINDGUT)</vt:lpstr>
      <vt:lpstr>OPTIONAL (EMRYOLOGY OF HINDGUT)</vt:lpstr>
      <vt:lpstr>GOOD LUCK!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– V Large Intestine</dc:title>
  <dc:creator>user</dc:creator>
  <cp:lastModifiedBy>user</cp:lastModifiedBy>
  <cp:revision>1</cp:revision>
  <dcterms:created xsi:type="dcterms:W3CDTF">2015-11-20T11:14:25Z</dcterms:created>
  <dcterms:modified xsi:type="dcterms:W3CDTF">2015-11-22T15:48:23Z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2015-02-07T00:00:00Z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2015-11-20T00:00:00Z</vt:filetime>
  </property>
</Properties>
</file>