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E3C18-725A-4D1C-9B78-5E7578E46731}"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73535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E3C18-725A-4D1C-9B78-5E7578E46731}"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70047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E3C18-725A-4D1C-9B78-5E7578E46731}"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47764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E3C18-725A-4D1C-9B78-5E7578E46731}"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238230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E3C18-725A-4D1C-9B78-5E7578E46731}"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104298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5E3C18-725A-4D1C-9B78-5E7578E46731}"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334475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5E3C18-725A-4D1C-9B78-5E7578E46731}"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149648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E3C18-725A-4D1C-9B78-5E7578E46731}"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288572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E3C18-725A-4D1C-9B78-5E7578E46731}"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164578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E3C18-725A-4D1C-9B78-5E7578E46731}"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6829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E3C18-725A-4D1C-9B78-5E7578E46731}"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DB790-5D81-4D76-9282-D9AC2E9AD17A}" type="slidenum">
              <a:rPr lang="en-US" smtClean="0"/>
              <a:t>‹#›</a:t>
            </a:fld>
            <a:endParaRPr lang="en-US"/>
          </a:p>
        </p:txBody>
      </p:sp>
    </p:spTree>
    <p:extLst>
      <p:ext uri="{BB962C8B-B14F-4D97-AF65-F5344CB8AC3E}">
        <p14:creationId xmlns:p14="http://schemas.microsoft.com/office/powerpoint/2010/main" val="109500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E3C18-725A-4D1C-9B78-5E7578E46731}" type="datetimeFigureOut">
              <a:rPr lang="en-US" smtClean="0"/>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DB790-5D81-4D76-9282-D9AC2E9AD17A}" type="slidenum">
              <a:rPr lang="en-US" smtClean="0"/>
              <a:t>‹#›</a:t>
            </a:fld>
            <a:endParaRPr lang="en-US"/>
          </a:p>
        </p:txBody>
      </p:sp>
    </p:spTree>
    <p:extLst>
      <p:ext uri="{BB962C8B-B14F-4D97-AF65-F5344CB8AC3E}">
        <p14:creationId xmlns:p14="http://schemas.microsoft.com/office/powerpoint/2010/main" val="36915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p>
            <a:r>
              <a:rPr lang="en-US" b="1" dirty="0" smtClean="0">
                <a:solidFill>
                  <a:srgbClr val="C00000"/>
                </a:solidFill>
                <a:effectLst>
                  <a:outerShdw blurRad="38100" dist="38100" dir="2700000" algn="tl">
                    <a:srgbClr val="000000">
                      <a:alpha val="43137"/>
                    </a:srgbClr>
                  </a:outerShdw>
                </a:effectLst>
              </a:rPr>
              <a:t>Vertebral Column</a:t>
            </a:r>
            <a:br>
              <a:rPr lang="en-US" b="1" dirty="0" smtClean="0">
                <a:solidFill>
                  <a:srgbClr val="C00000"/>
                </a:solidFill>
                <a:effectLst>
                  <a:outerShdw blurRad="38100" dist="38100" dir="2700000" algn="tl">
                    <a:srgbClr val="000000">
                      <a:alpha val="43137"/>
                    </a:srgbClr>
                  </a:outerShdw>
                </a:effectLst>
              </a:rPr>
            </a:br>
            <a:r>
              <a:rPr lang="en-US" sz="2700" b="1" dirty="0" smtClean="0">
                <a:solidFill>
                  <a:schemeClr val="bg1">
                    <a:lumMod val="50000"/>
                  </a:schemeClr>
                </a:solidFill>
              </a:rPr>
              <a:t>(Regional Characteristics of Vertebrae: not included)</a:t>
            </a:r>
            <a:endParaRPr lang="en-US" sz="2700" b="1" dirty="0">
              <a:solidFill>
                <a:schemeClr val="bg1">
                  <a:lumMod val="50000"/>
                </a:schemeClr>
              </a:solidFill>
            </a:endParaRPr>
          </a:p>
        </p:txBody>
      </p:sp>
      <p:sp>
        <p:nvSpPr>
          <p:cNvPr id="3" name="Subtitle 2"/>
          <p:cNvSpPr>
            <a:spLocks noGrp="1"/>
          </p:cNvSpPr>
          <p:nvPr>
            <p:ph type="subTitle" idx="1"/>
          </p:nvPr>
        </p:nvSpPr>
        <p:spPr>
          <a:xfrm>
            <a:off x="1371600" y="3276600"/>
            <a:ext cx="6400800" cy="1752600"/>
          </a:xfrm>
        </p:spPr>
        <p:txBody>
          <a:bodyPr>
            <a:normAutofit/>
          </a:bodyPr>
          <a:lstStyle/>
          <a:p>
            <a:r>
              <a:rPr lang="en-US" b="1" u="sng" dirty="0" smtClean="0">
                <a:solidFill>
                  <a:schemeClr val="tx1"/>
                </a:solidFill>
                <a:effectLst>
                  <a:outerShdw blurRad="38100" dist="38100" dir="2700000" algn="tl">
                    <a:srgbClr val="000000">
                      <a:alpha val="43137"/>
                    </a:srgbClr>
                  </a:outerShdw>
                </a:effectLst>
              </a:rPr>
              <a:t>Ali </a:t>
            </a:r>
            <a:r>
              <a:rPr lang="en-US" b="1" u="sng" dirty="0" err="1" smtClean="0">
                <a:solidFill>
                  <a:schemeClr val="tx1"/>
                </a:solidFill>
                <a:effectLst>
                  <a:outerShdw blurRad="38100" dist="38100" dir="2700000" algn="tl">
                    <a:srgbClr val="000000">
                      <a:alpha val="43137"/>
                    </a:srgbClr>
                  </a:outerShdw>
                </a:effectLst>
              </a:rPr>
              <a:t>Jassim</a:t>
            </a:r>
            <a:r>
              <a:rPr lang="en-US" b="1" u="sng" dirty="0" smtClean="0">
                <a:solidFill>
                  <a:schemeClr val="tx1"/>
                </a:solidFill>
                <a:effectLst>
                  <a:outerShdw blurRad="38100" dist="38100" dir="2700000" algn="tl">
                    <a:srgbClr val="000000">
                      <a:alpha val="43137"/>
                    </a:srgbClr>
                  </a:outerShdw>
                </a:effectLst>
              </a:rPr>
              <a:t> </a:t>
            </a:r>
            <a:r>
              <a:rPr lang="en-US" b="1" u="sng" dirty="0" err="1" smtClean="0">
                <a:solidFill>
                  <a:schemeClr val="tx1"/>
                </a:solidFill>
                <a:effectLst>
                  <a:outerShdw blurRad="38100" dist="38100" dir="2700000" algn="tl">
                    <a:srgbClr val="000000">
                      <a:alpha val="43137"/>
                    </a:srgbClr>
                  </a:outerShdw>
                </a:effectLst>
              </a:rPr>
              <a:t>Alhashli</a:t>
            </a:r>
            <a:endParaRPr lang="en-US" b="1" u="sng" dirty="0" smtClean="0">
              <a:solidFill>
                <a:schemeClr val="tx1"/>
              </a:solidFill>
              <a:effectLst>
                <a:outerShdw blurRad="38100" dist="38100" dir="2700000" algn="tl">
                  <a:srgbClr val="000000">
                    <a:alpha val="43137"/>
                  </a:srgbClr>
                </a:outerShdw>
              </a:effectLst>
            </a:endParaRPr>
          </a:p>
          <a:p>
            <a:endParaRPr lang="en-US" sz="1900" dirty="0" smtClean="0">
              <a:solidFill>
                <a:schemeClr val="tx1"/>
              </a:solidFill>
            </a:endParaRPr>
          </a:p>
          <a:p>
            <a:r>
              <a:rPr lang="en-US" sz="1900" dirty="0" smtClean="0">
                <a:solidFill>
                  <a:schemeClr val="tx1"/>
                </a:solidFill>
              </a:rPr>
              <a:t>20121098</a:t>
            </a:r>
          </a:p>
          <a:p>
            <a:r>
              <a:rPr lang="en-US" sz="1900" dirty="0" smtClean="0">
                <a:solidFill>
                  <a:schemeClr val="tx1"/>
                </a:solidFill>
              </a:rPr>
              <a:t>Year IV – Problem VII – Musculoskeletal</a:t>
            </a:r>
            <a:endParaRPr lang="en-US" sz="1900" dirty="0">
              <a:solidFill>
                <a:schemeClr val="tx1"/>
              </a:solidFill>
            </a:endParaRPr>
          </a:p>
        </p:txBody>
      </p:sp>
    </p:spTree>
    <p:extLst>
      <p:ext uri="{BB962C8B-B14F-4D97-AF65-F5344CB8AC3E}">
        <p14:creationId xmlns:p14="http://schemas.microsoft.com/office/powerpoint/2010/main" val="255244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 y="762000"/>
            <a:ext cx="5181600" cy="5867400"/>
          </a:xfrm>
        </p:spPr>
        <p:txBody>
          <a:bodyPr>
            <a:normAutofit/>
          </a:bodyPr>
          <a:lstStyle/>
          <a:p>
            <a:pPr algn="just"/>
            <a:r>
              <a:rPr lang="en-US" sz="1800" b="1" dirty="0" smtClean="0">
                <a:solidFill>
                  <a:srgbClr val="C00000"/>
                </a:solidFill>
                <a:effectLst>
                  <a:outerShdw blurRad="38100" dist="38100" dir="2700000" algn="tl">
                    <a:srgbClr val="000000">
                      <a:alpha val="43137"/>
                    </a:srgbClr>
                  </a:outerShdw>
                </a:effectLst>
              </a:rPr>
              <a:t>Joints of vertebral arches:</a:t>
            </a:r>
          </a:p>
          <a:p>
            <a:pPr lvl="1" algn="just"/>
            <a:r>
              <a:rPr lang="en-US" sz="1800" b="1" dirty="0" smtClean="0"/>
              <a:t>Zygapophyseal joints (facet joints):</a:t>
            </a:r>
          </a:p>
          <a:p>
            <a:pPr lvl="2" algn="just"/>
            <a:r>
              <a:rPr lang="en-US" sz="1800" dirty="0" smtClean="0"/>
              <a:t>Synovial.</a:t>
            </a:r>
          </a:p>
          <a:p>
            <a:pPr lvl="2" algn="just"/>
            <a:r>
              <a:rPr lang="en-US" sz="1800" dirty="0" smtClean="0"/>
              <a:t>Plane type.</a:t>
            </a:r>
          </a:p>
          <a:p>
            <a:pPr lvl="2" algn="just"/>
            <a:r>
              <a:rPr lang="en-US" sz="1800" dirty="0" smtClean="0"/>
              <a:t>Between the superior and the inferior articular processes of adjacent vertebrae.</a:t>
            </a:r>
          </a:p>
          <a:p>
            <a:pPr lvl="2" algn="just"/>
            <a:r>
              <a:rPr lang="en-US" sz="1800" dirty="0" smtClean="0"/>
              <a:t>Covered with joint (articular) capsule.</a:t>
            </a:r>
          </a:p>
          <a:p>
            <a:pPr lvl="2" algn="just"/>
            <a:r>
              <a:rPr lang="en-US" sz="1800" dirty="0" smtClean="0"/>
              <a:t>Permit gliding movements between the articular processes.</a:t>
            </a:r>
          </a:p>
          <a:p>
            <a:pPr algn="just"/>
            <a:r>
              <a:rPr lang="en-US" sz="1800" b="1" dirty="0" smtClean="0"/>
              <a:t>Accessory ligaments of intervertebral joints:</a:t>
            </a:r>
          </a:p>
          <a:p>
            <a:pPr lvl="1" algn="just"/>
            <a:r>
              <a:rPr lang="en-US" sz="1800" dirty="0" smtClean="0"/>
              <a:t>The laminae of adjacent vertebral arches are joined by broad, pale, yellow elastic fibrous tissue called the </a:t>
            </a:r>
            <a:r>
              <a:rPr lang="en-US" sz="1800" dirty="0" err="1" smtClean="0"/>
              <a:t>ligamenta</a:t>
            </a:r>
            <a:r>
              <a:rPr lang="en-US" sz="1800" dirty="0" smtClean="0"/>
              <a:t> </a:t>
            </a:r>
            <a:r>
              <a:rPr lang="en-US" sz="1800" dirty="0" err="1" smtClean="0"/>
              <a:t>flava</a:t>
            </a:r>
            <a:r>
              <a:rPr lang="en-US" sz="1800" dirty="0"/>
              <a:t> </a:t>
            </a:r>
            <a:r>
              <a:rPr lang="en-US" sz="1800" dirty="0" smtClean="0"/>
              <a:t>which extend almost vertically from the lamina above to the lamina below.</a:t>
            </a:r>
          </a:p>
          <a:p>
            <a:pPr lvl="1" algn="just"/>
            <a:r>
              <a:rPr lang="en-US" sz="1800" dirty="0" smtClean="0"/>
              <a:t>Adjacent spinous processes are united by weak, almost membranous </a:t>
            </a:r>
            <a:r>
              <a:rPr lang="en-US" sz="1800" dirty="0" err="1" smtClean="0"/>
              <a:t>interspinous</a:t>
            </a:r>
            <a:r>
              <a:rPr lang="en-US" sz="1800" dirty="0" smtClean="0"/>
              <a:t> ligaments and strong fibrous supraspinous ligaments.</a:t>
            </a:r>
          </a:p>
        </p:txBody>
      </p:sp>
      <p:sp>
        <p:nvSpPr>
          <p:cNvPr id="4" name="Title 1"/>
          <p:cNvSpPr>
            <a:spLocks noGrp="1"/>
          </p:cNvSpPr>
          <p:nvPr>
            <p:ph type="title"/>
          </p:nvPr>
        </p:nvSpPr>
        <p:spPr>
          <a:xfrm>
            <a:off x="381000" y="0"/>
            <a:ext cx="8229600" cy="609600"/>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Joints of Vertebral Column</a:t>
            </a:r>
            <a:endParaRPr lang="en-US" sz="3600" b="1" dirty="0">
              <a:solidFill>
                <a:srgbClr val="C00000"/>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93" t="35467" r="43966" b="13739"/>
          <a:stretch/>
        </p:blipFill>
        <p:spPr bwMode="auto">
          <a:xfrm>
            <a:off x="5236029" y="1524000"/>
            <a:ext cx="377734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25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525963"/>
          </a:xfrm>
        </p:spPr>
        <p:txBody>
          <a:bodyPr>
            <a:normAutofit/>
          </a:bodyPr>
          <a:lstStyle/>
          <a:p>
            <a:pPr algn="just"/>
            <a:r>
              <a:rPr lang="en-US" sz="1500" b="1" dirty="0" err="1" smtClean="0">
                <a:solidFill>
                  <a:srgbClr val="C00000"/>
                </a:solidFill>
                <a:effectLst>
                  <a:outerShdw blurRad="38100" dist="38100" dir="2700000" algn="tl">
                    <a:srgbClr val="000000">
                      <a:alpha val="43137"/>
                    </a:srgbClr>
                  </a:outerShdw>
                </a:effectLst>
              </a:rPr>
              <a:t>Craniovertebral</a:t>
            </a:r>
            <a:r>
              <a:rPr lang="en-US" sz="1500" b="1" dirty="0" smtClean="0">
                <a:solidFill>
                  <a:srgbClr val="C00000"/>
                </a:solidFill>
                <a:effectLst>
                  <a:outerShdw blurRad="38100" dist="38100" dir="2700000" algn="tl">
                    <a:srgbClr val="000000">
                      <a:alpha val="43137"/>
                    </a:srgbClr>
                  </a:outerShdw>
                </a:effectLst>
              </a:rPr>
              <a:t> joints: they are synovial joints with no IV discs</a:t>
            </a:r>
          </a:p>
          <a:p>
            <a:pPr lvl="1" algn="just"/>
            <a:r>
              <a:rPr lang="en-US" sz="1500" b="1" dirty="0" err="1" smtClean="0"/>
              <a:t>Atlanto</a:t>
            </a:r>
            <a:r>
              <a:rPr lang="en-US" sz="1500" b="1" dirty="0" smtClean="0"/>
              <a:t>-occipital joints:</a:t>
            </a:r>
          </a:p>
          <a:p>
            <a:pPr lvl="2" algn="just"/>
            <a:r>
              <a:rPr lang="en-US" sz="1500" dirty="0" smtClean="0"/>
              <a:t>Between the lateral masses of C1 (atlas) and the occipital condyles.</a:t>
            </a:r>
          </a:p>
          <a:p>
            <a:pPr lvl="2" algn="just"/>
            <a:r>
              <a:rPr lang="en-US" sz="1500" dirty="0" smtClean="0"/>
              <a:t>They allow flexion and extension (+bending and rotation).</a:t>
            </a:r>
          </a:p>
          <a:p>
            <a:pPr lvl="2" algn="just"/>
            <a:r>
              <a:rPr lang="en-US" sz="1500" dirty="0" smtClean="0"/>
              <a:t>They are synovial joints of the condyloid type.</a:t>
            </a:r>
          </a:p>
          <a:p>
            <a:pPr lvl="2" algn="just"/>
            <a:r>
              <a:rPr lang="en-US" sz="1500" dirty="0" smtClean="0"/>
              <a:t>Anterior and posterior </a:t>
            </a:r>
            <a:r>
              <a:rPr lang="en-US" sz="1500" dirty="0" err="1" smtClean="0"/>
              <a:t>atlanto</a:t>
            </a:r>
            <a:r>
              <a:rPr lang="en-US" sz="1500" dirty="0" smtClean="0"/>
              <a:t>-occipital membranes.</a:t>
            </a:r>
          </a:p>
          <a:p>
            <a:pPr lvl="1" algn="just"/>
            <a:r>
              <a:rPr lang="en-US" sz="1500" b="1" dirty="0" err="1" smtClean="0"/>
              <a:t>Atlanto</a:t>
            </a:r>
            <a:r>
              <a:rPr lang="en-US" sz="1500" b="1" dirty="0" smtClean="0"/>
              <a:t>-axial joints (allowing rotation movement):</a:t>
            </a:r>
          </a:p>
          <a:p>
            <a:pPr lvl="2" algn="just"/>
            <a:r>
              <a:rPr lang="en-US" sz="1500" dirty="0" smtClean="0"/>
              <a:t>Two (right and left) lateral </a:t>
            </a:r>
            <a:r>
              <a:rPr lang="en-US" sz="1500" dirty="0" err="1" smtClean="0"/>
              <a:t>atlanto</a:t>
            </a:r>
            <a:r>
              <a:rPr lang="en-US" sz="1500" dirty="0" smtClean="0"/>
              <a:t>-axial joints: plane-type between the lateral masses of C1 and the superior facets of C2.</a:t>
            </a:r>
          </a:p>
          <a:p>
            <a:pPr lvl="2" algn="just"/>
            <a:r>
              <a:rPr lang="en-US" sz="1500" dirty="0" smtClean="0"/>
              <a:t>One median </a:t>
            </a:r>
            <a:r>
              <a:rPr lang="en-US" sz="1500" dirty="0" err="1" smtClean="0"/>
              <a:t>atlanto</a:t>
            </a:r>
            <a:r>
              <a:rPr lang="en-US" sz="1500" dirty="0" smtClean="0"/>
              <a:t>-axial joint: pivot joint.</a:t>
            </a:r>
          </a:p>
          <a:p>
            <a:pPr lvl="2" algn="just"/>
            <a:r>
              <a:rPr lang="en-US" sz="1500" dirty="0" smtClean="0"/>
              <a:t>During rotation of the head, the dens of C2 is the pivot, which is held in a socket formed anteriorly by the anterior arch of the atlas and posteriorly by the transverse ligament of the atlas.</a:t>
            </a:r>
          </a:p>
        </p:txBody>
      </p:sp>
      <p:sp>
        <p:nvSpPr>
          <p:cNvPr id="4" name="Title 1"/>
          <p:cNvSpPr>
            <a:spLocks noGrp="1"/>
          </p:cNvSpPr>
          <p:nvPr>
            <p:ph type="title"/>
          </p:nvPr>
        </p:nvSpPr>
        <p:spPr>
          <a:xfrm>
            <a:off x="381000" y="0"/>
            <a:ext cx="8229600" cy="609600"/>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Joints of Vertebral Column</a:t>
            </a:r>
            <a:endParaRPr lang="en-US" sz="3600" b="1" dirty="0">
              <a:solidFill>
                <a:srgbClr val="C0000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63" t="46938" r="13435" b="16176"/>
          <a:stretch/>
        </p:blipFill>
        <p:spPr bwMode="auto">
          <a:xfrm>
            <a:off x="1219200" y="3962400"/>
            <a:ext cx="7053943" cy="280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23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Herniation of Nucleus Pulposus</a:t>
            </a:r>
            <a:endParaRPr lang="en-US" sz="32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838200"/>
            <a:ext cx="5410200" cy="5791200"/>
          </a:xfrm>
        </p:spPr>
        <p:txBody>
          <a:bodyPr>
            <a:normAutofit/>
          </a:bodyPr>
          <a:lstStyle/>
          <a:p>
            <a:pPr algn="just"/>
            <a:r>
              <a:rPr lang="en-US" sz="1600" dirty="0" smtClean="0"/>
              <a:t>Herniation or protrusion of the </a:t>
            </a:r>
            <a:r>
              <a:rPr lang="en-US" sz="1600" dirty="0" err="1" smtClean="0"/>
              <a:t>gleatinous</a:t>
            </a:r>
            <a:r>
              <a:rPr lang="en-US" sz="1600" dirty="0" smtClean="0"/>
              <a:t> nucleus pulposus into or through the </a:t>
            </a:r>
            <a:r>
              <a:rPr lang="en-US" sz="1600" dirty="0" err="1" smtClean="0"/>
              <a:t>anulus</a:t>
            </a:r>
            <a:r>
              <a:rPr lang="en-US" sz="1600" dirty="0" smtClean="0"/>
              <a:t> </a:t>
            </a:r>
            <a:r>
              <a:rPr lang="en-US" sz="1600" dirty="0" err="1" smtClean="0"/>
              <a:t>fibrosus</a:t>
            </a:r>
            <a:r>
              <a:rPr lang="en-US" sz="1600" dirty="0" smtClean="0"/>
              <a:t> is a well-recognized cause of low-back and lower limb pain.</a:t>
            </a:r>
          </a:p>
          <a:p>
            <a:pPr algn="just"/>
            <a:endParaRPr lang="en-US" sz="1600" dirty="0" smtClean="0"/>
          </a:p>
          <a:p>
            <a:pPr algn="just"/>
            <a:r>
              <a:rPr lang="en-US" sz="1600" dirty="0" smtClean="0"/>
              <a:t>If degeneration of the posterior longitudinal ligament and wearing of the </a:t>
            </a:r>
            <a:r>
              <a:rPr lang="en-US" sz="1600" dirty="0" err="1" smtClean="0"/>
              <a:t>anulus</a:t>
            </a:r>
            <a:r>
              <a:rPr lang="en-US" sz="1600" dirty="0" smtClean="0"/>
              <a:t> </a:t>
            </a:r>
            <a:r>
              <a:rPr lang="en-US" sz="1600" dirty="0" err="1" smtClean="0"/>
              <a:t>fibrosus</a:t>
            </a:r>
            <a:r>
              <a:rPr lang="en-US" sz="1600" dirty="0" smtClean="0"/>
              <a:t> has occurred, the nucleus pulposus may herniate into the vertebral canal and compress the spinal cord or nerve roots of spinal nerves in the cauda </a:t>
            </a:r>
            <a:r>
              <a:rPr lang="en-US" sz="1600" dirty="0" err="1" smtClean="0"/>
              <a:t>equina</a:t>
            </a:r>
            <a:r>
              <a:rPr lang="en-US" sz="1600" dirty="0" smtClean="0"/>
              <a:t>.</a:t>
            </a:r>
          </a:p>
          <a:p>
            <a:pPr algn="just"/>
            <a:endParaRPr lang="en-US" sz="1600" dirty="0" smtClean="0"/>
          </a:p>
          <a:p>
            <a:pPr algn="just"/>
            <a:r>
              <a:rPr lang="en-US" sz="1600" dirty="0" err="1" smtClean="0"/>
              <a:t>Herniations</a:t>
            </a:r>
            <a:r>
              <a:rPr lang="en-US" sz="1600" dirty="0" smtClean="0"/>
              <a:t> usually occur </a:t>
            </a:r>
            <a:r>
              <a:rPr lang="en-US" sz="1600" dirty="0" err="1" smtClean="0"/>
              <a:t>posterolaterally</a:t>
            </a:r>
            <a:r>
              <a:rPr lang="en-US" sz="1600" dirty="0" smtClean="0"/>
              <a:t>, where the </a:t>
            </a:r>
            <a:r>
              <a:rPr lang="en-US" sz="1600" dirty="0" err="1" smtClean="0"/>
              <a:t>anulus</a:t>
            </a:r>
            <a:r>
              <a:rPr lang="en-US" sz="1600" dirty="0" smtClean="0"/>
              <a:t> is relatively thin and does not receive support from the posterior or anterior longitudinal ligaments.</a:t>
            </a:r>
          </a:p>
          <a:p>
            <a:pPr algn="just"/>
            <a:endParaRPr lang="en-US" sz="1600" dirty="0" smtClean="0"/>
          </a:p>
          <a:p>
            <a:pPr algn="just"/>
            <a:r>
              <a:rPr lang="en-US" sz="1600" dirty="0" smtClean="0"/>
              <a:t>Posterolateral herniation is most common in the lumbar region at the L4-L5 or L5-S1 levels.</a:t>
            </a:r>
          </a:p>
          <a:p>
            <a:pPr algn="just"/>
            <a:endParaRPr lang="en-US" sz="1600" dirty="0" smtClean="0"/>
          </a:p>
          <a:p>
            <a:pPr algn="just"/>
            <a:r>
              <a:rPr lang="en-US" sz="1600" dirty="0" smtClean="0"/>
              <a:t>Sciatica: pain in the lower back and hip and radiating down the back of the thigh into the leg, is often caused by a herniated lumbar IV disc or osteophytes that compress the L5 or S1 component of the sciatic nerve.</a:t>
            </a:r>
            <a:endParaRPr lang="en-US" sz="16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184" t="40499" r="15408" b="26123"/>
          <a:stretch/>
        </p:blipFill>
        <p:spPr bwMode="auto">
          <a:xfrm>
            <a:off x="5638800" y="2286000"/>
            <a:ext cx="339634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80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Vertebral Column </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838200"/>
            <a:ext cx="4724400" cy="5791200"/>
          </a:xfrm>
        </p:spPr>
        <p:txBody>
          <a:bodyPr>
            <a:normAutofit/>
          </a:bodyPr>
          <a:lstStyle/>
          <a:p>
            <a:pPr algn="just"/>
            <a:r>
              <a:rPr lang="en-US" sz="1450" b="1" dirty="0" smtClean="0">
                <a:solidFill>
                  <a:srgbClr val="C00000"/>
                </a:solidFill>
                <a:effectLst>
                  <a:outerShdw blurRad="38100" dist="38100" dir="2700000" algn="tl">
                    <a:srgbClr val="000000">
                      <a:alpha val="43137"/>
                    </a:srgbClr>
                  </a:outerShdw>
                </a:effectLst>
              </a:rPr>
              <a:t>Extending from cranium to the apex of coccyx.</a:t>
            </a:r>
          </a:p>
          <a:p>
            <a:pPr algn="just"/>
            <a:r>
              <a:rPr lang="en-US" sz="1450" b="1" dirty="0" smtClean="0">
                <a:solidFill>
                  <a:srgbClr val="C00000"/>
                </a:solidFill>
                <a:effectLst>
                  <a:outerShdw blurRad="38100" dist="38100" dir="2700000" algn="tl">
                    <a:srgbClr val="000000">
                      <a:alpha val="43137"/>
                    </a:srgbClr>
                  </a:outerShdw>
                </a:effectLst>
              </a:rPr>
              <a:t>Functions:</a:t>
            </a:r>
          </a:p>
          <a:p>
            <a:pPr lvl="1" algn="just"/>
            <a:r>
              <a:rPr lang="en-US" sz="1450" dirty="0" smtClean="0"/>
              <a:t>Protects the spinal cord and spinal nerves.</a:t>
            </a:r>
          </a:p>
          <a:p>
            <a:pPr lvl="1" algn="just"/>
            <a:r>
              <a:rPr lang="en-US" sz="1450" dirty="0" smtClean="0"/>
              <a:t>Supports the weight of the body superior to the level of the pelvis.</a:t>
            </a:r>
          </a:p>
          <a:p>
            <a:pPr lvl="1" algn="just"/>
            <a:r>
              <a:rPr lang="en-US" sz="1450" dirty="0" smtClean="0"/>
              <a:t>Provides partly rigid and flexible axis for the body.</a:t>
            </a:r>
          </a:p>
          <a:p>
            <a:pPr lvl="1" algn="just"/>
            <a:r>
              <a:rPr lang="en-US" sz="1450" dirty="0" smtClean="0"/>
              <a:t>Pivot for the head.</a:t>
            </a:r>
          </a:p>
          <a:p>
            <a:pPr lvl="1" algn="just"/>
            <a:r>
              <a:rPr lang="en-US" sz="1450" dirty="0" smtClean="0"/>
              <a:t>Plays an important role in posture and movement.</a:t>
            </a:r>
          </a:p>
          <a:p>
            <a:pPr algn="just"/>
            <a:r>
              <a:rPr lang="en-US" sz="1450" b="1" dirty="0" smtClean="0">
                <a:solidFill>
                  <a:srgbClr val="C00000"/>
                </a:solidFill>
                <a:effectLst>
                  <a:outerShdw blurRad="38100" dist="38100" dir="2700000" algn="tl">
                    <a:srgbClr val="000000">
                      <a:alpha val="43137"/>
                    </a:srgbClr>
                  </a:outerShdw>
                </a:effectLst>
              </a:rPr>
              <a:t>It consists of 33 vertebrae arranged in 5 regions:</a:t>
            </a:r>
          </a:p>
          <a:p>
            <a:pPr lvl="1" algn="just"/>
            <a:r>
              <a:rPr lang="en-US" sz="1450" dirty="0" smtClean="0"/>
              <a:t>7 cervical.</a:t>
            </a:r>
          </a:p>
          <a:p>
            <a:pPr lvl="1" algn="just"/>
            <a:r>
              <a:rPr lang="en-US" sz="1450" dirty="0" smtClean="0"/>
              <a:t>12 thoracic.</a:t>
            </a:r>
          </a:p>
          <a:p>
            <a:pPr lvl="1" algn="just"/>
            <a:r>
              <a:rPr lang="en-US" sz="1450" dirty="0" smtClean="0"/>
              <a:t>5 lumbar.</a:t>
            </a:r>
          </a:p>
          <a:p>
            <a:pPr lvl="1" algn="just"/>
            <a:r>
              <a:rPr lang="en-US" sz="1450" dirty="0" smtClean="0"/>
              <a:t>5 sacral: fused in adults to for the sacrum.</a:t>
            </a:r>
          </a:p>
          <a:p>
            <a:pPr lvl="1" algn="just"/>
            <a:r>
              <a:rPr lang="en-US" sz="1450" dirty="0" smtClean="0"/>
              <a:t>4 coccygeal: fused to form the coccyx.</a:t>
            </a:r>
          </a:p>
          <a:p>
            <a:pPr algn="just"/>
            <a:r>
              <a:rPr lang="en-US" sz="1450" dirty="0" smtClean="0"/>
              <a:t>Successive vertebrae bear increasing amounts of body’s weight. The vertebrae reach maximum size immediately superior to the sacrum, which transfers the weight to the pelvic girdle at the </a:t>
            </a:r>
            <a:r>
              <a:rPr lang="en-US" sz="1450" b="1" dirty="0" smtClean="0"/>
              <a:t>sacroiliac joints.</a:t>
            </a:r>
          </a:p>
          <a:p>
            <a:pPr algn="just"/>
            <a:r>
              <a:rPr lang="en-US" sz="1450" dirty="0" smtClean="0"/>
              <a:t>The </a:t>
            </a:r>
            <a:r>
              <a:rPr lang="en-US" sz="1450" b="1" dirty="0" smtClean="0"/>
              <a:t>vertebral bodies contribute ¾</a:t>
            </a:r>
            <a:r>
              <a:rPr lang="en-US" sz="1450" dirty="0" smtClean="0"/>
              <a:t> of the height of the </a:t>
            </a:r>
            <a:r>
              <a:rPr lang="en-US" sz="1450" dirty="0" err="1" smtClean="0"/>
              <a:t>presacral</a:t>
            </a:r>
            <a:r>
              <a:rPr lang="en-US" sz="1450" dirty="0" smtClean="0"/>
              <a:t> vertebral column, and the fibrocartilage of </a:t>
            </a:r>
            <a:r>
              <a:rPr lang="en-US" sz="1450" b="1" dirty="0" smtClean="0"/>
              <a:t>IV discs contribute ¼.</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460" t="13545" r="11323"/>
          <a:stretch/>
        </p:blipFill>
        <p:spPr bwMode="auto">
          <a:xfrm>
            <a:off x="5257800" y="914400"/>
            <a:ext cx="3733801"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0" y="6400800"/>
            <a:ext cx="76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82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8229600" cy="751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Curvature of Vertebral </a:t>
            </a:r>
            <a:r>
              <a:rPr lang="en-US" sz="3600" b="1" dirty="0">
                <a:solidFill>
                  <a:srgbClr val="C00000"/>
                </a:solidFill>
                <a:effectLst>
                  <a:outerShdw blurRad="38100" dist="38100" dir="2700000" algn="tl">
                    <a:srgbClr val="000000">
                      <a:alpha val="43137"/>
                    </a:srgbClr>
                  </a:outerShdw>
                </a:effectLst>
              </a:rPr>
              <a:t>C</a:t>
            </a:r>
            <a:r>
              <a:rPr lang="en-US" sz="3600" b="1" dirty="0" smtClean="0">
                <a:solidFill>
                  <a:srgbClr val="C00000"/>
                </a:solidFill>
                <a:effectLst>
                  <a:outerShdw blurRad="38100" dist="38100" dir="2700000" algn="tl">
                    <a:srgbClr val="000000">
                      <a:alpha val="43137"/>
                    </a:srgbClr>
                  </a:outerShdw>
                </a:effectLst>
              </a:rPr>
              <a:t>olumn</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4800600" cy="5410200"/>
          </a:xfrm>
        </p:spPr>
        <p:txBody>
          <a:bodyPr>
            <a:normAutofit fontScale="92500" lnSpcReduction="20000"/>
          </a:bodyPr>
          <a:lstStyle/>
          <a:p>
            <a:pPr algn="just"/>
            <a:r>
              <a:rPr lang="en-US" sz="1800" b="1" dirty="0" smtClean="0">
                <a:solidFill>
                  <a:srgbClr val="C00000"/>
                </a:solidFill>
                <a:effectLst>
                  <a:outerShdw blurRad="38100" dist="38100" dir="2700000" algn="tl">
                    <a:srgbClr val="000000">
                      <a:alpha val="43137"/>
                    </a:srgbClr>
                  </a:outerShdw>
                </a:effectLst>
              </a:rPr>
              <a:t>4 curvatures:</a:t>
            </a:r>
          </a:p>
          <a:p>
            <a:pPr lvl="1" algn="just"/>
            <a:r>
              <a:rPr lang="en-US" sz="1800" dirty="0" smtClean="0"/>
              <a:t>Cervical</a:t>
            </a:r>
          </a:p>
          <a:p>
            <a:pPr lvl="1" algn="just"/>
            <a:r>
              <a:rPr lang="en-US" sz="1800" dirty="0" smtClean="0"/>
              <a:t>Thoracic</a:t>
            </a:r>
          </a:p>
          <a:p>
            <a:pPr lvl="1" algn="just"/>
            <a:r>
              <a:rPr lang="en-US" sz="1800" dirty="0" smtClean="0"/>
              <a:t>Lumbar</a:t>
            </a:r>
          </a:p>
          <a:p>
            <a:pPr lvl="1" algn="just"/>
            <a:r>
              <a:rPr lang="en-US" sz="1800" dirty="0" smtClean="0"/>
              <a:t>Sacral</a:t>
            </a:r>
          </a:p>
          <a:p>
            <a:pPr algn="just"/>
            <a:r>
              <a:rPr lang="en-US" sz="1800" b="1" dirty="0" smtClean="0">
                <a:solidFill>
                  <a:srgbClr val="C00000"/>
                </a:solidFill>
                <a:effectLst>
                  <a:outerShdw blurRad="38100" dist="38100" dir="2700000" algn="tl">
                    <a:srgbClr val="000000">
                      <a:alpha val="43137"/>
                    </a:srgbClr>
                  </a:outerShdw>
                </a:effectLst>
              </a:rPr>
              <a:t>Function</a:t>
            </a:r>
            <a:r>
              <a:rPr lang="en-US" sz="1800" dirty="0" smtClean="0"/>
              <a:t>: provide a flexible support (shock-absorbing resilience) for the body.</a:t>
            </a:r>
          </a:p>
          <a:p>
            <a:pPr algn="just"/>
            <a:r>
              <a:rPr lang="en-US" sz="1800" b="1" dirty="0" smtClean="0">
                <a:solidFill>
                  <a:srgbClr val="C00000"/>
                </a:solidFill>
                <a:effectLst>
                  <a:outerShdw blurRad="38100" dist="38100" dir="2700000" algn="tl">
                    <a:srgbClr val="000000">
                      <a:alpha val="43137"/>
                    </a:srgbClr>
                  </a:outerShdw>
                </a:effectLst>
              </a:rPr>
              <a:t>Thoracic and sacral curvatures</a:t>
            </a:r>
            <a:r>
              <a:rPr lang="en-US" sz="1800" dirty="0" smtClean="0"/>
              <a:t>: primary curvatures which are concave anteriorly (</a:t>
            </a:r>
            <a:r>
              <a:rPr lang="en-US" sz="1800" dirty="0" err="1" smtClean="0"/>
              <a:t>kyphoses</a:t>
            </a:r>
            <a:r>
              <a:rPr lang="en-US" sz="1800" dirty="0" smtClean="0"/>
              <a:t>).</a:t>
            </a:r>
          </a:p>
          <a:p>
            <a:pPr algn="just"/>
            <a:r>
              <a:rPr lang="en-US" sz="1800" b="1" dirty="0" smtClean="0">
                <a:solidFill>
                  <a:srgbClr val="C00000"/>
                </a:solidFill>
                <a:effectLst>
                  <a:outerShdw blurRad="38100" dist="38100" dir="2700000" algn="tl">
                    <a:srgbClr val="000000">
                      <a:alpha val="43137"/>
                    </a:srgbClr>
                  </a:outerShdw>
                </a:effectLst>
              </a:rPr>
              <a:t>Cervical and lumbar curvatures</a:t>
            </a:r>
            <a:r>
              <a:rPr lang="en-US" sz="1800" dirty="0" smtClean="0"/>
              <a:t>: secondary curvatures which are convex anteriorly (</a:t>
            </a:r>
            <a:r>
              <a:rPr lang="en-US" sz="1800" dirty="0" err="1" smtClean="0"/>
              <a:t>lordoses</a:t>
            </a:r>
            <a:r>
              <a:rPr lang="en-US" sz="1800" dirty="0" smtClean="0"/>
              <a:t>).</a:t>
            </a:r>
          </a:p>
          <a:p>
            <a:pPr algn="just"/>
            <a:r>
              <a:rPr lang="en-US" sz="1800" b="1" dirty="0" smtClean="0">
                <a:solidFill>
                  <a:srgbClr val="C00000"/>
                </a:solidFill>
                <a:effectLst>
                  <a:outerShdw blurRad="38100" dist="38100" dir="2700000" algn="tl">
                    <a:srgbClr val="000000">
                      <a:alpha val="43137"/>
                    </a:srgbClr>
                  </a:outerShdw>
                </a:effectLst>
              </a:rPr>
              <a:t>Cervical curvature becomes prominent</a:t>
            </a:r>
            <a:r>
              <a:rPr lang="en-US" sz="1800" dirty="0" smtClean="0"/>
              <a:t>: when an infant begins to hold his/her head erect.</a:t>
            </a:r>
          </a:p>
          <a:p>
            <a:pPr algn="just"/>
            <a:r>
              <a:rPr lang="en-US" sz="1800" b="1" dirty="0" smtClean="0">
                <a:solidFill>
                  <a:srgbClr val="C00000"/>
                </a:solidFill>
                <a:effectLst>
                  <a:outerShdw blurRad="38100" dist="38100" dir="2700000" algn="tl">
                    <a:srgbClr val="000000">
                      <a:alpha val="43137"/>
                    </a:srgbClr>
                  </a:outerShdw>
                </a:effectLst>
              </a:rPr>
              <a:t>Lumbar curvature becomes apparent</a:t>
            </a:r>
            <a:r>
              <a:rPr lang="en-US" sz="1800" dirty="0" smtClean="0"/>
              <a:t>: when an infant begins to walk and assumes the upright posture.</a:t>
            </a:r>
          </a:p>
          <a:p>
            <a:pPr algn="just"/>
            <a:r>
              <a:rPr lang="en-US" sz="1800" b="1" dirty="0" smtClean="0">
                <a:solidFill>
                  <a:srgbClr val="C00000"/>
                </a:solidFill>
                <a:effectLst>
                  <a:outerShdw blurRad="38100" dist="38100" dir="2700000" algn="tl">
                    <a:srgbClr val="000000">
                      <a:alpha val="43137"/>
                    </a:srgbClr>
                  </a:outerShdw>
                </a:effectLst>
              </a:rPr>
              <a:t>The sacral curvature of females is reduced</a:t>
            </a:r>
            <a:r>
              <a:rPr lang="en-US" sz="1800" dirty="0" smtClean="0"/>
              <a:t> so that the coccyx protrudes less into the pelvic outlet (birth canal).</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63" t="13719" r="45881" b="3973"/>
          <a:stretch/>
        </p:blipFill>
        <p:spPr bwMode="auto">
          <a:xfrm>
            <a:off x="5486400" y="762001"/>
            <a:ext cx="3374572"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04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20070"/>
            <a:ext cx="4724400" cy="5486400"/>
          </a:xfrm>
        </p:spPr>
        <p:txBody>
          <a:bodyPr>
            <a:normAutofit/>
          </a:bodyPr>
          <a:lstStyle/>
          <a:p>
            <a:pPr algn="just"/>
            <a:r>
              <a:rPr lang="en-US" sz="1600" b="1" dirty="0" smtClean="0">
                <a:solidFill>
                  <a:srgbClr val="C00000"/>
                </a:solidFill>
                <a:effectLst>
                  <a:outerShdw blurRad="38100" dist="38100" dir="2700000" algn="tl">
                    <a:srgbClr val="000000">
                      <a:alpha val="43137"/>
                    </a:srgbClr>
                  </a:outerShdw>
                </a:effectLst>
              </a:rPr>
              <a:t>They result from:</a:t>
            </a:r>
          </a:p>
          <a:p>
            <a:pPr lvl="1" algn="just"/>
            <a:r>
              <a:rPr lang="en-US" sz="1600" dirty="0" smtClean="0"/>
              <a:t>Developmental anomalies.</a:t>
            </a:r>
          </a:p>
          <a:p>
            <a:pPr lvl="1" algn="just"/>
            <a:r>
              <a:rPr lang="en-US" sz="1600" dirty="0" smtClean="0"/>
              <a:t>Pathological processes (such as osteoporosis: vertebral body osteoporosis is more common in thoracic vertebrae).</a:t>
            </a:r>
          </a:p>
          <a:p>
            <a:pPr lvl="1"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Excessive thoracic kyphosis</a:t>
            </a:r>
            <a:r>
              <a:rPr lang="en-US" sz="1600" dirty="0" smtClean="0"/>
              <a:t>: abnormal increase in the thoracic curvature. There will be overall loss of height. Note that kyphosis occurs in geriatric people of both sexes (normally).</a:t>
            </a:r>
          </a:p>
          <a:p>
            <a:pPr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Excessive lumbar lordosis</a:t>
            </a:r>
            <a:r>
              <a:rPr lang="en-US" sz="1600" dirty="0" smtClean="0"/>
              <a:t>: abnormal increase in the lumbar curvature. Note that women develop a temporary lordosis during late pregnancy.</a:t>
            </a:r>
          </a:p>
          <a:p>
            <a:pPr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Scoliosis (curved back)</a:t>
            </a:r>
            <a:r>
              <a:rPr lang="en-US" sz="1600" dirty="0" smtClean="0"/>
              <a:t>: abnormal lateral curvature (S-shaped). Most common deformity of the vertebral column in pubertal girls (aged 12-15 years).</a:t>
            </a:r>
          </a:p>
        </p:txBody>
      </p:sp>
      <p:sp>
        <p:nvSpPr>
          <p:cNvPr id="4" name="Title 1"/>
          <p:cNvSpPr>
            <a:spLocks noGrp="1"/>
          </p:cNvSpPr>
          <p:nvPr>
            <p:ph type="title"/>
          </p:nvPr>
        </p:nvSpPr>
        <p:spPr>
          <a:xfrm>
            <a:off x="381000" y="10886"/>
            <a:ext cx="8229600" cy="751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Abnormal Curvatures of Vertebral </a:t>
            </a:r>
            <a:r>
              <a:rPr lang="en-US" sz="3600" b="1" dirty="0">
                <a:solidFill>
                  <a:srgbClr val="C00000"/>
                </a:solidFill>
                <a:effectLst>
                  <a:outerShdw blurRad="38100" dist="38100" dir="2700000" algn="tl">
                    <a:srgbClr val="000000">
                      <a:alpha val="43137"/>
                    </a:srgbClr>
                  </a:outerShdw>
                </a:effectLst>
              </a:rPr>
              <a:t>C</a:t>
            </a:r>
            <a:r>
              <a:rPr lang="en-US" sz="3600" b="1" dirty="0" smtClean="0">
                <a:solidFill>
                  <a:srgbClr val="C00000"/>
                </a:solidFill>
                <a:effectLst>
                  <a:outerShdw blurRad="38100" dist="38100" dir="2700000" algn="tl">
                    <a:srgbClr val="000000">
                      <a:alpha val="43137"/>
                    </a:srgbClr>
                  </a:outerShdw>
                </a:effectLst>
              </a:rPr>
              <a:t>olumn</a:t>
            </a:r>
            <a:endParaRPr lang="en-US" sz="3600" b="1" dirty="0">
              <a:solidFill>
                <a:srgbClr val="C0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76" t="21164" r="44597" b="2157"/>
          <a:stretch/>
        </p:blipFill>
        <p:spPr bwMode="auto">
          <a:xfrm>
            <a:off x="5410200" y="761999"/>
            <a:ext cx="3048000" cy="6002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85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a:bodyPr>
          <a:lstStyle/>
          <a:p>
            <a:pPr algn="just"/>
            <a:r>
              <a:rPr lang="en-US" sz="1500" b="1" dirty="0" smtClean="0">
                <a:solidFill>
                  <a:srgbClr val="C00000"/>
                </a:solidFill>
                <a:effectLst>
                  <a:outerShdw blurRad="38100" dist="38100" dir="2700000" algn="tl">
                    <a:srgbClr val="000000">
                      <a:alpha val="43137"/>
                    </a:srgbClr>
                  </a:outerShdw>
                </a:effectLst>
              </a:rPr>
              <a:t>A typical vertebra consists of:</a:t>
            </a:r>
          </a:p>
          <a:p>
            <a:pPr lvl="1" algn="just"/>
            <a:r>
              <a:rPr lang="en-US" sz="1500" b="1" dirty="0" smtClean="0"/>
              <a:t>Vertebral body:</a:t>
            </a:r>
          </a:p>
          <a:p>
            <a:pPr lvl="2" algn="just"/>
            <a:r>
              <a:rPr lang="en-US" sz="1500" dirty="0" smtClean="0"/>
              <a:t>Massive part of the vertebra.</a:t>
            </a:r>
          </a:p>
          <a:p>
            <a:pPr lvl="2" algn="just"/>
            <a:r>
              <a:rPr lang="en-US" sz="1500" dirty="0" smtClean="0"/>
              <a:t>Gives strength and supports weight.</a:t>
            </a:r>
          </a:p>
          <a:p>
            <a:pPr lvl="2" algn="just"/>
            <a:r>
              <a:rPr lang="en-US" sz="1500" dirty="0" smtClean="0"/>
              <a:t>Superior and inferior surfaces are covered with hyaline cartilage except at the periphery where there is a ring of smooth bone (epiphyseal rim).</a:t>
            </a:r>
          </a:p>
          <a:p>
            <a:pPr lvl="1" algn="just"/>
            <a:r>
              <a:rPr lang="en-US" sz="1500" b="1" dirty="0" smtClean="0"/>
              <a:t>Vertebral arch:</a:t>
            </a:r>
          </a:p>
          <a:p>
            <a:pPr lvl="2" algn="just"/>
            <a:r>
              <a:rPr lang="en-US" sz="1500" dirty="0" smtClean="0"/>
              <a:t>Lies posterior to the vertebral body.</a:t>
            </a:r>
          </a:p>
          <a:p>
            <a:pPr lvl="2" algn="just"/>
            <a:r>
              <a:rPr lang="en-US" sz="1500" u="sng" dirty="0" smtClean="0"/>
              <a:t>Formed by</a:t>
            </a:r>
            <a:r>
              <a:rPr lang="en-US" sz="1500" dirty="0" smtClean="0"/>
              <a:t>: right and left pedicles and laminae. Pedicles are short, thick processes which join the vertebral arch to the vertebral body. Laminae unite in the midline.</a:t>
            </a:r>
          </a:p>
          <a:p>
            <a:pPr lvl="2" algn="just"/>
            <a:r>
              <a:rPr lang="en-US" sz="1500" dirty="0" smtClean="0"/>
              <a:t>Vertebral arch and posterior surface of vertebral body form the walls of the vertebral foramen.</a:t>
            </a:r>
          </a:p>
          <a:p>
            <a:pPr lvl="2" algn="just"/>
            <a:r>
              <a:rPr lang="en-US" sz="1500" u="sng" dirty="0" smtClean="0"/>
              <a:t>Vertebral notches</a:t>
            </a:r>
            <a:r>
              <a:rPr lang="en-US" sz="1500" dirty="0" smtClean="0"/>
              <a:t>: the superior and inferior vertebral notches of adjacent vertebrae contribute to the formation of the IV foramina, which give passage to spinal nerve roots and accompanying vessels and contain the spinal ganglia.</a:t>
            </a:r>
          </a:p>
          <a:p>
            <a:pPr lvl="1" algn="just"/>
            <a:r>
              <a:rPr lang="en-US" sz="1500" b="1" dirty="0" smtClean="0"/>
              <a:t>Seven processes:</a:t>
            </a:r>
          </a:p>
          <a:p>
            <a:pPr lvl="2" algn="just"/>
            <a:r>
              <a:rPr lang="en-US" sz="1500" u="sng" dirty="0" smtClean="0"/>
              <a:t>One median spinous process</a:t>
            </a:r>
            <a:r>
              <a:rPr lang="en-US" sz="1500" dirty="0" smtClean="0"/>
              <a:t>: projects posteriorly (and usually inferiorly).</a:t>
            </a:r>
          </a:p>
          <a:p>
            <a:pPr lvl="2" algn="just"/>
            <a:r>
              <a:rPr lang="en-US" sz="1500" u="sng" dirty="0" smtClean="0"/>
              <a:t>Two transverse processes</a:t>
            </a:r>
            <a:r>
              <a:rPr lang="en-US" sz="1500" dirty="0" smtClean="0"/>
              <a:t>: project </a:t>
            </a:r>
            <a:r>
              <a:rPr lang="en-US" sz="1500" dirty="0" err="1" smtClean="0"/>
              <a:t>posterolaterally</a:t>
            </a:r>
            <a:r>
              <a:rPr lang="en-US" sz="1500" dirty="0" smtClean="0"/>
              <a:t>.</a:t>
            </a:r>
          </a:p>
          <a:p>
            <a:pPr lvl="2" algn="just"/>
            <a:r>
              <a:rPr lang="en-US" sz="1500" u="sng" dirty="0" smtClean="0"/>
              <a:t>Four articular processes</a:t>
            </a:r>
            <a:r>
              <a:rPr lang="en-US" sz="1500" dirty="0" smtClean="0"/>
              <a:t>: two superior and two inferior. They form zygapophyseal joints.</a:t>
            </a:r>
          </a:p>
          <a:p>
            <a:pPr marL="914400" lvl="2" indent="0" algn="just">
              <a:buNone/>
            </a:pPr>
            <a:r>
              <a:rPr lang="en-US" sz="1500" b="1" dirty="0" smtClean="0"/>
              <a:t>Note</a:t>
            </a:r>
            <a:r>
              <a:rPr lang="en-US" sz="1500" dirty="0" smtClean="0"/>
              <a:t>: spinous process and the two transverse processes afford attachment for deep back muscles and serve as levers that help muscles move the vertebrae.</a:t>
            </a:r>
          </a:p>
        </p:txBody>
      </p:sp>
      <p:sp>
        <p:nvSpPr>
          <p:cNvPr id="4" name="Title 1"/>
          <p:cNvSpPr>
            <a:spLocks noGrp="1"/>
          </p:cNvSpPr>
          <p:nvPr>
            <p:ph type="title"/>
          </p:nvPr>
        </p:nvSpPr>
        <p:spPr>
          <a:xfrm>
            <a:off x="381000" y="10886"/>
            <a:ext cx="8229600" cy="751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Structure and Function of Vertebrae</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706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0886"/>
            <a:ext cx="8229600" cy="7511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Structure and Function of Vertebrae</a:t>
            </a:r>
            <a:endParaRPr lang="en-US" sz="3600" b="1" dirty="0">
              <a:solidFill>
                <a:srgbClr val="C000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70" t="16528" r="10772" b="1839"/>
          <a:stretch/>
        </p:blipFill>
        <p:spPr bwMode="auto">
          <a:xfrm>
            <a:off x="609599" y="838200"/>
            <a:ext cx="7968343" cy="586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02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686800" cy="5638800"/>
          </a:xfrm>
        </p:spPr>
        <p:txBody>
          <a:bodyPr>
            <a:noAutofit/>
          </a:bodyPr>
          <a:lstStyle/>
          <a:p>
            <a:pPr algn="just"/>
            <a:r>
              <a:rPr lang="en-US" sz="1600" b="1" dirty="0" smtClean="0">
                <a:solidFill>
                  <a:srgbClr val="C00000"/>
                </a:solidFill>
                <a:effectLst>
                  <a:outerShdw blurRad="38100" dist="38100" dir="2700000" algn="tl">
                    <a:srgbClr val="000000">
                      <a:alpha val="43137"/>
                    </a:srgbClr>
                  </a:outerShdw>
                </a:effectLst>
              </a:rPr>
              <a:t>Joints of vertebral bodies: </a:t>
            </a:r>
          </a:p>
          <a:p>
            <a:pPr lvl="1" algn="just"/>
            <a:r>
              <a:rPr lang="en-US" sz="1600" dirty="0"/>
              <a:t>S</a:t>
            </a:r>
            <a:r>
              <a:rPr lang="en-US" sz="1600" dirty="0" smtClean="0"/>
              <a:t>ymphyses (secondary cartilaginous joints) designed for weight-bearing and strength. </a:t>
            </a:r>
          </a:p>
          <a:p>
            <a:pPr lvl="1" algn="just"/>
            <a:r>
              <a:rPr lang="en-US" sz="1600" dirty="0" smtClean="0"/>
              <a:t>The articulating surfaces of adjacent vertebrae are connected by IV discs and ligaments.</a:t>
            </a:r>
          </a:p>
          <a:p>
            <a:pPr lvl="1" algn="just"/>
            <a:r>
              <a:rPr lang="en-US" sz="1600" dirty="0" smtClean="0"/>
              <a:t>The IV discs provide strong attachments between the vertebral bodies permitting </a:t>
            </a:r>
            <a:r>
              <a:rPr lang="en-US" sz="1600" dirty="0" err="1" smtClean="0"/>
              <a:t>movment</a:t>
            </a:r>
            <a:r>
              <a:rPr lang="en-US" sz="1600" dirty="0" smtClean="0"/>
              <a:t> between adjacent vertebrae.</a:t>
            </a:r>
          </a:p>
          <a:p>
            <a:pPr lvl="1" algn="just"/>
            <a:r>
              <a:rPr lang="en-US" sz="1600" b="1" dirty="0" smtClean="0"/>
              <a:t>Each IV disc consists of:</a:t>
            </a:r>
          </a:p>
          <a:p>
            <a:pPr lvl="2" algn="just"/>
            <a:r>
              <a:rPr lang="en-US" sz="1600" i="1" u="sng" dirty="0" smtClean="0"/>
              <a:t>Annulus </a:t>
            </a:r>
            <a:r>
              <a:rPr lang="en-US" sz="1600" i="1" u="sng" dirty="0" err="1" smtClean="0"/>
              <a:t>fibrosus</a:t>
            </a:r>
            <a:r>
              <a:rPr lang="en-US" sz="1600" i="1" u="sng" dirty="0" smtClean="0"/>
              <a:t> (outer fibrous part)</a:t>
            </a:r>
            <a:r>
              <a:rPr lang="en-US" sz="1600" dirty="0" smtClean="0"/>
              <a:t>: ring, concentric lamellae of fibrocartilage which insert into the smooth rounded epiphyseal rim of vertebral bodies.</a:t>
            </a:r>
          </a:p>
          <a:p>
            <a:pPr lvl="2" algn="just"/>
            <a:r>
              <a:rPr lang="en-US" sz="1600" i="1" u="sng" dirty="0" smtClean="0"/>
              <a:t>Nucleus pulposus (gelatinous central mass): </a:t>
            </a:r>
          </a:p>
          <a:p>
            <a:pPr lvl="3" algn="just"/>
            <a:r>
              <a:rPr lang="en-US" sz="1600" dirty="0" smtClean="0"/>
              <a:t>Central core, becomes broader when compressed and thinner when stretched. </a:t>
            </a:r>
          </a:p>
          <a:p>
            <a:pPr lvl="3" algn="just"/>
            <a:r>
              <a:rPr lang="en-US" sz="1600" dirty="0" smtClean="0"/>
              <a:t>With age, the nuclei </a:t>
            </a:r>
            <a:r>
              <a:rPr lang="en-US" sz="1600" dirty="0" err="1" smtClean="0"/>
              <a:t>pulposi</a:t>
            </a:r>
            <a:r>
              <a:rPr lang="en-US" sz="1600" dirty="0" smtClean="0"/>
              <a:t> dehydrate and lose elastic and proteoglycans while gaining collagen, eventually becoming dry, granular and more resistant to deformation. </a:t>
            </a:r>
          </a:p>
          <a:p>
            <a:pPr lvl="3" algn="just"/>
            <a:r>
              <a:rPr lang="en-US" sz="1600" dirty="0" smtClean="0"/>
              <a:t>Because the lamellae are thinner and less numerous posteriorly than they are anteriorly or laterally, the nucleus pulposus is not centered in the disc but is more posteriorly placed.</a:t>
            </a:r>
          </a:p>
          <a:p>
            <a:pPr lvl="3" algn="just"/>
            <a:r>
              <a:rPr lang="en-US" sz="1600" dirty="0" smtClean="0"/>
              <a:t>Note that the nucleus pulposus is avascular.</a:t>
            </a:r>
          </a:p>
          <a:p>
            <a:pPr lvl="1" algn="just"/>
            <a:r>
              <a:rPr lang="en-US" sz="1600" dirty="0" smtClean="0"/>
              <a:t>There is no IV disc between C1 (atlas) and C2 (axis) vertebrae.</a:t>
            </a:r>
          </a:p>
          <a:p>
            <a:pPr lvl="1" algn="just"/>
            <a:r>
              <a:rPr lang="en-US" sz="1600" dirty="0" smtClean="0"/>
              <a:t>The most inferior functional disc is between L5 and S1 vertebrae.</a:t>
            </a:r>
          </a:p>
          <a:p>
            <a:pPr lvl="1" algn="just"/>
            <a:r>
              <a:rPr lang="en-US" sz="1600" dirty="0" smtClean="0"/>
              <a:t>Thicker in cervical and lumbar regions and thinner in the superior thoracic region.</a:t>
            </a:r>
          </a:p>
        </p:txBody>
      </p:sp>
      <p:sp>
        <p:nvSpPr>
          <p:cNvPr id="4" name="Title 1"/>
          <p:cNvSpPr>
            <a:spLocks noGrp="1"/>
          </p:cNvSpPr>
          <p:nvPr>
            <p:ph type="title"/>
          </p:nvPr>
        </p:nvSpPr>
        <p:spPr>
          <a:xfrm>
            <a:off x="381000" y="0"/>
            <a:ext cx="8229600" cy="609600"/>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Joints of Vertebral Column</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3398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5638800" cy="5791200"/>
          </a:xfrm>
        </p:spPr>
        <p:txBody>
          <a:bodyPr>
            <a:noAutofit/>
          </a:bodyPr>
          <a:lstStyle/>
          <a:p>
            <a:pPr algn="just"/>
            <a:r>
              <a:rPr lang="en-US" sz="1700" b="1" dirty="0" smtClean="0">
                <a:solidFill>
                  <a:srgbClr val="C00000"/>
                </a:solidFill>
                <a:effectLst>
                  <a:outerShdw blurRad="38100" dist="38100" dir="2700000" algn="tl">
                    <a:srgbClr val="000000">
                      <a:alpha val="43137"/>
                    </a:srgbClr>
                  </a:outerShdw>
                </a:effectLst>
              </a:rPr>
              <a:t>Joints of vertebral bodies:</a:t>
            </a:r>
          </a:p>
          <a:p>
            <a:pPr lvl="1" algn="just"/>
            <a:r>
              <a:rPr lang="en-US" sz="1700" b="1" dirty="0" smtClean="0"/>
              <a:t>Uncovertebral joints</a:t>
            </a:r>
            <a:r>
              <a:rPr lang="en-US" sz="1700" dirty="0" smtClean="0"/>
              <a:t>: located between the uncus of the bodies of the C3-C6 vertebrae. The articulating surfaces of these joint-like structures are covered with cartilage and contain a capsule filled with fluid. They are considered to be synovial joints.</a:t>
            </a:r>
          </a:p>
          <a:p>
            <a:pPr lvl="1" algn="just"/>
            <a:r>
              <a:rPr lang="en-US" sz="1700" b="1" dirty="0" smtClean="0"/>
              <a:t>Anterior longitudinal ligament:</a:t>
            </a:r>
          </a:p>
          <a:p>
            <a:pPr lvl="2" algn="just"/>
            <a:r>
              <a:rPr lang="en-US" sz="1700" dirty="0" smtClean="0"/>
              <a:t>Strong, broad, fibrous band.</a:t>
            </a:r>
          </a:p>
          <a:p>
            <a:pPr lvl="2" algn="just"/>
            <a:r>
              <a:rPr lang="en-US" sz="1700" dirty="0" smtClean="0"/>
              <a:t>Covers and connects the anterolateral aspects of the vertebral bodies and IV discs.</a:t>
            </a:r>
          </a:p>
          <a:p>
            <a:pPr lvl="2" algn="just"/>
            <a:r>
              <a:rPr lang="en-US" sz="1700" dirty="0" smtClean="0"/>
              <a:t>Extends from the pelvic surface of the sacrum to the anterior tubercle of the C1 vertebra (atlas) and occipital bone.</a:t>
            </a:r>
          </a:p>
          <a:p>
            <a:pPr lvl="2" algn="just"/>
            <a:r>
              <a:rPr lang="en-US" sz="1700" dirty="0" smtClean="0"/>
              <a:t>Limits extension of the vertebral column.</a:t>
            </a:r>
          </a:p>
          <a:p>
            <a:pPr lvl="1" algn="just"/>
            <a:r>
              <a:rPr lang="en-US" sz="1700" b="1" dirty="0" smtClean="0"/>
              <a:t>Posterior longitudinal ligament:</a:t>
            </a:r>
          </a:p>
          <a:p>
            <a:pPr lvl="2" algn="just"/>
            <a:r>
              <a:rPr lang="en-US" sz="1700" dirty="0" smtClean="0"/>
              <a:t>Narrower, weaker and runs within the vertebral canal along the posterior aspect of the vertebral bodies.</a:t>
            </a:r>
          </a:p>
          <a:p>
            <a:pPr lvl="2" algn="just"/>
            <a:r>
              <a:rPr lang="en-US" sz="1700" dirty="0" smtClean="0"/>
              <a:t>Prevents hyperflexion of the vertebral column and posterior herniation of the IV discs.</a:t>
            </a:r>
          </a:p>
        </p:txBody>
      </p:sp>
      <p:sp>
        <p:nvSpPr>
          <p:cNvPr id="4" name="Title 1"/>
          <p:cNvSpPr>
            <a:spLocks noGrp="1"/>
          </p:cNvSpPr>
          <p:nvPr>
            <p:ph type="title"/>
          </p:nvPr>
        </p:nvSpPr>
        <p:spPr>
          <a:xfrm>
            <a:off x="381000" y="0"/>
            <a:ext cx="8229600" cy="609600"/>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Joints of Vertebral Column</a:t>
            </a:r>
            <a:endParaRPr lang="en-US" sz="3600" b="1" dirty="0">
              <a:solidFill>
                <a:srgbClr val="C000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142" t="36338" r="19121" b="5640"/>
          <a:stretch/>
        </p:blipFill>
        <p:spPr bwMode="auto">
          <a:xfrm>
            <a:off x="5791200" y="1371600"/>
            <a:ext cx="326571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564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609600"/>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Joints of Vertebral Column</a:t>
            </a:r>
            <a:endParaRPr lang="en-US" sz="3600" b="1" dirty="0">
              <a:solidFill>
                <a:srgbClr val="C0000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88" t="13733" r="14391"/>
          <a:stretch/>
        </p:blipFill>
        <p:spPr bwMode="auto">
          <a:xfrm>
            <a:off x="1066800" y="609600"/>
            <a:ext cx="6955972" cy="614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523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1346</Words>
  <Application>Microsoft Office PowerPoint</Application>
  <PresentationFormat>On-screen Show (4:3)</PresentationFormat>
  <Paragraphs>119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Vertebral Column (Regional Characteristics of Vertebrae: not included)</vt:lpstr>
      <vt:lpstr>Vertebral Column </vt:lpstr>
      <vt:lpstr>Curvature of Vertebral Column</vt:lpstr>
      <vt:lpstr>Abnormal Curvatures of Vertebral Column</vt:lpstr>
      <vt:lpstr>Structure and Function of Vertebrae</vt:lpstr>
      <vt:lpstr>Structure and Function of Vertebrae</vt:lpstr>
      <vt:lpstr>Joints of Vertebral Column</vt:lpstr>
      <vt:lpstr>Joints of Vertebral Column</vt:lpstr>
      <vt:lpstr>Joints of Vertebral Column</vt:lpstr>
      <vt:lpstr>Joints of Vertebral Column</vt:lpstr>
      <vt:lpstr>Joints of Vertebral Column</vt:lpstr>
      <vt:lpstr>Herniation of Nucleus Pulposus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Vertebral Column</dc:title>
  <dc:creator>al hashli</dc:creator>
  <cp:lastModifiedBy>al hashli</cp:lastModifiedBy>
  <cp:revision>10</cp:revision>
  <dcterms:created xsi:type="dcterms:W3CDTF">2015-10-21T10:34:32Z</dcterms:created>
  <dcterms:modified xsi:type="dcterms:W3CDTF">2015-10-21T12:41:12Z</dcterms:modified>
</cp:coreProperties>
</file>